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0" r:id="rId1"/>
    <p:sldMasterId id="2147483651" r:id="rId2"/>
  </p:sldMasterIdLst>
  <p:notesMasterIdLst>
    <p:notesMasterId r:id="rId75"/>
  </p:notesMasterIdLst>
  <p:handoutMasterIdLst>
    <p:handoutMasterId r:id="rId76"/>
  </p:handoutMasterIdLst>
  <p:sldIdLst>
    <p:sldId id="449" r:id="rId3"/>
    <p:sldId id="423" r:id="rId4"/>
    <p:sldId id="264" r:id="rId5"/>
    <p:sldId id="321" r:id="rId6"/>
    <p:sldId id="284" r:id="rId7"/>
    <p:sldId id="479" r:id="rId8"/>
    <p:sldId id="476" r:id="rId9"/>
    <p:sldId id="381" r:id="rId10"/>
    <p:sldId id="274" r:id="rId11"/>
    <p:sldId id="302" r:id="rId12"/>
    <p:sldId id="484" r:id="rId13"/>
    <p:sldId id="334" r:id="rId14"/>
    <p:sldId id="485" r:id="rId15"/>
    <p:sldId id="478" r:id="rId16"/>
    <p:sldId id="481" r:id="rId17"/>
    <p:sldId id="436" r:id="rId18"/>
    <p:sldId id="424" r:id="rId19"/>
    <p:sldId id="326" r:id="rId20"/>
    <p:sldId id="413" r:id="rId21"/>
    <p:sldId id="327" r:id="rId22"/>
    <p:sldId id="329" r:id="rId23"/>
    <p:sldId id="330" r:id="rId24"/>
    <p:sldId id="331" r:id="rId25"/>
    <p:sldId id="425" r:id="rId26"/>
    <p:sldId id="426" r:id="rId27"/>
    <p:sldId id="480" r:id="rId28"/>
    <p:sldId id="416" r:id="rId29"/>
    <p:sldId id="268" r:id="rId30"/>
    <p:sldId id="418" r:id="rId31"/>
    <p:sldId id="419" r:id="rId32"/>
    <p:sldId id="420" r:id="rId33"/>
    <p:sldId id="323" r:id="rId34"/>
    <p:sldId id="338" r:id="rId35"/>
    <p:sldId id="342" r:id="rId36"/>
    <p:sldId id="399" r:id="rId37"/>
    <p:sldId id="400" r:id="rId38"/>
    <p:sldId id="401" r:id="rId39"/>
    <p:sldId id="404" r:id="rId40"/>
    <p:sldId id="402" r:id="rId41"/>
    <p:sldId id="403" r:id="rId42"/>
    <p:sldId id="421" r:id="rId43"/>
    <p:sldId id="411" r:id="rId44"/>
    <p:sldId id="372" r:id="rId45"/>
    <p:sldId id="364" r:id="rId46"/>
    <p:sldId id="371" r:id="rId47"/>
    <p:sldId id="365" r:id="rId48"/>
    <p:sldId id="407" r:id="rId49"/>
    <p:sldId id="482" r:id="rId50"/>
    <p:sldId id="378" r:id="rId51"/>
    <p:sldId id="388" r:id="rId52"/>
    <p:sldId id="392" r:id="rId53"/>
    <p:sldId id="269" r:id="rId54"/>
    <p:sldId id="354" r:id="rId55"/>
    <p:sldId id="361" r:id="rId56"/>
    <p:sldId id="362" r:id="rId57"/>
    <p:sldId id="387" r:id="rId58"/>
    <p:sldId id="363" r:id="rId59"/>
    <p:sldId id="465" r:id="rId60"/>
    <p:sldId id="466" r:id="rId61"/>
    <p:sldId id="467" r:id="rId62"/>
    <p:sldId id="468" r:id="rId63"/>
    <p:sldId id="469" r:id="rId64"/>
    <p:sldId id="472" r:id="rId65"/>
    <p:sldId id="470" r:id="rId66"/>
    <p:sldId id="474" r:id="rId67"/>
    <p:sldId id="367" r:id="rId68"/>
    <p:sldId id="348" r:id="rId69"/>
    <p:sldId id="345" r:id="rId70"/>
    <p:sldId id="346" r:id="rId71"/>
    <p:sldId id="368" r:id="rId72"/>
    <p:sldId id="376" r:id="rId73"/>
    <p:sldId id="369" r:id="rId74"/>
  </p:sldIdLst>
  <p:sldSz cx="24384000" cy="13716000"/>
  <p:notesSz cx="10234613" cy="70993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10C76"/>
    <a:srgbClr val="5E50A1"/>
    <a:srgbClr val="FF3399"/>
    <a:srgbClr val="FF99FF"/>
    <a:srgbClr val="DDDDDD"/>
    <a:srgbClr val="FADFFD"/>
    <a:srgbClr val="00B7B7"/>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97" autoAdjust="0"/>
    <p:restoredTop sz="44545" autoAdjust="0"/>
  </p:normalViewPr>
  <p:slideViewPr>
    <p:cSldViewPr>
      <p:cViewPr>
        <p:scale>
          <a:sx n="25" d="100"/>
          <a:sy n="25" d="100"/>
        </p:scale>
        <p:origin x="-2562" y="-96"/>
      </p:cViewPr>
      <p:guideLst>
        <p:guide orient="horz" pos="4320"/>
        <p:guide pos="7680"/>
      </p:guideLst>
    </p:cSldViewPr>
  </p:slideViewPr>
  <p:outlineViewPr>
    <p:cViewPr>
      <p:scale>
        <a:sx n="33" d="100"/>
        <a:sy n="33" d="100"/>
      </p:scale>
      <p:origin x="48" y="15360"/>
    </p:cViewPr>
  </p:outlineViewPr>
  <p:notesTextViewPr>
    <p:cViewPr>
      <p:scale>
        <a:sx n="150" d="100"/>
        <a:sy n="150" d="100"/>
      </p:scale>
      <p:origin x="0" y="0"/>
    </p:cViewPr>
  </p:notesTextViewPr>
  <p:sorterViewPr>
    <p:cViewPr>
      <p:scale>
        <a:sx n="100" d="100"/>
        <a:sy n="100" d="100"/>
      </p:scale>
      <p:origin x="0" y="104286"/>
    </p:cViewPr>
  </p:sorterViewPr>
  <p:notesViewPr>
    <p:cSldViewPr>
      <p:cViewPr>
        <p:scale>
          <a:sx n="100" d="100"/>
          <a:sy n="100" d="100"/>
        </p:scale>
        <p:origin x="-1770" y="-426"/>
      </p:cViewPr>
      <p:guideLst>
        <p:guide orient="horz" pos="2236"/>
        <p:guide pos="3223"/>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handoutMaster" Target="handoutMasters/handoutMaster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2" y="3"/>
            <a:ext cx="4436114" cy="355363"/>
          </a:xfrm>
          <a:prstGeom prst="rect">
            <a:avLst/>
          </a:prstGeom>
        </p:spPr>
        <p:txBody>
          <a:bodyPr vert="horz" lIns="94760" tIns="47380" rIns="94760" bIns="47380" rtlCol="0"/>
          <a:lstStyle>
            <a:lvl1pPr algn="l">
              <a:defRPr sz="1200"/>
            </a:lvl1pPr>
          </a:lstStyle>
          <a:p>
            <a:endParaRPr lang="it-IT"/>
          </a:p>
        </p:txBody>
      </p:sp>
      <p:sp>
        <p:nvSpPr>
          <p:cNvPr id="3" name="Segnaposto data 2"/>
          <p:cNvSpPr>
            <a:spLocks noGrp="1"/>
          </p:cNvSpPr>
          <p:nvPr>
            <p:ph type="dt" sz="quarter" idx="1"/>
          </p:nvPr>
        </p:nvSpPr>
        <p:spPr>
          <a:xfrm>
            <a:off x="5796111" y="3"/>
            <a:ext cx="4436114" cy="355363"/>
          </a:xfrm>
          <a:prstGeom prst="rect">
            <a:avLst/>
          </a:prstGeom>
        </p:spPr>
        <p:txBody>
          <a:bodyPr vert="horz" lIns="94760" tIns="47380" rIns="94760" bIns="47380" rtlCol="0"/>
          <a:lstStyle>
            <a:lvl1pPr algn="r">
              <a:defRPr sz="1200"/>
            </a:lvl1pPr>
          </a:lstStyle>
          <a:p>
            <a:fld id="{29F7CF7C-A3E5-4E71-952D-9B57655E705F}" type="datetimeFigureOut">
              <a:rPr lang="it-IT" smtClean="0"/>
              <a:t>14/10/16</a:t>
            </a:fld>
            <a:endParaRPr lang="it-IT"/>
          </a:p>
        </p:txBody>
      </p:sp>
      <p:sp>
        <p:nvSpPr>
          <p:cNvPr id="4" name="Segnaposto piè di pagina 3"/>
          <p:cNvSpPr>
            <a:spLocks noGrp="1"/>
          </p:cNvSpPr>
          <p:nvPr>
            <p:ph type="ftr" sz="quarter" idx="2"/>
          </p:nvPr>
        </p:nvSpPr>
        <p:spPr>
          <a:xfrm>
            <a:off x="2" y="6742804"/>
            <a:ext cx="4436114" cy="355362"/>
          </a:xfrm>
          <a:prstGeom prst="rect">
            <a:avLst/>
          </a:prstGeom>
        </p:spPr>
        <p:txBody>
          <a:bodyPr vert="horz" lIns="94760" tIns="47380" rIns="94760" bIns="47380" rtlCol="0" anchor="b"/>
          <a:lstStyle>
            <a:lvl1pPr algn="l">
              <a:defRPr sz="1200"/>
            </a:lvl1pPr>
          </a:lstStyle>
          <a:p>
            <a:endParaRPr lang="it-IT"/>
          </a:p>
        </p:txBody>
      </p:sp>
      <p:sp>
        <p:nvSpPr>
          <p:cNvPr id="5" name="Segnaposto numero diapositiva 4"/>
          <p:cNvSpPr>
            <a:spLocks noGrp="1"/>
          </p:cNvSpPr>
          <p:nvPr>
            <p:ph type="sldNum" sz="quarter" idx="3"/>
          </p:nvPr>
        </p:nvSpPr>
        <p:spPr>
          <a:xfrm>
            <a:off x="5796111" y="6742804"/>
            <a:ext cx="4436114" cy="355362"/>
          </a:xfrm>
          <a:prstGeom prst="rect">
            <a:avLst/>
          </a:prstGeom>
        </p:spPr>
        <p:txBody>
          <a:bodyPr vert="horz" lIns="94760" tIns="47380" rIns="94760" bIns="47380" rtlCol="0" anchor="b"/>
          <a:lstStyle>
            <a:lvl1pPr algn="r">
              <a:defRPr sz="1200"/>
            </a:lvl1pPr>
          </a:lstStyle>
          <a:p>
            <a:fld id="{FDA5AB58-1F97-4F87-BABF-243D06CD45ED}" type="slidenum">
              <a:rPr lang="it-IT" smtClean="0"/>
              <a:t>‹N›</a:t>
            </a:fld>
            <a:endParaRPr lang="it-IT"/>
          </a:p>
        </p:txBody>
      </p:sp>
    </p:spTree>
    <p:extLst>
      <p:ext uri="{BB962C8B-B14F-4D97-AF65-F5344CB8AC3E}">
        <p14:creationId xmlns:p14="http://schemas.microsoft.com/office/powerpoint/2010/main" val="2385124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4" y="0"/>
            <a:ext cx="4434999" cy="354965"/>
          </a:xfrm>
          <a:prstGeom prst="rect">
            <a:avLst/>
          </a:prstGeom>
        </p:spPr>
        <p:txBody>
          <a:bodyPr vert="horz" lIns="94760" tIns="47380" rIns="94760" bIns="47380" rtlCol="0"/>
          <a:lstStyle>
            <a:lvl1pPr algn="l">
              <a:defRPr sz="1200"/>
            </a:lvl1pPr>
          </a:lstStyle>
          <a:p>
            <a:endParaRPr lang="it-IT"/>
          </a:p>
        </p:txBody>
      </p:sp>
      <p:sp>
        <p:nvSpPr>
          <p:cNvPr id="3" name="Segnaposto data 2"/>
          <p:cNvSpPr>
            <a:spLocks noGrp="1"/>
          </p:cNvSpPr>
          <p:nvPr>
            <p:ph type="dt" idx="1"/>
          </p:nvPr>
        </p:nvSpPr>
        <p:spPr>
          <a:xfrm>
            <a:off x="5797249" y="0"/>
            <a:ext cx="4434999" cy="354965"/>
          </a:xfrm>
          <a:prstGeom prst="rect">
            <a:avLst/>
          </a:prstGeom>
        </p:spPr>
        <p:txBody>
          <a:bodyPr vert="horz" lIns="94760" tIns="47380" rIns="94760" bIns="47380" rtlCol="0"/>
          <a:lstStyle>
            <a:lvl1pPr algn="r">
              <a:defRPr sz="1200"/>
            </a:lvl1pPr>
          </a:lstStyle>
          <a:p>
            <a:fld id="{99C08EFC-795C-4235-BDCE-41F740A39ACB}" type="datetimeFigureOut">
              <a:rPr lang="it-IT" smtClean="0"/>
              <a:t>14/10/16</a:t>
            </a:fld>
            <a:endParaRPr lang="it-IT"/>
          </a:p>
        </p:txBody>
      </p:sp>
      <p:sp>
        <p:nvSpPr>
          <p:cNvPr id="4" name="Segnaposto immagine diapositiva 3"/>
          <p:cNvSpPr>
            <a:spLocks noGrp="1" noRot="1" noChangeAspect="1"/>
          </p:cNvSpPr>
          <p:nvPr>
            <p:ph type="sldImg" idx="2"/>
          </p:nvPr>
        </p:nvSpPr>
        <p:spPr>
          <a:xfrm>
            <a:off x="2749550" y="531813"/>
            <a:ext cx="4735513" cy="2663825"/>
          </a:xfrm>
          <a:prstGeom prst="rect">
            <a:avLst/>
          </a:prstGeom>
          <a:noFill/>
          <a:ln w="12700">
            <a:solidFill>
              <a:prstClr val="black"/>
            </a:solidFill>
          </a:ln>
        </p:spPr>
        <p:txBody>
          <a:bodyPr vert="horz" lIns="94760" tIns="47380" rIns="94760" bIns="47380" rtlCol="0" anchor="ctr"/>
          <a:lstStyle/>
          <a:p>
            <a:endParaRPr lang="it-IT"/>
          </a:p>
        </p:txBody>
      </p:sp>
      <p:sp>
        <p:nvSpPr>
          <p:cNvPr id="5" name="Segnaposto note 4"/>
          <p:cNvSpPr>
            <a:spLocks noGrp="1"/>
          </p:cNvSpPr>
          <p:nvPr>
            <p:ph type="body" sz="quarter" idx="3"/>
          </p:nvPr>
        </p:nvSpPr>
        <p:spPr>
          <a:xfrm>
            <a:off x="1023463" y="3372168"/>
            <a:ext cx="8187690" cy="3194685"/>
          </a:xfrm>
          <a:prstGeom prst="rect">
            <a:avLst/>
          </a:prstGeom>
        </p:spPr>
        <p:txBody>
          <a:bodyPr vert="horz" lIns="94760" tIns="47380" rIns="94760" bIns="4738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4" y="6743104"/>
            <a:ext cx="4434999" cy="354965"/>
          </a:xfrm>
          <a:prstGeom prst="rect">
            <a:avLst/>
          </a:prstGeom>
        </p:spPr>
        <p:txBody>
          <a:bodyPr vert="horz" lIns="94760" tIns="47380" rIns="94760" bIns="47380" rtlCol="0" anchor="b"/>
          <a:lstStyle>
            <a:lvl1pPr algn="l">
              <a:defRPr sz="1200"/>
            </a:lvl1pPr>
          </a:lstStyle>
          <a:p>
            <a:endParaRPr lang="it-IT"/>
          </a:p>
        </p:txBody>
      </p:sp>
      <p:sp>
        <p:nvSpPr>
          <p:cNvPr id="7" name="Segnaposto numero diapositiva 6"/>
          <p:cNvSpPr>
            <a:spLocks noGrp="1"/>
          </p:cNvSpPr>
          <p:nvPr>
            <p:ph type="sldNum" sz="quarter" idx="5"/>
          </p:nvPr>
        </p:nvSpPr>
        <p:spPr>
          <a:xfrm>
            <a:off x="5797249" y="6743104"/>
            <a:ext cx="4434999" cy="354965"/>
          </a:xfrm>
          <a:prstGeom prst="rect">
            <a:avLst/>
          </a:prstGeom>
        </p:spPr>
        <p:txBody>
          <a:bodyPr vert="horz" lIns="94760" tIns="47380" rIns="94760" bIns="47380" rtlCol="0" anchor="b"/>
          <a:lstStyle>
            <a:lvl1pPr algn="r">
              <a:defRPr sz="1200"/>
            </a:lvl1pPr>
          </a:lstStyle>
          <a:p>
            <a:fld id="{44F0E428-D64A-4531-B5D1-9866DFCF1707}" type="slidenum">
              <a:rPr lang="it-IT" smtClean="0"/>
              <a:t>‹N›</a:t>
            </a:fld>
            <a:endParaRPr lang="it-IT"/>
          </a:p>
        </p:txBody>
      </p:sp>
    </p:spTree>
    <p:extLst>
      <p:ext uri="{BB962C8B-B14F-4D97-AF65-F5344CB8AC3E}">
        <p14:creationId xmlns:p14="http://schemas.microsoft.com/office/powerpoint/2010/main" val="3859486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kern="1200" dirty="0" smtClean="0">
                <a:solidFill>
                  <a:schemeClr val="tx1"/>
                </a:solidFill>
                <a:effectLst/>
              </a:rPr>
              <a:t>Welcome everybody my name is Luigi Bennardis, I’m an information Technology architect with a seniority of about twenty years. Actually I’m in charge of the design and management of the Application Lifecycle platform for the Italian Postal Services. </a:t>
            </a:r>
            <a:endParaRPr lang="it-IT" sz="1800" kern="1200" dirty="0" smtClean="0">
              <a:solidFill>
                <a:schemeClr val="tx1"/>
              </a:solidFill>
              <a:effectLst/>
            </a:endParaRPr>
          </a:p>
          <a:p>
            <a:r>
              <a:rPr lang="en-US" sz="1800" kern="1200" dirty="0" smtClean="0">
                <a:solidFill>
                  <a:schemeClr val="tx1"/>
                </a:solidFill>
                <a:effectLst/>
              </a:rPr>
              <a:t> </a:t>
            </a:r>
            <a:endParaRPr lang="it-IT" sz="1800" kern="1200" dirty="0" smtClean="0">
              <a:solidFill>
                <a:schemeClr val="tx1"/>
              </a:solidFill>
              <a:effectLst/>
            </a:endParaRPr>
          </a:p>
          <a:p>
            <a:r>
              <a:rPr lang="en-US" sz="1800" kern="1200" dirty="0" smtClean="0">
                <a:solidFill>
                  <a:schemeClr val="tx1"/>
                </a:solidFill>
                <a:effectLst/>
              </a:rPr>
              <a:t>As the title suggests, the aim of this project is to provide a digital platform based on a microservices architecture, which will require an application lifecycle management process.</a:t>
            </a:r>
            <a:endParaRPr lang="it-IT" sz="1800" kern="1200" dirty="0" smtClean="0">
              <a:solidFill>
                <a:schemeClr val="tx1"/>
              </a:solidFill>
              <a:effectLst/>
            </a:endParaRPr>
          </a:p>
          <a:p>
            <a:r>
              <a:rPr lang="en-US" sz="1800" kern="1200" dirty="0" smtClean="0">
                <a:solidFill>
                  <a:schemeClr val="tx1"/>
                </a:solidFill>
                <a:effectLst/>
              </a:rPr>
              <a:t>The gathering of the requirements will be the first phase of the process, followed by the choice of technical design. </a:t>
            </a:r>
            <a:endParaRPr lang="it-IT" sz="1800" kern="1200" dirty="0" smtClean="0">
              <a:solidFill>
                <a:schemeClr val="tx1"/>
              </a:solidFill>
              <a:effectLst/>
            </a:endParaRPr>
          </a:p>
          <a:p>
            <a:r>
              <a:rPr lang="en-US" sz="1800" kern="1200" dirty="0" smtClean="0">
                <a:solidFill>
                  <a:schemeClr val="tx1"/>
                </a:solidFill>
                <a:effectLst/>
              </a:rPr>
              <a:t>The third step is the development of the software and its integration.</a:t>
            </a:r>
            <a:endParaRPr lang="it-IT" sz="1800" kern="1200" dirty="0" smtClean="0">
              <a:solidFill>
                <a:schemeClr val="tx1"/>
              </a:solidFill>
              <a:effectLst/>
            </a:endParaRPr>
          </a:p>
          <a:p>
            <a:r>
              <a:rPr lang="en-US" sz="1800" kern="1200" dirty="0" smtClean="0">
                <a:solidFill>
                  <a:schemeClr val="tx1"/>
                </a:solidFill>
                <a:effectLst/>
              </a:rPr>
              <a:t>The fifth phase is quality assurance, followed by the sixth and final phase: delivery.</a:t>
            </a:r>
            <a:endParaRPr lang="it-IT" sz="1800" kern="1200" dirty="0" smtClean="0">
              <a:solidFill>
                <a:schemeClr val="tx1"/>
              </a:solidFill>
              <a:effectLst/>
            </a:endParaRPr>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a:t>
            </a:fld>
            <a:endParaRPr lang="it-IT"/>
          </a:p>
        </p:txBody>
      </p:sp>
    </p:spTree>
    <p:extLst>
      <p:ext uri="{BB962C8B-B14F-4D97-AF65-F5344CB8AC3E}">
        <p14:creationId xmlns:p14="http://schemas.microsoft.com/office/powerpoint/2010/main" val="29416274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eaLnBrk="1" fontAlgn="ctr" hangingPunct="1"/>
            <a:r>
              <a:rPr lang="en-US" sz="1200" dirty="0" smtClean="0"/>
              <a:t>Spring Cloud Stream, based on integration between Spring Integration and Spring Boot, is a framework for building event-driven microservices.   </a:t>
            </a:r>
          </a:p>
          <a:p>
            <a:pPr eaLnBrk="1" fontAlgn="ctr" hangingPunct="1"/>
            <a:endParaRPr lang="en-US" sz="1200" dirty="0" smtClean="0"/>
          </a:p>
          <a:p>
            <a:r>
              <a:rPr lang="en-US" sz="1200" dirty="0" smtClean="0"/>
              <a:t>Spring Cloud Stream simplify the programming model, focusing on application business logic: the messaging middleware access comes out-of-the-box, for free</a:t>
            </a:r>
          </a:p>
          <a:p>
            <a:pPr marL="0" indent="0" eaLnBrk="1" fontAlgn="ctr" hangingPunct="1">
              <a:buNone/>
            </a:pPr>
            <a:endParaRPr lang="it-IT" sz="1200" dirty="0" smtClean="0"/>
          </a:p>
          <a:p>
            <a:r>
              <a:rPr lang="en-US" sz="1200" dirty="0" smtClean="0"/>
              <a:t>Spring Data Rest is a framework that</a:t>
            </a:r>
            <a:r>
              <a:rPr lang="en-US" sz="1200" baseline="0" dirty="0" smtClean="0"/>
              <a:t> </a:t>
            </a:r>
            <a:r>
              <a:rPr lang="en-US" sz="1200" dirty="0" smtClean="0"/>
              <a:t>Simplifies the development of hypermedia-based </a:t>
            </a:r>
            <a:r>
              <a:rPr lang="en-US" sz="1200" dirty="0" err="1" smtClean="0"/>
              <a:t>RESTful</a:t>
            </a:r>
            <a:r>
              <a:rPr lang="en-US" sz="1200" dirty="0" smtClean="0"/>
              <a:t> web services on top of Spring Data repositories</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10</a:t>
            </a:fld>
            <a:endParaRPr lang="it-IT"/>
          </a:p>
        </p:txBody>
      </p:sp>
    </p:spTree>
    <p:extLst>
      <p:ext uri="{BB962C8B-B14F-4D97-AF65-F5344CB8AC3E}">
        <p14:creationId xmlns:p14="http://schemas.microsoft.com/office/powerpoint/2010/main" val="598313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2000" dirty="0" smtClean="0"/>
              <a:t>Spring Data Java </a:t>
            </a:r>
            <a:r>
              <a:rPr lang="en-US" sz="2000" dirty="0" err="1" smtClean="0"/>
              <a:t>Persistance</a:t>
            </a:r>
            <a:r>
              <a:rPr lang="en-US" sz="2000" dirty="0" smtClean="0"/>
              <a:t> </a:t>
            </a:r>
            <a:r>
              <a:rPr lang="en-US" sz="2000" dirty="0" err="1" smtClean="0"/>
              <a:t>Api</a:t>
            </a:r>
            <a:r>
              <a:rPr lang="en-US" sz="2000" dirty="0" smtClean="0"/>
              <a:t> improves the implementation of data access layers by reducing the coding effort, providing the automatic implementation of repository interfaces and custom finder methods</a:t>
            </a:r>
          </a:p>
          <a:p>
            <a:pPr marL="0" indent="0">
              <a:buFont typeface="Wingdings" pitchFamily="2" charset="2"/>
              <a:buNone/>
            </a:pPr>
            <a:endParaRPr lang="en-US" sz="2000" dirty="0" smtClean="0"/>
          </a:p>
          <a:p>
            <a:pPr eaLnBrk="1" fontAlgn="t" hangingPunct="1"/>
            <a:r>
              <a:rPr lang="it-IT" sz="2000" dirty="0" smtClean="0"/>
              <a:t>The Spring Data </a:t>
            </a:r>
            <a:r>
              <a:rPr lang="it-IT" sz="2000" dirty="0" err="1" smtClean="0"/>
              <a:t>MongoDB</a:t>
            </a:r>
            <a:r>
              <a:rPr lang="it-IT" sz="2000" dirty="0" smtClean="0"/>
              <a:t> </a:t>
            </a:r>
            <a:r>
              <a:rPr lang="it-IT" sz="2000" dirty="0" err="1" smtClean="0"/>
              <a:t>project</a:t>
            </a:r>
            <a:r>
              <a:rPr lang="it-IT" sz="2000" dirty="0" smtClean="0"/>
              <a:t> </a:t>
            </a:r>
            <a:r>
              <a:rPr lang="it-IT" sz="2000" dirty="0" err="1" smtClean="0"/>
              <a:t>provides</a:t>
            </a:r>
            <a:r>
              <a:rPr lang="it-IT" sz="2000" dirty="0" smtClean="0"/>
              <a:t> </a:t>
            </a:r>
            <a:r>
              <a:rPr lang="it-IT" sz="2000" dirty="0" err="1" smtClean="0"/>
              <a:t>integration</a:t>
            </a:r>
            <a:r>
              <a:rPr lang="it-IT" sz="2000" dirty="0" smtClean="0"/>
              <a:t> with the </a:t>
            </a:r>
            <a:r>
              <a:rPr lang="it-IT" sz="2000" dirty="0" err="1" smtClean="0"/>
              <a:t>MongoDB</a:t>
            </a:r>
            <a:r>
              <a:rPr lang="it-IT" sz="2000" dirty="0" smtClean="0"/>
              <a:t> </a:t>
            </a:r>
            <a:r>
              <a:rPr lang="it-IT" sz="2000" dirty="0" err="1" smtClean="0"/>
              <a:t>document</a:t>
            </a:r>
            <a:r>
              <a:rPr lang="it-IT" sz="2000" dirty="0" smtClean="0"/>
              <a:t> database. </a:t>
            </a:r>
          </a:p>
          <a:p>
            <a:pPr marL="0" indent="0">
              <a:buNone/>
            </a:pPr>
            <a:endParaRPr lang="it-IT" sz="2000"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11</a:t>
            </a:fld>
            <a:endParaRPr lang="it-IT"/>
          </a:p>
        </p:txBody>
      </p:sp>
    </p:spTree>
    <p:extLst>
      <p:ext uri="{BB962C8B-B14F-4D97-AF65-F5344CB8AC3E}">
        <p14:creationId xmlns:p14="http://schemas.microsoft.com/office/powerpoint/2010/main" val="598313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649072" cy="3194685"/>
          </a:xfrm>
        </p:spPr>
        <p:txBody>
          <a:bodyPr/>
          <a:lstStyle/>
          <a:p>
            <a:pPr eaLnBrk="1" fontAlgn="t" hangingPunct="1"/>
            <a:r>
              <a:rPr lang="en-US" sz="1800" dirty="0" smtClean="0"/>
              <a:t>Spring cloud , build on top of spring boot to support development of microservices , </a:t>
            </a:r>
          </a:p>
          <a:p>
            <a:pPr eaLnBrk="1" fontAlgn="t" hangingPunct="1"/>
            <a:endParaRPr lang="en-US" sz="1800" dirty="0" smtClean="0"/>
          </a:p>
          <a:p>
            <a:pPr eaLnBrk="1" fontAlgn="t" hangingPunct="1"/>
            <a:r>
              <a:rPr lang="en-US" sz="1800" dirty="0" smtClean="0"/>
              <a:t>Provides tools for developers to quickly build some of the common patterns in distributed systems (e.g. configuration management, service discovery, circuit breakers, intelligent routing, </a:t>
            </a:r>
          </a:p>
          <a:p>
            <a:pPr eaLnBrk="1" fontAlgn="t" hangingPunct="1"/>
            <a:endParaRPr lang="en-US" sz="1800" dirty="0" smtClean="0"/>
          </a:p>
          <a:p>
            <a:pPr eaLnBrk="1" fontAlgn="t" hangingPunct="1"/>
            <a:r>
              <a:rPr lang="en-US" sz="1800" dirty="0" smtClean="0"/>
              <a:t>Services and applications Spring Cloud based will work in any distributed environment, including the developer's own laptop and managed platforms such as Cloud Foundry.</a:t>
            </a:r>
          </a:p>
          <a:p>
            <a:pPr marL="0" indent="0">
              <a:buNone/>
            </a:pPr>
            <a:r>
              <a:rPr lang="en-US" sz="1800" dirty="0" smtClean="0"/>
              <a:t> </a:t>
            </a:r>
          </a:p>
          <a:p>
            <a:pPr marL="0" marR="0" lvl="0" indent="-38100" algn="l" defTabSz="914400" rtl="0" eaLnBrk="1" fontAlgn="auto" latinLnBrk="0" hangingPunct="1">
              <a:lnSpc>
                <a:spcPct val="100000"/>
              </a:lnSpc>
              <a:spcBef>
                <a:spcPts val="0"/>
              </a:spcBef>
              <a:spcAft>
                <a:spcPts val="0"/>
              </a:spcAft>
              <a:buClrTx/>
              <a:buSzTx/>
              <a:buFontTx/>
              <a:buNone/>
              <a:tabLst/>
              <a:defRPr/>
            </a:pPr>
            <a:r>
              <a:rPr lang="en-US" sz="1800" dirty="0" err="1" smtClean="0"/>
              <a:t>NetFlix</a:t>
            </a:r>
            <a:r>
              <a:rPr lang="en-US" sz="1800" dirty="0" smtClean="0"/>
              <a:t> Eureka Is a REST (Representational State Transfer) based service for locating services with the purpose of basic round-robin  load balancing and failover of middle-tier servers. </a:t>
            </a:r>
          </a:p>
          <a:p>
            <a:pPr marL="419100" lvl="1" indent="0">
              <a:buNone/>
            </a:pPr>
            <a:endParaRPr lang="it-IT" sz="1800" dirty="0" smtClean="0"/>
          </a:p>
          <a:p>
            <a:endParaRPr lang="it-IT" sz="1800" dirty="0" smtClean="0"/>
          </a:p>
          <a:p>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12</a:t>
            </a:fld>
            <a:endParaRPr lang="it-IT"/>
          </a:p>
        </p:txBody>
      </p:sp>
    </p:spTree>
    <p:extLst>
      <p:ext uri="{BB962C8B-B14F-4D97-AF65-F5344CB8AC3E}">
        <p14:creationId xmlns:p14="http://schemas.microsoft.com/office/powerpoint/2010/main" val="32026212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20762" y="3372168"/>
            <a:ext cx="9793088" cy="3194685"/>
          </a:xfrm>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000" b="1" dirty="0" smtClean="0"/>
              <a:t>Ribbon</a:t>
            </a:r>
            <a:r>
              <a:rPr lang="en-US" sz="2000" dirty="0" smtClean="0"/>
              <a:t> provides software-based  load balancers providing functionalities of rotation of request among a list of servers according to specific logic. </a:t>
            </a:r>
          </a:p>
          <a:p>
            <a:pPr marL="0" marR="0" lvl="1" indent="0" algn="l" defTabSz="914400" rtl="0" eaLnBrk="1" fontAlgn="auto" latinLnBrk="0" hangingPunct="1">
              <a:lnSpc>
                <a:spcPct val="100000"/>
              </a:lnSpc>
              <a:spcBef>
                <a:spcPts val="0"/>
              </a:spcBef>
              <a:spcAft>
                <a:spcPts val="0"/>
              </a:spcAft>
              <a:buClrTx/>
              <a:buSzTx/>
              <a:buFontTx/>
              <a:buNone/>
              <a:tabLst/>
              <a:defRPr/>
            </a:pPr>
            <a:endParaRPr lang="it-IT" sz="2000" dirty="0" smtClean="0"/>
          </a:p>
          <a:p>
            <a:r>
              <a:rPr lang="en-US" sz="2000" b="1" dirty="0" smtClean="0"/>
              <a:t>Apache Kafka </a:t>
            </a:r>
            <a:r>
              <a:rPr lang="en-US" sz="2000" dirty="0" smtClean="0"/>
              <a:t>is a platform for handling real-time data feeds </a:t>
            </a:r>
            <a:r>
              <a:rPr lang="it-IT" sz="2000" dirty="0" err="1" smtClean="0"/>
              <a:t>designed</a:t>
            </a:r>
            <a:r>
              <a:rPr lang="it-IT" sz="2000" dirty="0" smtClean="0"/>
              <a:t> to be </a:t>
            </a:r>
            <a:r>
              <a:rPr lang="it-IT" sz="2000" dirty="0" err="1" smtClean="0"/>
              <a:t>highly</a:t>
            </a:r>
            <a:r>
              <a:rPr lang="it-IT" sz="2000" dirty="0" smtClean="0"/>
              <a:t> </a:t>
            </a:r>
            <a:r>
              <a:rPr lang="it-IT" sz="2000" dirty="0" err="1" smtClean="0"/>
              <a:t>available</a:t>
            </a:r>
            <a:r>
              <a:rPr lang="it-IT" sz="2000" dirty="0" smtClean="0"/>
              <a:t>; </a:t>
            </a:r>
          </a:p>
          <a:p>
            <a:endParaRPr lang="it-IT" sz="2000" dirty="0" smtClean="0"/>
          </a:p>
          <a:p>
            <a:r>
              <a:rPr lang="it-IT" sz="2000" b="1" dirty="0" smtClean="0"/>
              <a:t>Apache Kafka </a:t>
            </a:r>
            <a:r>
              <a:rPr lang="it-IT" sz="2000" dirty="0" err="1" smtClean="0"/>
              <a:t>uses</a:t>
            </a:r>
            <a:r>
              <a:rPr lang="it-IT" sz="2000" dirty="0" smtClean="0"/>
              <a:t> Apache </a:t>
            </a:r>
            <a:r>
              <a:rPr lang="it-IT" sz="2000" dirty="0" err="1" smtClean="0"/>
              <a:t>Zookeeper</a:t>
            </a:r>
            <a:r>
              <a:rPr lang="it-IT" sz="2000" dirty="0" smtClean="0"/>
              <a:t> to coordinate cluster information </a:t>
            </a:r>
            <a:r>
              <a:rPr lang="it-IT" sz="2000" dirty="0" err="1" smtClean="0"/>
              <a:t>where</a:t>
            </a:r>
            <a:r>
              <a:rPr lang="it-IT" sz="2000" dirty="0" smtClean="0"/>
              <a:t> </a:t>
            </a:r>
            <a:r>
              <a:rPr lang="it-IT" sz="2000" dirty="0" err="1" smtClean="0"/>
              <a:t>all</a:t>
            </a:r>
            <a:r>
              <a:rPr lang="it-IT" sz="2000" dirty="0" smtClean="0"/>
              <a:t> </a:t>
            </a:r>
            <a:r>
              <a:rPr lang="it-IT" sz="2000" dirty="0" err="1" smtClean="0"/>
              <a:t>nodes</a:t>
            </a:r>
            <a:r>
              <a:rPr lang="it-IT" sz="2000" dirty="0" smtClean="0"/>
              <a:t> are </a:t>
            </a:r>
            <a:r>
              <a:rPr lang="it-IT" sz="2000" dirty="0" err="1" smtClean="0"/>
              <a:t>interchangeable</a:t>
            </a:r>
            <a:r>
              <a:rPr lang="it-IT" sz="2000" dirty="0" smtClean="0"/>
              <a:t>. </a:t>
            </a:r>
          </a:p>
          <a:p>
            <a:endParaRPr lang="it-IT" sz="2000" dirty="0" smtClean="0"/>
          </a:p>
          <a:p>
            <a:r>
              <a:rPr lang="it-IT" sz="2000" dirty="0" smtClean="0"/>
              <a:t>Data </a:t>
            </a:r>
            <a:r>
              <a:rPr lang="it-IT" sz="2000" dirty="0" err="1" smtClean="0"/>
              <a:t>is</a:t>
            </a:r>
            <a:r>
              <a:rPr lang="it-IT" sz="2000" dirty="0" smtClean="0"/>
              <a:t> </a:t>
            </a:r>
            <a:r>
              <a:rPr lang="it-IT" sz="2000" dirty="0" err="1" smtClean="0"/>
              <a:t>replicated</a:t>
            </a:r>
            <a:r>
              <a:rPr lang="it-IT" sz="2000" dirty="0" smtClean="0"/>
              <a:t> from </a:t>
            </a:r>
            <a:r>
              <a:rPr lang="it-IT" sz="2000" dirty="0" err="1" smtClean="0"/>
              <a:t>one</a:t>
            </a:r>
            <a:r>
              <a:rPr lang="it-IT" sz="2000" dirty="0" smtClean="0"/>
              <a:t> </a:t>
            </a:r>
            <a:r>
              <a:rPr lang="it-IT" sz="2000" dirty="0" err="1" smtClean="0"/>
              <a:t>node</a:t>
            </a:r>
            <a:r>
              <a:rPr lang="it-IT" sz="2000" dirty="0" smtClean="0"/>
              <a:t> to </a:t>
            </a:r>
            <a:r>
              <a:rPr lang="it-IT" sz="2000" dirty="0" err="1" smtClean="0"/>
              <a:t>another</a:t>
            </a:r>
            <a:r>
              <a:rPr lang="it-IT" sz="2000" dirty="0" smtClean="0"/>
              <a:t> to </a:t>
            </a:r>
            <a:r>
              <a:rPr lang="it-IT" sz="2000" dirty="0" err="1" smtClean="0"/>
              <a:t>ensure</a:t>
            </a:r>
            <a:r>
              <a:rPr lang="it-IT" sz="2000" dirty="0" smtClean="0"/>
              <a:t> </a:t>
            </a:r>
            <a:r>
              <a:rPr lang="it-IT" sz="2000" dirty="0" err="1" smtClean="0"/>
              <a:t>that</a:t>
            </a:r>
            <a:r>
              <a:rPr lang="it-IT" sz="2000" dirty="0" smtClean="0"/>
              <a:t> </a:t>
            </a:r>
            <a:r>
              <a:rPr lang="it-IT" sz="2000" dirty="0" err="1" smtClean="0"/>
              <a:t>it</a:t>
            </a:r>
            <a:r>
              <a:rPr lang="it-IT" sz="2000" dirty="0" smtClean="0"/>
              <a:t> </a:t>
            </a:r>
            <a:r>
              <a:rPr lang="it-IT" sz="2000" dirty="0" err="1" smtClean="0"/>
              <a:t>is</a:t>
            </a:r>
            <a:r>
              <a:rPr lang="it-IT" sz="2000" dirty="0" smtClean="0"/>
              <a:t> </a:t>
            </a:r>
            <a:r>
              <a:rPr lang="it-IT" sz="2000" dirty="0" err="1" smtClean="0"/>
              <a:t>still</a:t>
            </a:r>
            <a:r>
              <a:rPr lang="it-IT" sz="2000" dirty="0" smtClean="0"/>
              <a:t> </a:t>
            </a:r>
            <a:r>
              <a:rPr lang="it-IT" sz="2000" dirty="0" err="1" smtClean="0"/>
              <a:t>available</a:t>
            </a:r>
            <a:r>
              <a:rPr lang="it-IT" sz="2000" dirty="0" smtClean="0"/>
              <a:t> in the </a:t>
            </a:r>
            <a:r>
              <a:rPr lang="it-IT" sz="2000" dirty="0" err="1" smtClean="0"/>
              <a:t>event</a:t>
            </a:r>
            <a:r>
              <a:rPr lang="it-IT" sz="2000" dirty="0" smtClean="0"/>
              <a:t> of a </a:t>
            </a:r>
            <a:r>
              <a:rPr lang="it-IT" sz="2000" dirty="0" err="1" smtClean="0"/>
              <a:t>failure</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13</a:t>
            </a:fld>
            <a:endParaRPr lang="it-IT"/>
          </a:p>
        </p:txBody>
      </p:sp>
    </p:spTree>
    <p:extLst>
      <p:ext uri="{BB962C8B-B14F-4D97-AF65-F5344CB8AC3E}">
        <p14:creationId xmlns:p14="http://schemas.microsoft.com/office/powerpoint/2010/main" val="32026212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1600" dirty="0"/>
              <a:t>THIS TABLE REPRESENTS THE TOOLS PROVIDED FOR THE LIFECYCLE PROCESS AND FOR EACH SERVICE.</a:t>
            </a:r>
          </a:p>
          <a:p>
            <a:pPr defTabSz="947607">
              <a:defRPr/>
            </a:pPr>
            <a:endParaRPr lang="en-US" sz="1600" dirty="0"/>
          </a:p>
          <a:p>
            <a:pPr defTabSz="947607">
              <a:defRPr/>
            </a:pPr>
            <a:r>
              <a:rPr lang="en-US" sz="1600" dirty="0"/>
              <a:t>THE LIGHT BLUE SHAPES STAND FOR SERVICES PROVIDED AS PLATFORM AS A SERVICE INSTANCE </a:t>
            </a:r>
          </a:p>
          <a:p>
            <a:pPr defTabSz="947607">
              <a:defRPr/>
            </a:pPr>
            <a:r>
              <a:rPr lang="en-US" sz="1600" dirty="0"/>
              <a:t>WHILE THE YELLOW ONE FOR LOCAL SERVICE INSTANCE</a:t>
            </a:r>
          </a:p>
          <a:p>
            <a:pPr defTabSz="947607">
              <a:defRPr/>
            </a:pPr>
            <a:endParaRPr lang="en-US" sz="1600" dirty="0"/>
          </a:p>
          <a:p>
            <a:pPr indent="-236901" defTabSz="947607">
              <a:buFont typeface="+mj-lt"/>
              <a:buAutoNum type="arabicPeriod"/>
              <a:defRPr/>
            </a:pPr>
            <a:r>
              <a:rPr lang="it-IT" sz="1600" dirty="0"/>
              <a:t>Configuration management </a:t>
            </a:r>
            <a:r>
              <a:rPr lang="it-IT" sz="1600" dirty="0" err="1"/>
              <a:t>is</a:t>
            </a:r>
            <a:r>
              <a:rPr lang="it-IT" sz="1600" dirty="0"/>
              <a:t> </a:t>
            </a:r>
            <a:r>
              <a:rPr lang="it-IT" sz="1600" dirty="0" err="1"/>
              <a:t>carried</a:t>
            </a:r>
            <a:r>
              <a:rPr lang="it-IT" sz="1600" dirty="0"/>
              <a:t> out by </a:t>
            </a:r>
            <a:r>
              <a:rPr lang="it-IT" sz="1600" dirty="0" err="1"/>
              <a:t>means</a:t>
            </a:r>
            <a:r>
              <a:rPr lang="it-IT" sz="1600" dirty="0"/>
              <a:t> of GITHUB </a:t>
            </a:r>
            <a:r>
              <a:rPr lang="it-IT" sz="1600" dirty="0" err="1"/>
              <a:t>during</a:t>
            </a:r>
            <a:r>
              <a:rPr lang="it-IT" sz="1600" dirty="0"/>
              <a:t> </a:t>
            </a:r>
            <a:r>
              <a:rPr lang="it-IT" sz="1600" dirty="0" err="1"/>
              <a:t>all</a:t>
            </a:r>
            <a:r>
              <a:rPr lang="it-IT" sz="1600" dirty="0"/>
              <a:t> the </a:t>
            </a:r>
            <a:r>
              <a:rPr lang="it-IT" sz="1600" dirty="0" err="1"/>
              <a:t>lifecycle</a:t>
            </a:r>
            <a:r>
              <a:rPr lang="it-IT" sz="1600" dirty="0"/>
              <a:t> </a:t>
            </a:r>
            <a:r>
              <a:rPr lang="it-IT" sz="1600" dirty="0" err="1"/>
              <a:t>process</a:t>
            </a:r>
            <a:endParaRPr lang="it-IT" sz="1600" dirty="0"/>
          </a:p>
          <a:p>
            <a:pPr indent="-236901" defTabSz="947607">
              <a:buFont typeface="+mj-lt"/>
              <a:buAutoNum type="arabicPeriod"/>
              <a:defRPr/>
            </a:pPr>
            <a:r>
              <a:rPr lang="it-IT" sz="1600" dirty="0"/>
              <a:t>Build Automation </a:t>
            </a:r>
            <a:r>
              <a:rPr lang="it-IT" sz="1600" dirty="0" err="1"/>
              <a:t>is</a:t>
            </a:r>
            <a:r>
              <a:rPr lang="it-IT" sz="1600" dirty="0"/>
              <a:t> </a:t>
            </a:r>
            <a:r>
              <a:rPr lang="it-IT" sz="1600" dirty="0" err="1"/>
              <a:t>carried</a:t>
            </a:r>
            <a:r>
              <a:rPr lang="it-IT" sz="1600" dirty="0"/>
              <a:t> out with Eclipse from </a:t>
            </a:r>
            <a:r>
              <a:rPr lang="it-IT" sz="1600" dirty="0" err="1"/>
              <a:t>Dev</a:t>
            </a:r>
            <a:r>
              <a:rPr lang="it-IT" sz="1600" dirty="0"/>
              <a:t> to </a:t>
            </a:r>
            <a:r>
              <a:rPr lang="it-IT" sz="1600" dirty="0" err="1"/>
              <a:t>Int</a:t>
            </a:r>
            <a:r>
              <a:rPr lang="it-IT" sz="1600" dirty="0"/>
              <a:t> </a:t>
            </a:r>
            <a:r>
              <a:rPr lang="it-IT" sz="1600" dirty="0" err="1"/>
              <a:t>then</a:t>
            </a:r>
            <a:r>
              <a:rPr lang="it-IT" sz="1600" dirty="0"/>
              <a:t> with </a:t>
            </a:r>
            <a:r>
              <a:rPr lang="it-IT" sz="1600" dirty="0" err="1"/>
              <a:t>Jenkins@openshift</a:t>
            </a:r>
            <a:r>
              <a:rPr lang="it-IT" sz="1600" dirty="0"/>
              <a:t> in QA </a:t>
            </a:r>
            <a:r>
              <a:rPr lang="it-IT" sz="1600" dirty="0" err="1"/>
              <a:t>environment</a:t>
            </a:r>
            <a:r>
              <a:rPr lang="it-IT" sz="1600" dirty="0"/>
              <a:t> </a:t>
            </a:r>
          </a:p>
          <a:p>
            <a:pPr indent="-236901" defTabSz="947607">
              <a:buFont typeface="+mj-lt"/>
              <a:buAutoNum type="arabicPeriod"/>
              <a:defRPr/>
            </a:pPr>
            <a:r>
              <a:rPr lang="it-IT" sz="1600" dirty="0"/>
              <a:t>Delivery </a:t>
            </a:r>
            <a:r>
              <a:rPr lang="it-IT" sz="1600" dirty="0" err="1"/>
              <a:t>is</a:t>
            </a:r>
            <a:r>
              <a:rPr lang="it-IT" sz="1600" dirty="0"/>
              <a:t> </a:t>
            </a:r>
            <a:r>
              <a:rPr lang="it-IT" sz="1600" dirty="0" err="1"/>
              <a:t>provided</a:t>
            </a:r>
            <a:r>
              <a:rPr lang="it-IT" sz="1600" dirty="0"/>
              <a:t> in the </a:t>
            </a:r>
            <a:r>
              <a:rPr lang="it-IT" sz="1600" dirty="0" err="1"/>
              <a:t>development</a:t>
            </a:r>
            <a:r>
              <a:rPr lang="it-IT" sz="1600" dirty="0"/>
              <a:t> </a:t>
            </a:r>
            <a:r>
              <a:rPr lang="it-IT" sz="1600" dirty="0" err="1"/>
              <a:t>phase</a:t>
            </a:r>
            <a:r>
              <a:rPr lang="it-IT" sz="1600" dirty="0"/>
              <a:t> by an Eclipse IDE, </a:t>
            </a:r>
            <a:r>
              <a:rPr lang="it-IT" sz="1600" dirty="0" err="1"/>
              <a:t>then</a:t>
            </a:r>
            <a:r>
              <a:rPr lang="it-IT" sz="1600" dirty="0"/>
              <a:t> by </a:t>
            </a:r>
            <a:r>
              <a:rPr lang="it-IT" sz="1600" dirty="0" err="1"/>
              <a:t>Docker</a:t>
            </a:r>
            <a:r>
              <a:rPr lang="it-IT" sz="1600" dirty="0"/>
              <a:t> for </a:t>
            </a:r>
            <a:r>
              <a:rPr lang="it-IT" sz="1600" dirty="0" err="1"/>
              <a:t>integration</a:t>
            </a:r>
            <a:r>
              <a:rPr lang="it-IT" sz="1600" dirty="0"/>
              <a:t> and QA and with PWS in production</a:t>
            </a:r>
          </a:p>
          <a:p>
            <a:pPr indent="-236901" defTabSz="947607">
              <a:buFont typeface="+mj-lt"/>
              <a:buAutoNum type="arabicPeriod"/>
              <a:defRPr/>
            </a:pPr>
            <a:r>
              <a:rPr lang="it-IT" sz="1600" dirty="0" err="1"/>
              <a:t>Backing</a:t>
            </a:r>
            <a:r>
              <a:rPr lang="it-IT" sz="1600" dirty="0"/>
              <a:t> </a:t>
            </a:r>
            <a:r>
              <a:rPr lang="it-IT" sz="1600" dirty="0" err="1"/>
              <a:t>services</a:t>
            </a:r>
            <a:r>
              <a:rPr lang="it-IT" sz="1600" dirty="0"/>
              <a:t> are </a:t>
            </a:r>
            <a:r>
              <a:rPr lang="it-IT" sz="1600" dirty="0" err="1"/>
              <a:t>provided</a:t>
            </a:r>
            <a:r>
              <a:rPr lang="it-IT" sz="1600" dirty="0"/>
              <a:t> by </a:t>
            </a:r>
            <a:r>
              <a:rPr lang="it-IT" sz="1600" dirty="0" err="1"/>
              <a:t>environment</a:t>
            </a:r>
            <a:r>
              <a:rPr lang="it-IT" sz="1600" dirty="0"/>
              <a:t> </a:t>
            </a:r>
            <a:r>
              <a:rPr lang="it-IT" sz="1600" dirty="0" err="1"/>
              <a:t>specific</a:t>
            </a:r>
            <a:r>
              <a:rPr lang="it-IT" sz="1600" dirty="0"/>
              <a:t> </a:t>
            </a:r>
            <a:r>
              <a:rPr lang="it-IT" sz="1600" dirty="0" err="1"/>
              <a:t>instance</a:t>
            </a:r>
            <a:r>
              <a:rPr lang="it-IT" sz="1600" dirty="0"/>
              <a:t> from </a:t>
            </a:r>
            <a:r>
              <a:rPr lang="it-IT" sz="1600" dirty="0" err="1"/>
              <a:t>Dev</a:t>
            </a:r>
            <a:r>
              <a:rPr lang="it-IT" sz="1600" dirty="0"/>
              <a:t> to QA and by «</a:t>
            </a:r>
            <a:r>
              <a:rPr lang="it-IT" sz="1600" dirty="0" err="1"/>
              <a:t>as</a:t>
            </a:r>
            <a:r>
              <a:rPr lang="it-IT" sz="1600" dirty="0"/>
              <a:t> a service» pattern in production</a:t>
            </a:r>
          </a:p>
          <a:p>
            <a:endParaRPr lang="it-IT"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14</a:t>
            </a:fld>
            <a:endParaRPr lang="it-IT"/>
          </a:p>
        </p:txBody>
      </p:sp>
    </p:spTree>
    <p:extLst>
      <p:ext uri="{BB962C8B-B14F-4D97-AF65-F5344CB8AC3E}">
        <p14:creationId xmlns:p14="http://schemas.microsoft.com/office/powerpoint/2010/main" val="24191965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1600" dirty="0"/>
              <a:t>THIS TABLE REPRESENTS THE TOOLS PROVIDED FOR THE LIFECYCLE PROCESS AND FOR EACH SERVICE.</a:t>
            </a:r>
          </a:p>
          <a:p>
            <a:pPr defTabSz="947607">
              <a:defRPr/>
            </a:pPr>
            <a:endParaRPr lang="en-US" sz="1600" dirty="0"/>
          </a:p>
          <a:p>
            <a:pPr defTabSz="947607">
              <a:defRPr/>
            </a:pPr>
            <a:r>
              <a:rPr lang="en-US" sz="1600" dirty="0"/>
              <a:t>THE LIGHT BLUE SHAPES STAND FOR SERVICES PROVIDED AS PLATFORM AS A SERVICE INSTANCE </a:t>
            </a:r>
          </a:p>
          <a:p>
            <a:pPr defTabSz="947607">
              <a:defRPr/>
            </a:pPr>
            <a:r>
              <a:rPr lang="en-US" sz="1600" dirty="0"/>
              <a:t>WHILE THE YELLOW ONE FOR LOCAL SERVICE INSTANCE</a:t>
            </a:r>
          </a:p>
          <a:p>
            <a:pPr defTabSz="947607">
              <a:defRPr/>
            </a:pPr>
            <a:endParaRPr lang="en-US" sz="1600" dirty="0"/>
          </a:p>
          <a:p>
            <a:pPr marL="236901" indent="-236901" defTabSz="947607">
              <a:buFont typeface="+mj-lt"/>
              <a:buAutoNum type="arabicPeriod"/>
              <a:defRPr/>
            </a:pPr>
            <a:r>
              <a:rPr lang="it-IT" sz="1600" b="1" dirty="0"/>
              <a:t>Configuration management </a:t>
            </a:r>
            <a:r>
              <a:rPr lang="it-IT" sz="1600" dirty="0" err="1"/>
              <a:t>is</a:t>
            </a:r>
            <a:r>
              <a:rPr lang="it-IT" sz="1600" dirty="0"/>
              <a:t> </a:t>
            </a:r>
            <a:r>
              <a:rPr lang="it-IT" sz="1600" dirty="0" err="1"/>
              <a:t>carried</a:t>
            </a:r>
            <a:r>
              <a:rPr lang="it-IT" sz="1600" dirty="0"/>
              <a:t> out by </a:t>
            </a:r>
            <a:r>
              <a:rPr lang="it-IT" sz="1600" dirty="0" err="1"/>
              <a:t>means</a:t>
            </a:r>
            <a:r>
              <a:rPr lang="it-IT" sz="1600" dirty="0"/>
              <a:t> of GITHUB </a:t>
            </a:r>
            <a:r>
              <a:rPr lang="it-IT" sz="1600" dirty="0" err="1"/>
              <a:t>during</a:t>
            </a:r>
            <a:r>
              <a:rPr lang="it-IT" sz="1600" dirty="0"/>
              <a:t> </a:t>
            </a:r>
            <a:r>
              <a:rPr lang="it-IT" sz="1600" dirty="0" err="1"/>
              <a:t>all</a:t>
            </a:r>
            <a:r>
              <a:rPr lang="it-IT" sz="1600" dirty="0"/>
              <a:t> the </a:t>
            </a:r>
            <a:r>
              <a:rPr lang="it-IT" sz="1600" dirty="0" err="1"/>
              <a:t>lifecycle</a:t>
            </a:r>
            <a:r>
              <a:rPr lang="it-IT" sz="1600" dirty="0"/>
              <a:t> </a:t>
            </a:r>
            <a:r>
              <a:rPr lang="it-IT" sz="1600" dirty="0" err="1"/>
              <a:t>process</a:t>
            </a:r>
            <a:endParaRPr lang="it-IT" sz="1600" dirty="0"/>
          </a:p>
          <a:p>
            <a:pPr marL="236901" indent="-236901" defTabSz="947607">
              <a:buFont typeface="+mj-lt"/>
              <a:buAutoNum type="arabicPeriod"/>
              <a:defRPr/>
            </a:pPr>
            <a:r>
              <a:rPr lang="it-IT" sz="1600" b="1" dirty="0"/>
              <a:t>Build Automation </a:t>
            </a:r>
            <a:r>
              <a:rPr lang="it-IT" sz="1600" dirty="0" err="1"/>
              <a:t>is</a:t>
            </a:r>
            <a:r>
              <a:rPr lang="it-IT" sz="1600" dirty="0"/>
              <a:t> </a:t>
            </a:r>
            <a:r>
              <a:rPr lang="it-IT" sz="1600" dirty="0" err="1"/>
              <a:t>carried</a:t>
            </a:r>
            <a:r>
              <a:rPr lang="it-IT" sz="1600" dirty="0"/>
              <a:t> out with Eclipse from </a:t>
            </a:r>
            <a:r>
              <a:rPr lang="it-IT" sz="1600" dirty="0" err="1"/>
              <a:t>Dev</a:t>
            </a:r>
            <a:r>
              <a:rPr lang="it-IT" sz="1600" dirty="0"/>
              <a:t> to </a:t>
            </a:r>
            <a:r>
              <a:rPr lang="it-IT" sz="1600" dirty="0" err="1"/>
              <a:t>Int</a:t>
            </a:r>
            <a:r>
              <a:rPr lang="it-IT" sz="1600" dirty="0"/>
              <a:t> </a:t>
            </a:r>
            <a:r>
              <a:rPr lang="it-IT" sz="1600" dirty="0" err="1"/>
              <a:t>then</a:t>
            </a:r>
            <a:r>
              <a:rPr lang="it-IT" sz="1600" dirty="0"/>
              <a:t> with </a:t>
            </a:r>
            <a:r>
              <a:rPr lang="it-IT" sz="1600" dirty="0" err="1"/>
              <a:t>Jenkins@openshift</a:t>
            </a:r>
            <a:r>
              <a:rPr lang="it-IT" sz="1600" dirty="0"/>
              <a:t> in QA </a:t>
            </a:r>
            <a:r>
              <a:rPr lang="it-IT" sz="1600" dirty="0" err="1"/>
              <a:t>environment</a:t>
            </a:r>
            <a:r>
              <a:rPr lang="it-IT" sz="1600" dirty="0"/>
              <a:t> </a:t>
            </a:r>
          </a:p>
          <a:p>
            <a:pPr marL="236901" indent="-236901" defTabSz="947607">
              <a:buFont typeface="+mj-lt"/>
              <a:buAutoNum type="arabicPeriod"/>
              <a:defRPr/>
            </a:pPr>
            <a:r>
              <a:rPr lang="it-IT" sz="1600" b="1" dirty="0"/>
              <a:t>Delivery</a:t>
            </a:r>
            <a:r>
              <a:rPr lang="it-IT" sz="1600" dirty="0"/>
              <a:t> </a:t>
            </a:r>
            <a:r>
              <a:rPr lang="it-IT" sz="1600" dirty="0" err="1"/>
              <a:t>is</a:t>
            </a:r>
            <a:r>
              <a:rPr lang="it-IT" sz="1600" dirty="0"/>
              <a:t> </a:t>
            </a:r>
            <a:r>
              <a:rPr lang="it-IT" sz="1600" dirty="0" err="1"/>
              <a:t>provided</a:t>
            </a:r>
            <a:r>
              <a:rPr lang="it-IT" sz="1600" dirty="0"/>
              <a:t> in the </a:t>
            </a:r>
            <a:r>
              <a:rPr lang="it-IT" sz="1600" dirty="0" err="1"/>
              <a:t>development</a:t>
            </a:r>
            <a:r>
              <a:rPr lang="it-IT" sz="1600" dirty="0"/>
              <a:t> </a:t>
            </a:r>
            <a:r>
              <a:rPr lang="it-IT" sz="1600" dirty="0" err="1"/>
              <a:t>phase</a:t>
            </a:r>
            <a:r>
              <a:rPr lang="it-IT" sz="1600" dirty="0"/>
              <a:t> by an Eclipse IDE, </a:t>
            </a:r>
            <a:r>
              <a:rPr lang="it-IT" sz="1600" dirty="0" err="1"/>
              <a:t>then</a:t>
            </a:r>
            <a:r>
              <a:rPr lang="it-IT" sz="1600" dirty="0"/>
              <a:t> by </a:t>
            </a:r>
            <a:r>
              <a:rPr lang="it-IT" sz="1600" dirty="0" err="1"/>
              <a:t>Docker</a:t>
            </a:r>
            <a:r>
              <a:rPr lang="it-IT" sz="1600" dirty="0"/>
              <a:t> for </a:t>
            </a:r>
            <a:r>
              <a:rPr lang="it-IT" sz="1600" dirty="0" err="1"/>
              <a:t>integration</a:t>
            </a:r>
            <a:r>
              <a:rPr lang="it-IT" sz="1600" dirty="0"/>
              <a:t> and QA and with PWS in production</a:t>
            </a:r>
          </a:p>
          <a:p>
            <a:pPr marL="236901" indent="-236901" defTabSz="947607">
              <a:buFont typeface="+mj-lt"/>
              <a:buAutoNum type="arabicPeriod"/>
              <a:defRPr/>
            </a:pPr>
            <a:r>
              <a:rPr lang="it-IT" sz="1600" b="1" dirty="0" err="1"/>
              <a:t>Backing</a:t>
            </a:r>
            <a:r>
              <a:rPr lang="it-IT" sz="1600" b="1" dirty="0"/>
              <a:t> </a:t>
            </a:r>
            <a:r>
              <a:rPr lang="it-IT" sz="1600" b="1" dirty="0" err="1"/>
              <a:t>services</a:t>
            </a:r>
            <a:r>
              <a:rPr lang="it-IT" sz="1600" b="1" dirty="0"/>
              <a:t> </a:t>
            </a:r>
            <a:r>
              <a:rPr lang="it-IT" sz="1600" dirty="0"/>
              <a:t>are </a:t>
            </a:r>
            <a:r>
              <a:rPr lang="it-IT" sz="1600" dirty="0" err="1"/>
              <a:t>provided</a:t>
            </a:r>
            <a:r>
              <a:rPr lang="it-IT" sz="1600" dirty="0"/>
              <a:t> by </a:t>
            </a:r>
            <a:r>
              <a:rPr lang="it-IT" sz="1600" dirty="0" err="1"/>
              <a:t>environment</a:t>
            </a:r>
            <a:r>
              <a:rPr lang="it-IT" sz="1600" dirty="0"/>
              <a:t> </a:t>
            </a:r>
            <a:r>
              <a:rPr lang="it-IT" sz="1600" dirty="0" err="1"/>
              <a:t>specific</a:t>
            </a:r>
            <a:r>
              <a:rPr lang="it-IT" sz="1600" dirty="0"/>
              <a:t> </a:t>
            </a:r>
            <a:r>
              <a:rPr lang="it-IT" sz="1600" dirty="0" err="1"/>
              <a:t>instance</a:t>
            </a:r>
            <a:r>
              <a:rPr lang="it-IT" sz="1600" dirty="0"/>
              <a:t> from </a:t>
            </a:r>
            <a:r>
              <a:rPr lang="it-IT" sz="1600" dirty="0" err="1"/>
              <a:t>Dev</a:t>
            </a:r>
            <a:r>
              <a:rPr lang="it-IT" sz="1600" dirty="0"/>
              <a:t> to QA and by «</a:t>
            </a:r>
            <a:r>
              <a:rPr lang="it-IT" sz="1600" dirty="0" err="1"/>
              <a:t>as</a:t>
            </a:r>
            <a:r>
              <a:rPr lang="it-IT" sz="1600" dirty="0"/>
              <a:t> a service» pattern in production</a:t>
            </a:r>
          </a:p>
          <a:p>
            <a:endParaRPr lang="it-IT" sz="1500" dirty="0"/>
          </a:p>
          <a:p>
            <a:endParaRPr lang="it-IT" sz="15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15</a:t>
            </a:fld>
            <a:endParaRPr lang="it-IT"/>
          </a:p>
        </p:txBody>
      </p:sp>
    </p:spTree>
    <p:extLst>
      <p:ext uri="{BB962C8B-B14F-4D97-AF65-F5344CB8AC3E}">
        <p14:creationId xmlns:p14="http://schemas.microsoft.com/office/powerpoint/2010/main" val="2419196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400" dirty="0"/>
              <a:t>[INTRODUCTION AT THIS PHASE]</a:t>
            </a:r>
          </a:p>
          <a:p>
            <a:r>
              <a:rPr lang="it-IT" sz="1400" dirty="0"/>
              <a:t>Once </a:t>
            </a:r>
            <a:r>
              <a:rPr lang="it-IT" sz="1400" dirty="0" err="1"/>
              <a:t>defined</a:t>
            </a:r>
            <a:r>
              <a:rPr lang="it-IT" sz="1400" dirty="0"/>
              <a:t> the design </a:t>
            </a:r>
            <a:r>
              <a:rPr lang="it-IT" sz="1400" dirty="0" err="1"/>
              <a:t>patterns</a:t>
            </a:r>
            <a:r>
              <a:rPr lang="it-IT" sz="1400" dirty="0"/>
              <a:t> and the </a:t>
            </a:r>
            <a:r>
              <a:rPr lang="it-IT" sz="1400" dirty="0" err="1"/>
              <a:t>tecnologies</a:t>
            </a:r>
            <a:r>
              <a:rPr lang="it-IT" sz="1400" dirty="0"/>
              <a:t> </a:t>
            </a:r>
            <a:r>
              <a:rPr lang="it-IT" sz="1400" dirty="0" err="1"/>
              <a:t>we</a:t>
            </a:r>
            <a:r>
              <a:rPr lang="it-IT" sz="1400" dirty="0"/>
              <a:t> are </a:t>
            </a:r>
            <a:r>
              <a:rPr lang="it-IT" sz="1400" dirty="0" err="1"/>
              <a:t>now</a:t>
            </a:r>
            <a:r>
              <a:rPr lang="it-IT" sz="1400" dirty="0"/>
              <a:t> </a:t>
            </a:r>
            <a:r>
              <a:rPr lang="it-IT" sz="1400" dirty="0" err="1"/>
              <a:t>capable</a:t>
            </a:r>
            <a:r>
              <a:rPr lang="it-IT" sz="1400" dirty="0"/>
              <a:t> (ready) to start the </a:t>
            </a:r>
            <a:r>
              <a:rPr lang="it-IT" sz="1400" dirty="0" err="1"/>
              <a:t>microservice’s</a:t>
            </a:r>
            <a:r>
              <a:rPr lang="it-IT" sz="1400" dirty="0"/>
              <a:t> </a:t>
            </a:r>
            <a:r>
              <a:rPr lang="it-IT" sz="1400" dirty="0" err="1"/>
              <a:t>development</a:t>
            </a:r>
            <a:r>
              <a:rPr lang="it-IT" sz="1400" dirty="0"/>
              <a:t> </a:t>
            </a:r>
          </a:p>
          <a:p>
            <a:endParaRPr lang="it-IT" sz="1400" dirty="0"/>
          </a:p>
          <a:p>
            <a:r>
              <a:rPr lang="it-IT" sz="1400" dirty="0" err="1" smtClean="0"/>
              <a:t>This</a:t>
            </a:r>
            <a:r>
              <a:rPr lang="it-IT" sz="1400" dirty="0" smtClean="0"/>
              <a:t> </a:t>
            </a:r>
            <a:r>
              <a:rPr lang="it-IT" sz="1400" dirty="0" err="1"/>
              <a:t>is</a:t>
            </a:r>
            <a:r>
              <a:rPr lang="it-IT" sz="1400" dirty="0"/>
              <a:t> the </a:t>
            </a:r>
            <a:r>
              <a:rPr lang="it-IT" sz="1400" dirty="0" err="1"/>
              <a:t>technical</a:t>
            </a:r>
            <a:r>
              <a:rPr lang="it-IT" sz="1400" dirty="0"/>
              <a:t> layout of the service </a:t>
            </a:r>
            <a:r>
              <a:rPr lang="it-IT" sz="1400" dirty="0" err="1"/>
              <a:t>that</a:t>
            </a:r>
            <a:r>
              <a:rPr lang="it-IT" sz="1400" dirty="0"/>
              <a:t> </a:t>
            </a:r>
            <a:r>
              <a:rPr lang="it-IT" sz="1400" dirty="0" err="1"/>
              <a:t>will</a:t>
            </a:r>
            <a:r>
              <a:rPr lang="it-IT" sz="1400" dirty="0"/>
              <a:t> </a:t>
            </a:r>
            <a:r>
              <a:rPr lang="it-IT" sz="1400" dirty="0" err="1"/>
              <a:t>provide</a:t>
            </a:r>
            <a:r>
              <a:rPr lang="it-IT" sz="1400" dirty="0"/>
              <a:t> booking </a:t>
            </a:r>
            <a:r>
              <a:rPr lang="it-IT" sz="1400" dirty="0" err="1"/>
              <a:t>functions</a:t>
            </a:r>
            <a:r>
              <a:rPr lang="it-IT" sz="1400" dirty="0"/>
              <a:t> of the </a:t>
            </a:r>
            <a:r>
              <a:rPr lang="it-IT" sz="1400" dirty="0" err="1"/>
              <a:t>platform</a:t>
            </a:r>
            <a:r>
              <a:rPr lang="it-IT" sz="1400" dirty="0"/>
              <a:t>. </a:t>
            </a:r>
          </a:p>
          <a:p>
            <a:r>
              <a:rPr lang="it-IT" sz="1400" dirty="0"/>
              <a:t>I </a:t>
            </a:r>
            <a:r>
              <a:rPr lang="it-IT" sz="1400" dirty="0" err="1"/>
              <a:t>will</a:t>
            </a:r>
            <a:r>
              <a:rPr lang="it-IT" sz="1400" dirty="0"/>
              <a:t> focus </a:t>
            </a:r>
            <a:r>
              <a:rPr lang="en-US" sz="1400" dirty="0"/>
              <a:t>the development highlights of </a:t>
            </a:r>
          </a:p>
          <a:p>
            <a:r>
              <a:rPr lang="en-US" sz="1400" dirty="0"/>
              <a:t>	a database per service architecture</a:t>
            </a:r>
          </a:p>
          <a:p>
            <a:r>
              <a:rPr lang="en-US" sz="1400" dirty="0"/>
              <a:t>	the implementation of REST API </a:t>
            </a:r>
          </a:p>
          <a:p>
            <a:endParaRPr lang="it-IT" sz="1400" dirty="0" smtClean="0"/>
          </a:p>
          <a:p>
            <a:r>
              <a:rPr lang="it-IT" sz="1400" dirty="0" smtClean="0"/>
              <a:t>The </a:t>
            </a:r>
            <a:r>
              <a:rPr lang="it-IT" sz="1400" dirty="0"/>
              <a:t>blue </a:t>
            </a:r>
            <a:r>
              <a:rPr lang="it-IT" sz="1400" dirty="0" err="1"/>
              <a:t>shape</a:t>
            </a:r>
            <a:r>
              <a:rPr lang="it-IT" sz="1400" dirty="0"/>
              <a:t> </a:t>
            </a:r>
            <a:r>
              <a:rPr lang="it-IT" sz="1400" dirty="0" err="1"/>
              <a:t>represents</a:t>
            </a:r>
            <a:r>
              <a:rPr lang="it-IT" sz="1400" dirty="0"/>
              <a:t> the core </a:t>
            </a:r>
            <a:r>
              <a:rPr lang="it-IT" sz="1400" dirty="0" err="1"/>
              <a:t>functionality</a:t>
            </a:r>
            <a:r>
              <a:rPr lang="it-IT" sz="1400" dirty="0"/>
              <a:t> </a:t>
            </a:r>
            <a:r>
              <a:rPr lang="it-IT" sz="1400" dirty="0" err="1"/>
              <a:t>that</a:t>
            </a:r>
            <a:r>
              <a:rPr lang="it-IT" sz="1400" dirty="0"/>
              <a:t> are </a:t>
            </a:r>
            <a:r>
              <a:rPr lang="it-IT" sz="1400" dirty="0" err="1"/>
              <a:t>exposed</a:t>
            </a:r>
            <a:r>
              <a:rPr lang="it-IT" sz="1400" dirty="0"/>
              <a:t> by REST API on the HTTP </a:t>
            </a:r>
            <a:r>
              <a:rPr lang="it-IT" sz="1400" dirty="0" err="1"/>
              <a:t>protocol</a:t>
            </a:r>
            <a:r>
              <a:rPr lang="it-IT" sz="1400" dirty="0"/>
              <a:t>.</a:t>
            </a:r>
          </a:p>
          <a:p>
            <a:r>
              <a:rPr lang="it-IT" sz="1400" dirty="0"/>
              <a:t>The </a:t>
            </a:r>
            <a:r>
              <a:rPr lang="it-IT" sz="1400" dirty="0" err="1"/>
              <a:t>instance</a:t>
            </a:r>
            <a:r>
              <a:rPr lang="it-IT" sz="1400" dirty="0"/>
              <a:t> </a:t>
            </a:r>
            <a:r>
              <a:rPr lang="it-IT" sz="1400" dirty="0" err="1"/>
              <a:t>will</a:t>
            </a:r>
            <a:r>
              <a:rPr lang="it-IT" sz="1400" dirty="0"/>
              <a:t> </a:t>
            </a:r>
            <a:r>
              <a:rPr lang="it-IT" sz="1400" dirty="0" err="1"/>
              <a:t>listen</a:t>
            </a:r>
            <a:r>
              <a:rPr lang="it-IT" sz="1400" dirty="0"/>
              <a:t> to the REST </a:t>
            </a:r>
            <a:r>
              <a:rPr lang="it-IT" sz="1400" dirty="0" err="1"/>
              <a:t>requests</a:t>
            </a:r>
            <a:r>
              <a:rPr lang="it-IT" sz="1400" dirty="0"/>
              <a:t> on the 7111 </a:t>
            </a:r>
            <a:r>
              <a:rPr lang="it-IT" sz="1400" dirty="0" err="1"/>
              <a:t>port</a:t>
            </a:r>
            <a:r>
              <a:rPr lang="it-IT" sz="1400" dirty="0"/>
              <a:t>.</a:t>
            </a:r>
          </a:p>
          <a:p>
            <a:r>
              <a:rPr lang="it-IT" sz="1400" dirty="0"/>
              <a:t>For the </a:t>
            </a:r>
            <a:r>
              <a:rPr lang="it-IT" sz="1400" dirty="0" err="1"/>
              <a:t>datastore</a:t>
            </a:r>
            <a:r>
              <a:rPr lang="it-IT" sz="1400" dirty="0"/>
              <a:t> </a:t>
            </a:r>
            <a:r>
              <a:rPr lang="it-IT" sz="1400" dirty="0" err="1"/>
              <a:t>it</a:t>
            </a:r>
            <a:r>
              <a:rPr lang="it-IT" sz="1400" dirty="0"/>
              <a:t> </a:t>
            </a:r>
            <a:r>
              <a:rPr lang="it-IT" sz="1400" dirty="0" err="1"/>
              <a:t>will</a:t>
            </a:r>
            <a:r>
              <a:rPr lang="it-IT" sz="1400" dirty="0"/>
              <a:t> </a:t>
            </a:r>
            <a:r>
              <a:rPr lang="it-IT" sz="1400" dirty="0" err="1"/>
              <a:t>been</a:t>
            </a:r>
            <a:r>
              <a:rPr lang="it-IT" sz="1400" dirty="0"/>
              <a:t> </a:t>
            </a:r>
            <a:r>
              <a:rPr lang="it-IT" sz="1400" dirty="0" err="1"/>
              <a:t>shown</a:t>
            </a:r>
            <a:r>
              <a:rPr lang="it-IT" sz="1400" dirty="0"/>
              <a:t> the </a:t>
            </a:r>
            <a:r>
              <a:rPr lang="it-IT" sz="1400" dirty="0" err="1"/>
              <a:t>invariant</a:t>
            </a:r>
            <a:r>
              <a:rPr lang="it-IT" sz="1400" dirty="0"/>
              <a:t> data </a:t>
            </a:r>
            <a:r>
              <a:rPr lang="it-IT" sz="1400" dirty="0" err="1"/>
              <a:t>access</a:t>
            </a:r>
            <a:r>
              <a:rPr lang="it-IT" sz="1400" dirty="0"/>
              <a:t> </a:t>
            </a:r>
            <a:r>
              <a:rPr lang="it-IT" sz="1400" dirty="0" err="1"/>
              <a:t>implementation</a:t>
            </a:r>
            <a:r>
              <a:rPr lang="it-IT" sz="1400" dirty="0"/>
              <a:t> </a:t>
            </a:r>
            <a:r>
              <a:rPr lang="it-IT" sz="1400" dirty="0" err="1"/>
              <a:t>between</a:t>
            </a:r>
            <a:r>
              <a:rPr lang="it-IT" sz="1400" dirty="0"/>
              <a:t> an H2 </a:t>
            </a:r>
            <a:r>
              <a:rPr lang="it-IT" sz="1400" dirty="0" err="1"/>
              <a:t>embedded</a:t>
            </a:r>
            <a:r>
              <a:rPr lang="it-IT" sz="1400" dirty="0"/>
              <a:t> and in </a:t>
            </a:r>
            <a:r>
              <a:rPr lang="it-IT" sz="1400" dirty="0" err="1"/>
              <a:t>memory</a:t>
            </a:r>
            <a:r>
              <a:rPr lang="it-IT" sz="1400" dirty="0"/>
              <a:t> </a:t>
            </a:r>
            <a:r>
              <a:rPr lang="it-IT" sz="1400" dirty="0" err="1"/>
              <a:t>instance</a:t>
            </a:r>
            <a:r>
              <a:rPr lang="it-IT" sz="1400" dirty="0"/>
              <a:t> and of a standard </a:t>
            </a:r>
            <a:r>
              <a:rPr lang="it-IT" sz="1400" dirty="0" err="1"/>
              <a:t>MySql</a:t>
            </a:r>
            <a:r>
              <a:rPr lang="it-IT" sz="1400" dirty="0"/>
              <a:t> server </a:t>
            </a:r>
            <a:r>
              <a:rPr lang="it-IT" sz="1400" dirty="0" err="1"/>
              <a:t>instance</a:t>
            </a:r>
            <a:r>
              <a:rPr lang="it-IT" sz="1400" dirty="0"/>
              <a:t>.</a:t>
            </a:r>
          </a:p>
          <a:p>
            <a:pPr defTabSz="947607">
              <a:defRPr/>
            </a:pPr>
            <a:endParaRPr lang="it-IT" sz="1400" dirty="0"/>
          </a:p>
          <a:p>
            <a:pPr defTabSz="947607">
              <a:defRPr/>
            </a:pPr>
            <a:r>
              <a:rPr lang="it-IT" sz="1400" dirty="0"/>
              <a:t>H2 in </a:t>
            </a:r>
            <a:r>
              <a:rPr lang="it-IT" sz="1400" dirty="0" err="1"/>
              <a:t>memory</a:t>
            </a:r>
            <a:r>
              <a:rPr lang="it-IT" sz="1400" dirty="0"/>
              <a:t>(performance / fast </a:t>
            </a:r>
            <a:r>
              <a:rPr lang="it-IT" sz="1400" dirty="0" err="1"/>
              <a:t>unit</a:t>
            </a:r>
            <a:r>
              <a:rPr lang="it-IT" sz="1400" dirty="0"/>
              <a:t> test </a:t>
            </a:r>
            <a:r>
              <a:rPr lang="it-IT" sz="1400" dirty="0" err="1"/>
              <a:t>execution</a:t>
            </a:r>
            <a:r>
              <a:rPr lang="it-IT" sz="1400" dirty="0"/>
              <a:t>/ </a:t>
            </a:r>
            <a:r>
              <a:rPr lang="it-IT" sz="1400" dirty="0" err="1"/>
              <a:t>represent</a:t>
            </a:r>
            <a:r>
              <a:rPr lang="it-IT" sz="1400" dirty="0"/>
              <a:t> </a:t>
            </a:r>
            <a:r>
              <a:rPr lang="it-IT" sz="1400" dirty="0" err="1"/>
              <a:t>also</a:t>
            </a:r>
            <a:r>
              <a:rPr lang="it-IT" sz="1400" dirty="0"/>
              <a:t> an </a:t>
            </a:r>
            <a:r>
              <a:rPr lang="it-IT" sz="1400" dirty="0" err="1"/>
              <a:t>enforcement</a:t>
            </a:r>
            <a:r>
              <a:rPr lang="it-IT" sz="1400" dirty="0"/>
              <a:t> of the database per service pattern</a:t>
            </a:r>
            <a:endParaRPr lang="it-IT" sz="1400" dirty="0" smtClean="0"/>
          </a:p>
          <a:p>
            <a:endParaRPr lang="it-IT" dirty="0"/>
          </a:p>
          <a:p>
            <a:endParaRPr lang="it-IT" dirty="0"/>
          </a:p>
          <a:p>
            <a:r>
              <a:rPr lang="en-US" dirty="0" smtClean="0"/>
              <a:t/>
            </a:r>
            <a:br>
              <a:rPr lang="en-US" dirty="0" smtClean="0"/>
            </a:b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16</a:t>
            </a:fld>
            <a:endParaRPr lang="it-IT"/>
          </a:p>
        </p:txBody>
      </p:sp>
    </p:spTree>
    <p:extLst>
      <p:ext uri="{BB962C8B-B14F-4D97-AF65-F5344CB8AC3E}">
        <p14:creationId xmlns:p14="http://schemas.microsoft.com/office/powerpoint/2010/main" val="40901877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a:t>These</a:t>
            </a:r>
            <a:r>
              <a:rPr lang="it-IT" sz="2000" dirty="0"/>
              <a:t> are the </a:t>
            </a:r>
            <a:r>
              <a:rPr lang="it-IT" sz="2000" dirty="0" err="1"/>
              <a:t>development</a:t>
            </a:r>
            <a:r>
              <a:rPr lang="it-IT" sz="2000" dirty="0"/>
              <a:t> </a:t>
            </a:r>
            <a:r>
              <a:rPr lang="it-IT" sz="2000" dirty="0" err="1"/>
              <a:t>dependencies</a:t>
            </a:r>
            <a:r>
              <a:rPr lang="it-IT" sz="2000" dirty="0"/>
              <a:t> </a:t>
            </a:r>
            <a:r>
              <a:rPr lang="it-IT" sz="2000" dirty="0" err="1"/>
              <a:t>declared</a:t>
            </a:r>
            <a:r>
              <a:rPr lang="it-IT" sz="2000" dirty="0"/>
              <a:t> inside the </a:t>
            </a:r>
            <a:r>
              <a:rPr lang="it-IT" sz="2000" dirty="0" err="1"/>
              <a:t>maven</a:t>
            </a:r>
            <a:r>
              <a:rPr lang="it-IT" sz="2000" dirty="0"/>
              <a:t> </a:t>
            </a:r>
            <a:r>
              <a:rPr lang="it-IT" sz="2000" dirty="0" err="1"/>
              <a:t>descriptor</a:t>
            </a:r>
            <a:endParaRPr lang="it-IT" sz="2000" dirty="0"/>
          </a:p>
          <a:p>
            <a:endParaRPr lang="it-IT" sz="2000" dirty="0"/>
          </a:p>
          <a:p>
            <a:r>
              <a:rPr lang="it-IT" sz="2000" dirty="0" err="1"/>
              <a:t>Flyway</a:t>
            </a:r>
            <a:r>
              <a:rPr lang="it-IT" sz="2000" dirty="0"/>
              <a:t>: a database </a:t>
            </a:r>
            <a:r>
              <a:rPr lang="it-IT" sz="2000" dirty="0" err="1"/>
              <a:t>migration</a:t>
            </a:r>
            <a:r>
              <a:rPr lang="it-IT" sz="2000" dirty="0"/>
              <a:t> </a:t>
            </a:r>
            <a:r>
              <a:rPr lang="it-IT" sz="2000" dirty="0" err="1"/>
              <a:t>tool</a:t>
            </a:r>
            <a:endParaRPr lang="it-IT" sz="2000" dirty="0"/>
          </a:p>
          <a:p>
            <a:r>
              <a:rPr lang="it-IT" sz="2000" dirty="0"/>
              <a:t>The Java </a:t>
            </a:r>
            <a:r>
              <a:rPr lang="it-IT" sz="2000" dirty="0" err="1"/>
              <a:t>connector</a:t>
            </a:r>
            <a:r>
              <a:rPr lang="it-IT" sz="2000" dirty="0"/>
              <a:t> for </a:t>
            </a:r>
            <a:r>
              <a:rPr lang="it-IT" sz="2000" dirty="0" err="1"/>
              <a:t>MySQL</a:t>
            </a:r>
            <a:endParaRPr lang="it-IT" sz="2000" dirty="0"/>
          </a:p>
          <a:p>
            <a:r>
              <a:rPr lang="it-IT" sz="2000" dirty="0"/>
              <a:t>Starter Spring </a:t>
            </a:r>
            <a:r>
              <a:rPr lang="it-IT" sz="2000" dirty="0" err="1"/>
              <a:t>Boot</a:t>
            </a:r>
            <a:r>
              <a:rPr lang="it-IT" sz="2000" dirty="0"/>
              <a:t>  web  </a:t>
            </a:r>
            <a:r>
              <a:rPr lang="it-IT" sz="2000" dirty="0" err="1"/>
              <a:t>capabilities</a:t>
            </a:r>
            <a:r>
              <a:rPr lang="it-IT" sz="2000" dirty="0"/>
              <a:t>  </a:t>
            </a:r>
          </a:p>
          <a:p>
            <a:r>
              <a:rPr lang="it-IT" sz="2000" dirty="0"/>
              <a:t>Spring </a:t>
            </a:r>
            <a:r>
              <a:rPr lang="it-IT" sz="2000" dirty="0" err="1"/>
              <a:t>Boot</a:t>
            </a:r>
            <a:r>
              <a:rPr lang="it-IT" sz="2000" dirty="0"/>
              <a:t> Data </a:t>
            </a:r>
            <a:r>
              <a:rPr lang="it-IT" sz="2000" dirty="0" err="1"/>
              <a:t>rest</a:t>
            </a:r>
            <a:r>
              <a:rPr lang="it-IT" sz="2000" dirty="0"/>
              <a:t>; for </a:t>
            </a:r>
            <a:r>
              <a:rPr lang="it-IT" sz="2000" dirty="0" err="1"/>
              <a:t>developing</a:t>
            </a:r>
            <a:r>
              <a:rPr lang="it-IT" sz="2000" dirty="0"/>
              <a:t> </a:t>
            </a:r>
            <a:r>
              <a:rPr lang="it-IT" sz="2000" dirty="0" err="1"/>
              <a:t>rest</a:t>
            </a:r>
            <a:r>
              <a:rPr lang="it-IT" sz="2000" dirty="0"/>
              <a:t> </a:t>
            </a:r>
            <a:r>
              <a:rPr lang="en-US" sz="2000" dirty="0"/>
              <a:t>web services on top of data repositories</a:t>
            </a:r>
            <a:endParaRPr lang="it-IT" sz="2000" dirty="0"/>
          </a:p>
          <a:p>
            <a:r>
              <a:rPr lang="it-IT" sz="2000" dirty="0"/>
              <a:t>The JPA </a:t>
            </a:r>
            <a:r>
              <a:rPr lang="it-IT" sz="2000" dirty="0" err="1"/>
              <a:t>specification</a:t>
            </a:r>
            <a:r>
              <a:rPr lang="it-IT" sz="2000" dirty="0"/>
              <a:t> for data management in a </a:t>
            </a:r>
            <a:r>
              <a:rPr lang="it-IT" sz="2000" dirty="0" err="1"/>
              <a:t>relational</a:t>
            </a:r>
            <a:r>
              <a:rPr lang="it-IT" sz="2000" dirty="0"/>
              <a:t> database</a:t>
            </a:r>
          </a:p>
          <a:p>
            <a:r>
              <a:rPr lang="it-IT" sz="2000" dirty="0"/>
              <a:t>The </a:t>
            </a:r>
            <a:r>
              <a:rPr lang="it-IT" sz="2000" dirty="0" err="1"/>
              <a:t>libraries</a:t>
            </a:r>
            <a:r>
              <a:rPr lang="it-IT" sz="2000" dirty="0"/>
              <a:t> for the </a:t>
            </a:r>
            <a:r>
              <a:rPr lang="it-IT" sz="2000" dirty="0" err="1"/>
              <a:t>development</a:t>
            </a:r>
            <a:r>
              <a:rPr lang="it-IT" sz="2000" dirty="0"/>
              <a:t> with an H2 database  </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17</a:t>
            </a:fld>
            <a:endParaRPr lang="it-IT"/>
          </a:p>
        </p:txBody>
      </p:sp>
    </p:spTree>
    <p:extLst>
      <p:ext uri="{BB962C8B-B14F-4D97-AF65-F5344CB8AC3E}">
        <p14:creationId xmlns:p14="http://schemas.microsoft.com/office/powerpoint/2010/main" val="21455165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baseline="0" dirty="0" err="1" smtClean="0"/>
              <a:t>is</a:t>
            </a:r>
            <a:r>
              <a:rPr lang="it-IT" sz="2000" baseline="0" dirty="0" smtClean="0"/>
              <a:t> the microservices package </a:t>
            </a:r>
            <a:r>
              <a:rPr lang="it-IT" sz="2000" baseline="0" dirty="0" err="1" smtClean="0"/>
              <a:t>details</a:t>
            </a:r>
            <a:endParaRPr lang="it-IT" sz="2000" baseline="0" dirty="0" smtClean="0"/>
          </a:p>
          <a:p>
            <a:r>
              <a:rPr lang="it-IT" sz="2000" baseline="0" dirty="0" smtClean="0"/>
              <a:t>In the root package </a:t>
            </a:r>
            <a:r>
              <a:rPr lang="it-IT" sz="2000" baseline="0" dirty="0" err="1" smtClean="0"/>
              <a:t>it</a:t>
            </a:r>
            <a:r>
              <a:rPr lang="it-IT" sz="2000" baseline="0" dirty="0" smtClean="0"/>
              <a:t> </a:t>
            </a:r>
            <a:r>
              <a:rPr lang="it-IT" sz="2000" baseline="0" dirty="0" err="1" smtClean="0"/>
              <a:t>has</a:t>
            </a:r>
            <a:r>
              <a:rPr lang="it-IT" sz="2000" baseline="0" dirty="0" smtClean="0"/>
              <a:t> </a:t>
            </a:r>
            <a:r>
              <a:rPr lang="it-IT" sz="2000" baseline="0" dirty="0" err="1" smtClean="0"/>
              <a:t>been</a:t>
            </a:r>
            <a:r>
              <a:rPr lang="it-IT" sz="2000" baseline="0" dirty="0" smtClean="0"/>
              <a:t> </a:t>
            </a:r>
            <a:r>
              <a:rPr lang="it-IT" sz="2000" baseline="0" dirty="0" err="1" smtClean="0"/>
              <a:t>implemented</a:t>
            </a:r>
            <a:r>
              <a:rPr lang="it-IT" sz="2000" baseline="0" dirty="0" smtClean="0"/>
              <a:t> the Spring </a:t>
            </a:r>
            <a:r>
              <a:rPr lang="it-IT" sz="2000" baseline="0" dirty="0" err="1" smtClean="0"/>
              <a:t>Boot</a:t>
            </a:r>
            <a:r>
              <a:rPr lang="it-IT" sz="2000" baseline="0" dirty="0" smtClean="0"/>
              <a:t> </a:t>
            </a:r>
            <a:r>
              <a:rPr lang="it-IT" sz="2000" baseline="0" dirty="0" err="1" smtClean="0"/>
              <a:t>Main</a:t>
            </a:r>
            <a:r>
              <a:rPr lang="it-IT" sz="2000" baseline="0" dirty="0" smtClean="0"/>
              <a:t> </a:t>
            </a:r>
            <a:r>
              <a:rPr lang="it-IT" sz="2000" baseline="0" dirty="0" err="1" smtClean="0"/>
              <a:t>class</a:t>
            </a:r>
            <a:endParaRPr lang="it-IT" sz="2000" baseline="0" dirty="0" smtClean="0"/>
          </a:p>
          <a:p>
            <a:r>
              <a:rPr lang="it-IT" sz="2000" baseline="0" dirty="0" smtClean="0"/>
              <a:t>The </a:t>
            </a:r>
            <a:r>
              <a:rPr lang="it-IT" sz="2000" baseline="0" dirty="0" err="1" smtClean="0"/>
              <a:t>other</a:t>
            </a:r>
            <a:r>
              <a:rPr lang="it-IT" sz="2000" baseline="0" dirty="0" smtClean="0"/>
              <a:t> </a:t>
            </a:r>
            <a:r>
              <a:rPr lang="it-IT" sz="2000" baseline="0" dirty="0" err="1" smtClean="0"/>
              <a:t>packages</a:t>
            </a:r>
            <a:r>
              <a:rPr lang="it-IT" sz="2000" baseline="0" dirty="0" smtClean="0"/>
              <a:t> </a:t>
            </a:r>
            <a:r>
              <a:rPr lang="it-IT" sz="2000" baseline="0" dirty="0" err="1" smtClean="0"/>
              <a:t>represents</a:t>
            </a:r>
            <a:r>
              <a:rPr lang="it-IT" sz="2000" baseline="0" dirty="0" smtClean="0"/>
              <a:t> the </a:t>
            </a:r>
          </a:p>
          <a:p>
            <a:r>
              <a:rPr lang="it-IT" sz="2000" baseline="0" dirty="0" smtClean="0"/>
              <a:t>	JPA </a:t>
            </a:r>
            <a:r>
              <a:rPr lang="it-IT" sz="2000" baseline="0" dirty="0" err="1" smtClean="0"/>
              <a:t>reposisories</a:t>
            </a:r>
            <a:r>
              <a:rPr lang="it-IT" sz="2000" baseline="0" dirty="0" smtClean="0"/>
              <a:t>, </a:t>
            </a:r>
          </a:p>
          <a:p>
            <a:r>
              <a:rPr lang="it-IT" sz="2000" baseline="0" dirty="0" smtClean="0"/>
              <a:t>	the domain </a:t>
            </a:r>
            <a:r>
              <a:rPr lang="it-IT" sz="2000" baseline="0" dirty="0" err="1" smtClean="0"/>
              <a:t>classes</a:t>
            </a:r>
            <a:endParaRPr lang="it-IT" sz="2000" baseline="0" dirty="0" smtClean="0"/>
          </a:p>
          <a:p>
            <a:r>
              <a:rPr lang="it-IT" sz="2000" baseline="0" dirty="0" smtClean="0"/>
              <a:t>	The web package </a:t>
            </a:r>
            <a:r>
              <a:rPr lang="it-IT" sz="2000" baseline="0" dirty="0" err="1" smtClean="0"/>
              <a:t>incapsulates</a:t>
            </a:r>
            <a:r>
              <a:rPr lang="it-IT" sz="2000" baseline="0" dirty="0" smtClean="0"/>
              <a:t> the </a:t>
            </a:r>
            <a:r>
              <a:rPr lang="it-IT" sz="2000" baseline="0" dirty="0" err="1" smtClean="0"/>
              <a:t>rest</a:t>
            </a:r>
            <a:r>
              <a:rPr lang="it-IT" sz="2000" baseline="0" dirty="0" smtClean="0"/>
              <a:t> API </a:t>
            </a:r>
            <a:r>
              <a:rPr lang="it-IT" sz="2000" baseline="0" dirty="0" err="1" smtClean="0"/>
              <a:t>implementation</a:t>
            </a:r>
            <a:r>
              <a:rPr lang="it-IT" sz="2000" baseline="0" dirty="0" smtClean="0"/>
              <a:t>, </a:t>
            </a:r>
            <a:r>
              <a:rPr lang="it-IT" sz="2000" baseline="0" dirty="0" err="1" smtClean="0"/>
              <a:t>provided</a:t>
            </a:r>
            <a:r>
              <a:rPr lang="it-IT" sz="2000" baseline="0" dirty="0" smtClean="0"/>
              <a:t> by the service</a:t>
            </a:r>
          </a:p>
        </p:txBody>
      </p:sp>
      <p:sp>
        <p:nvSpPr>
          <p:cNvPr id="4" name="Segnaposto numero diapositiva 3"/>
          <p:cNvSpPr>
            <a:spLocks noGrp="1"/>
          </p:cNvSpPr>
          <p:nvPr>
            <p:ph type="sldNum" sz="quarter" idx="10"/>
          </p:nvPr>
        </p:nvSpPr>
        <p:spPr/>
        <p:txBody>
          <a:bodyPr/>
          <a:lstStyle/>
          <a:p>
            <a:fld id="{44F0E428-D64A-4531-B5D1-9866DFCF1707}" type="slidenum">
              <a:rPr lang="it-IT" smtClean="0"/>
              <a:t>18</a:t>
            </a:fld>
            <a:endParaRPr lang="it-IT"/>
          </a:p>
        </p:txBody>
      </p:sp>
    </p:spTree>
    <p:extLst>
      <p:ext uri="{BB962C8B-B14F-4D97-AF65-F5344CB8AC3E}">
        <p14:creationId xmlns:p14="http://schemas.microsoft.com/office/powerpoint/2010/main" val="4097296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of the </a:t>
            </a:r>
            <a:r>
              <a:rPr lang="it-IT" sz="2000" baseline="0" dirty="0" err="1" smtClean="0"/>
              <a:t>rest</a:t>
            </a:r>
            <a:r>
              <a:rPr lang="it-IT" sz="2000" baseline="0" dirty="0" smtClean="0"/>
              <a:t> controller </a:t>
            </a:r>
            <a:r>
              <a:rPr lang="it-IT" sz="2000" baseline="0" dirty="0" err="1" smtClean="0"/>
              <a:t>implementation</a:t>
            </a:r>
            <a:r>
              <a:rPr lang="it-IT" sz="2000" baseline="0" dirty="0" smtClean="0"/>
              <a:t>.</a:t>
            </a:r>
          </a:p>
          <a:p>
            <a:r>
              <a:rPr lang="it-IT" sz="2000" baseline="0" dirty="0" err="1" smtClean="0"/>
              <a:t>It</a:t>
            </a:r>
            <a:r>
              <a:rPr lang="it-IT" sz="2000" baseline="0" dirty="0" smtClean="0"/>
              <a:t> </a:t>
            </a:r>
            <a:r>
              <a:rPr lang="it-IT" sz="2000" baseline="0" dirty="0" err="1" smtClean="0"/>
              <a:t>represents</a:t>
            </a:r>
            <a:r>
              <a:rPr lang="it-IT" sz="2000" baseline="0" dirty="0" smtClean="0"/>
              <a:t> the API </a:t>
            </a:r>
            <a:r>
              <a:rPr lang="it-IT" sz="2000" baseline="0" dirty="0" err="1" smtClean="0"/>
              <a:t>provided</a:t>
            </a:r>
            <a:r>
              <a:rPr lang="it-IT" sz="2000" baseline="0" dirty="0" smtClean="0"/>
              <a:t> by </a:t>
            </a:r>
            <a:r>
              <a:rPr lang="it-IT" sz="2000" baseline="0" dirty="0" err="1" smtClean="0"/>
              <a:t>this</a:t>
            </a:r>
            <a:r>
              <a:rPr lang="it-IT" sz="2000" baseline="0" dirty="0" smtClean="0"/>
              <a:t> service.</a:t>
            </a:r>
          </a:p>
          <a:p>
            <a:r>
              <a:rPr lang="it-IT" sz="2000" dirty="0" err="1" smtClean="0"/>
              <a:t>As</a:t>
            </a:r>
            <a:r>
              <a:rPr lang="it-IT" sz="2000" dirty="0" smtClean="0"/>
              <a:t> </a:t>
            </a:r>
            <a:r>
              <a:rPr lang="it-IT" sz="2000" dirty="0" err="1" smtClean="0"/>
              <a:t>shown</a:t>
            </a:r>
            <a:r>
              <a:rPr lang="it-IT" sz="2000" dirty="0" smtClean="0"/>
              <a:t> </a:t>
            </a:r>
            <a:r>
              <a:rPr lang="it-IT" sz="2000" dirty="0" err="1" smtClean="0"/>
              <a:t>it</a:t>
            </a:r>
            <a:r>
              <a:rPr lang="it-IT" sz="2000" dirty="0" smtClean="0"/>
              <a:t> </a:t>
            </a:r>
            <a:r>
              <a:rPr lang="it-IT" sz="2000" dirty="0" err="1" smtClean="0"/>
              <a:t>uses</a:t>
            </a:r>
            <a:r>
              <a:rPr lang="it-IT" sz="2000" dirty="0" smtClean="0"/>
              <a:t> the data </a:t>
            </a:r>
            <a:r>
              <a:rPr lang="it-IT" sz="2000" dirty="0" err="1" smtClean="0"/>
              <a:t>access</a:t>
            </a:r>
            <a:r>
              <a:rPr lang="it-IT" sz="2000" dirty="0" smtClean="0"/>
              <a:t> </a:t>
            </a:r>
            <a:r>
              <a:rPr lang="it-IT" sz="2000" dirty="0" err="1" smtClean="0"/>
              <a:t>method</a:t>
            </a:r>
            <a:r>
              <a:rPr lang="it-IT" sz="2000" dirty="0" smtClean="0"/>
              <a:t> </a:t>
            </a:r>
            <a:r>
              <a:rPr lang="it-IT" sz="2000" dirty="0" err="1" smtClean="0"/>
              <a:t>provided</a:t>
            </a:r>
            <a:r>
              <a:rPr lang="it-IT" sz="2000" dirty="0" smtClean="0"/>
              <a:t> by the JPA </a:t>
            </a:r>
            <a:r>
              <a:rPr lang="it-IT" sz="2000" dirty="0" err="1" smtClean="0"/>
              <a:t>reposistories</a:t>
            </a:r>
            <a:r>
              <a:rPr lang="it-IT" sz="2000" dirty="0" smtClean="0"/>
              <a:t>,</a:t>
            </a:r>
            <a:r>
              <a:rPr lang="it-IT" sz="2000" baseline="0" dirty="0" smtClean="0"/>
              <a:t> the </a:t>
            </a:r>
            <a:r>
              <a:rPr lang="it-IT" sz="2000" dirty="0" smtClean="0"/>
              <a:t>SAVE And Flush JPA </a:t>
            </a:r>
            <a:r>
              <a:rPr lang="it-IT" sz="2000" dirty="0" err="1" smtClean="0"/>
              <a:t>method</a:t>
            </a:r>
            <a:r>
              <a:rPr lang="it-IT" sz="2000" dirty="0" smtClean="0"/>
              <a:t> </a:t>
            </a:r>
            <a:r>
              <a:rPr lang="it-IT" sz="2000" dirty="0" err="1" smtClean="0"/>
              <a:t>that</a:t>
            </a:r>
            <a:r>
              <a:rPr lang="it-IT" sz="2000" dirty="0" smtClean="0"/>
              <a:t> persiste the domain</a:t>
            </a:r>
            <a:r>
              <a:rPr lang="it-IT" sz="2000" baseline="0" dirty="0" smtClean="0"/>
              <a:t> </a:t>
            </a:r>
            <a:r>
              <a:rPr lang="it-IT" sz="2000" dirty="0" err="1" smtClean="0"/>
              <a:t>class</a:t>
            </a:r>
            <a:r>
              <a:rPr lang="it-IT" sz="2000" dirty="0" smtClean="0"/>
              <a:t>) </a:t>
            </a:r>
            <a:r>
              <a:rPr lang="it-IT" sz="2000" baseline="0" dirty="0" smtClean="0"/>
              <a:t> </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19</a:t>
            </a:fld>
            <a:endParaRPr lang="it-IT"/>
          </a:p>
        </p:txBody>
      </p:sp>
    </p:spTree>
    <p:extLst>
      <p:ext uri="{BB962C8B-B14F-4D97-AF65-F5344CB8AC3E}">
        <p14:creationId xmlns:p14="http://schemas.microsoft.com/office/powerpoint/2010/main" val="1542738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48754" y="3372168"/>
            <a:ext cx="9937104" cy="3561858"/>
          </a:xfrm>
        </p:spPr>
        <p:txBody>
          <a:bodyPr/>
          <a:lstStyle/>
          <a:p>
            <a:r>
              <a:rPr lang="en-US" sz="1400" kern="1200" dirty="0" smtClean="0">
                <a:solidFill>
                  <a:schemeClr val="tx1"/>
                </a:solidFill>
                <a:effectLst/>
              </a:rPr>
              <a:t>This is historical district of Rome. </a:t>
            </a:r>
            <a:endParaRPr lang="it-IT" sz="1400" kern="1200" dirty="0" smtClean="0">
              <a:solidFill>
                <a:schemeClr val="tx1"/>
              </a:solidFill>
              <a:effectLst/>
            </a:endParaRPr>
          </a:p>
          <a:p>
            <a:r>
              <a:rPr lang="en-US" sz="1400" kern="1200" dirty="0" smtClean="0">
                <a:solidFill>
                  <a:schemeClr val="tx1"/>
                </a:solidFill>
                <a:effectLst/>
              </a:rPr>
              <a:t>It is a very ancient area whose urban development dates back to the roman empire, more than  2000 years ago. Through the ages, the city’s structure has not evolved in a sustainable way.</a:t>
            </a:r>
            <a:endParaRPr lang="it-IT" sz="1400" kern="1200" dirty="0" smtClean="0">
              <a:solidFill>
                <a:schemeClr val="tx1"/>
              </a:solidFill>
              <a:effectLst/>
            </a:endParaRPr>
          </a:p>
          <a:p>
            <a:r>
              <a:rPr lang="en-US" sz="1400" b="1" kern="1200" dirty="0" smtClean="0">
                <a:solidFill>
                  <a:schemeClr val="tx1"/>
                </a:solidFill>
                <a:effectLst/>
              </a:rPr>
              <a:t>[SECOND IMAGE – HISTORICAL DISTRICT OF ROME] </a:t>
            </a:r>
            <a:endParaRPr lang="it-IT" sz="1400" kern="1200" dirty="0" smtClean="0">
              <a:solidFill>
                <a:schemeClr val="tx1"/>
              </a:solidFill>
              <a:effectLst/>
            </a:endParaRPr>
          </a:p>
          <a:p>
            <a:r>
              <a:rPr lang="en-US" sz="1400" kern="1200" dirty="0" smtClean="0">
                <a:solidFill>
                  <a:schemeClr val="tx1"/>
                </a:solidFill>
                <a:effectLst/>
              </a:rPr>
              <a:t>The blue line surrounds the limited traffic zone .</a:t>
            </a:r>
            <a:endParaRPr lang="it-IT" sz="1400" kern="1200" dirty="0" smtClean="0">
              <a:solidFill>
                <a:schemeClr val="tx1"/>
              </a:solidFill>
              <a:effectLst/>
            </a:endParaRPr>
          </a:p>
          <a:p>
            <a:r>
              <a:rPr lang="en-US" sz="1400" kern="1200" dirty="0" smtClean="0">
                <a:solidFill>
                  <a:schemeClr val="tx1"/>
                </a:solidFill>
                <a:effectLst/>
              </a:rPr>
              <a:t>It is an area of about 10 square kilometers characterized by a strong concentration of historical monuments, tourism facilities and national institutions, (government and parliament among others),  which generate a large  demand for mobility.</a:t>
            </a:r>
            <a:endParaRPr lang="it-IT" sz="1400" kern="1200" dirty="0" smtClean="0">
              <a:solidFill>
                <a:schemeClr val="tx1"/>
              </a:solidFill>
              <a:effectLst/>
            </a:endParaRPr>
          </a:p>
          <a:p>
            <a:r>
              <a:rPr lang="en-US" sz="1400" kern="1200" dirty="0" smtClean="0">
                <a:solidFill>
                  <a:schemeClr val="tx1"/>
                </a:solidFill>
                <a:effectLst/>
              </a:rPr>
              <a:t>As a matter of fact, the urban development was not originally conceived for the actual needs of people and motor vehicle mobility. The streets are often too narrow and the sidewalks overcrowded, all within the context of a fragile architectural environment.</a:t>
            </a:r>
            <a:endParaRPr lang="it-IT" sz="1400" kern="1200" dirty="0" smtClean="0">
              <a:solidFill>
                <a:schemeClr val="tx1"/>
              </a:solidFill>
              <a:effectLst/>
            </a:endParaRPr>
          </a:p>
          <a:p>
            <a:r>
              <a:rPr lang="en-US" sz="1400" kern="1200" dirty="0" smtClean="0">
                <a:solidFill>
                  <a:schemeClr val="tx1"/>
                </a:solidFill>
                <a:effectLst/>
              </a:rPr>
              <a:t>So the current mobility situation of this area is simply unsustainable.</a:t>
            </a:r>
            <a:endParaRPr lang="it-IT" sz="1400" kern="1200" dirty="0" smtClean="0">
              <a:solidFill>
                <a:schemeClr val="tx1"/>
              </a:solidFill>
              <a:effectLst/>
            </a:endParaRPr>
          </a:p>
          <a:p>
            <a:r>
              <a:rPr lang="en-US" sz="1400" b="1" kern="1200" dirty="0" smtClean="0">
                <a:solidFill>
                  <a:schemeClr val="tx1"/>
                </a:solidFill>
                <a:effectLst/>
              </a:rPr>
              <a:t>[THIRD IMAGE – SMART ELECTRIC VEHICLE] </a:t>
            </a:r>
            <a:endParaRPr lang="it-IT" sz="1400" kern="1200" dirty="0" smtClean="0">
              <a:solidFill>
                <a:schemeClr val="tx1"/>
              </a:solidFill>
              <a:effectLst/>
            </a:endParaRPr>
          </a:p>
          <a:p>
            <a:r>
              <a:rPr lang="en-US" sz="1400" kern="1200" dirty="0" smtClean="0">
                <a:solidFill>
                  <a:schemeClr val="tx1"/>
                </a:solidFill>
                <a:effectLst/>
              </a:rPr>
              <a:t> The solution to this mobility problem is a network of smart electrical vehicles with removable batteries whose organization is powered by a microservices-based digital platform.</a:t>
            </a:r>
            <a:endParaRPr lang="it-IT" sz="1400" kern="1200" dirty="0" smtClean="0">
              <a:solidFill>
                <a:schemeClr val="tx1"/>
              </a:solidFill>
              <a:effectLst/>
            </a:endParaRPr>
          </a:p>
          <a:p>
            <a:r>
              <a:rPr lang="en-US" sz="1400" kern="1200" dirty="0" smtClean="0">
                <a:solidFill>
                  <a:schemeClr val="tx1"/>
                </a:solidFill>
                <a:effectLst/>
              </a:rPr>
              <a:t> </a:t>
            </a:r>
            <a:r>
              <a:rPr lang="en-US" sz="1400" b="1" kern="1200" dirty="0" smtClean="0">
                <a:solidFill>
                  <a:schemeClr val="tx1"/>
                </a:solidFill>
                <a:effectLst/>
              </a:rPr>
              <a:t>[FOURTH IMAGE – SMART ELECTRIC VEHICLE – BATTERY + STATIONS ] </a:t>
            </a:r>
            <a:endParaRPr lang="it-IT" sz="1400" kern="1200" dirty="0" smtClean="0">
              <a:solidFill>
                <a:schemeClr val="tx1"/>
              </a:solidFill>
              <a:effectLst/>
            </a:endParaRPr>
          </a:p>
          <a:p>
            <a:r>
              <a:rPr lang="en-US" sz="1400" kern="1200" dirty="0" smtClean="0">
                <a:solidFill>
                  <a:schemeClr val="tx1"/>
                </a:solidFill>
                <a:effectLst/>
              </a:rPr>
              <a:t> In this way, we could create a modern urban mobility network that is both economically and environmentally sustainable.</a:t>
            </a:r>
            <a:endParaRPr lang="it-IT" sz="1400" kern="1200" dirty="0" smtClean="0">
              <a:solidFill>
                <a:schemeClr val="tx1"/>
              </a:solidFill>
              <a:effectLst/>
            </a:endParaRPr>
          </a:p>
          <a:p>
            <a:endParaRPr lang="it-IT" sz="1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a:t>
            </a:fld>
            <a:endParaRPr lang="it-IT"/>
          </a:p>
        </p:txBody>
      </p:sp>
    </p:spTree>
    <p:extLst>
      <p:ext uri="{BB962C8B-B14F-4D97-AF65-F5344CB8AC3E}">
        <p14:creationId xmlns:p14="http://schemas.microsoft.com/office/powerpoint/2010/main" val="31489652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The database binding </a:t>
            </a:r>
            <a:r>
              <a:rPr lang="it-IT" sz="2000" dirty="0" err="1" smtClean="0"/>
              <a:t>is</a:t>
            </a:r>
            <a:r>
              <a:rPr lang="it-IT" sz="2000" dirty="0" smtClean="0"/>
              <a:t> </a:t>
            </a:r>
            <a:r>
              <a:rPr lang="it-IT" sz="2000" dirty="0" err="1" smtClean="0"/>
              <a:t>provided</a:t>
            </a:r>
            <a:r>
              <a:rPr lang="it-IT" sz="2000" dirty="0" smtClean="0"/>
              <a:t> by a </a:t>
            </a:r>
            <a:r>
              <a:rPr lang="it-IT" sz="2000" dirty="0" err="1" smtClean="0"/>
              <a:t>declarative</a:t>
            </a:r>
            <a:r>
              <a:rPr lang="it-IT" sz="2000" dirty="0" smtClean="0"/>
              <a:t> </a:t>
            </a:r>
            <a:r>
              <a:rPr lang="it-IT" sz="2000" dirty="0" err="1" smtClean="0"/>
              <a:t>approach</a:t>
            </a:r>
            <a:r>
              <a:rPr lang="it-IT" sz="2000" dirty="0" smtClean="0"/>
              <a:t> with </a:t>
            </a:r>
            <a:r>
              <a:rPr lang="it-IT" sz="2000" dirty="0" err="1" smtClean="0"/>
              <a:t>specilized</a:t>
            </a:r>
            <a:r>
              <a:rPr lang="it-IT" sz="2000" dirty="0" smtClean="0"/>
              <a:t> </a:t>
            </a:r>
            <a:r>
              <a:rPr lang="it-IT" sz="2000" dirty="0" err="1" smtClean="0"/>
              <a:t>properties</a:t>
            </a:r>
            <a:r>
              <a:rPr lang="it-IT" sz="2000" dirty="0" smtClean="0"/>
              <a:t> file for H2 and </a:t>
            </a:r>
            <a:r>
              <a:rPr lang="it-IT" sz="2000" dirty="0" err="1" smtClean="0"/>
              <a:t>MySql</a:t>
            </a:r>
            <a:r>
              <a:rPr lang="it-IT" sz="2000" dirty="0" smtClean="0"/>
              <a:t> </a:t>
            </a:r>
          </a:p>
          <a:p>
            <a:endParaRPr lang="it-IT" sz="2000" dirty="0" smtClean="0"/>
          </a:p>
          <a:p>
            <a:r>
              <a:rPr lang="it-IT" sz="2000" dirty="0" smtClean="0"/>
              <a:t>The </a:t>
            </a:r>
            <a:r>
              <a:rPr lang="it-IT" sz="2000" dirty="0" err="1" smtClean="0"/>
              <a:t>user</a:t>
            </a:r>
            <a:r>
              <a:rPr lang="it-IT" sz="2000" dirty="0" smtClean="0"/>
              <a:t> </a:t>
            </a:r>
            <a:r>
              <a:rPr lang="it-IT" sz="2000" dirty="0" err="1" smtClean="0"/>
              <a:t>granted</a:t>
            </a:r>
            <a:r>
              <a:rPr lang="it-IT" sz="2000" dirty="0" smtClean="0"/>
              <a:t> to </a:t>
            </a:r>
            <a:r>
              <a:rPr lang="it-IT" sz="2000" dirty="0" err="1" smtClean="0"/>
              <a:t>read</a:t>
            </a:r>
            <a:r>
              <a:rPr lang="it-IT" sz="2000" dirty="0" smtClean="0"/>
              <a:t>/</a:t>
            </a:r>
            <a:r>
              <a:rPr lang="it-IT" sz="2000" dirty="0" err="1" smtClean="0"/>
              <a:t>write</a:t>
            </a:r>
            <a:r>
              <a:rPr lang="it-IT" sz="2000" dirty="0" smtClean="0"/>
              <a:t> </a:t>
            </a:r>
          </a:p>
          <a:p>
            <a:r>
              <a:rPr lang="it-IT" sz="2000" dirty="0" err="1" smtClean="0"/>
              <a:t>Adopting</a:t>
            </a:r>
            <a:r>
              <a:rPr lang="it-IT" sz="2000" dirty="0" smtClean="0"/>
              <a:t> the «schema per service» pattern</a:t>
            </a:r>
          </a:p>
          <a:p>
            <a:endParaRPr lang="it-IT" sz="2000" dirty="0" smtClean="0"/>
          </a:p>
          <a:p>
            <a:pPr defTabSz="947607">
              <a:defRPr/>
            </a:pPr>
            <a:r>
              <a:rPr lang="it-IT" sz="2000" dirty="0"/>
              <a:t>In the demo </a:t>
            </a:r>
            <a:r>
              <a:rPr lang="it-IT" sz="2000" dirty="0" err="1"/>
              <a:t>it</a:t>
            </a:r>
            <a:r>
              <a:rPr lang="it-IT" sz="2000" dirty="0"/>
              <a:t> </a:t>
            </a:r>
            <a:r>
              <a:rPr lang="it-IT" sz="2000" dirty="0" err="1"/>
              <a:t>will</a:t>
            </a:r>
            <a:r>
              <a:rPr lang="it-IT" sz="2000" dirty="0"/>
              <a:t> be </a:t>
            </a:r>
            <a:r>
              <a:rPr lang="it-IT" sz="2000" dirty="0" err="1"/>
              <a:t>shown</a:t>
            </a:r>
            <a:r>
              <a:rPr lang="it-IT" sz="2000" dirty="0"/>
              <a:t> the </a:t>
            </a:r>
            <a:r>
              <a:rPr lang="it-IT" sz="2000" dirty="0" err="1"/>
              <a:t>invariant</a:t>
            </a:r>
            <a:r>
              <a:rPr lang="it-IT" sz="2000" dirty="0"/>
              <a:t> </a:t>
            </a:r>
            <a:r>
              <a:rPr lang="it-IT" sz="2000" dirty="0" err="1"/>
              <a:t>access</a:t>
            </a:r>
            <a:r>
              <a:rPr lang="it-IT" sz="2000" dirty="0"/>
              <a:t> </a:t>
            </a:r>
            <a:r>
              <a:rPr lang="it-IT" sz="2000" dirty="0" err="1"/>
              <a:t>implementation</a:t>
            </a:r>
            <a:r>
              <a:rPr lang="it-IT" sz="2000" dirty="0"/>
              <a:t> of the </a:t>
            </a:r>
            <a:r>
              <a:rPr lang="it-IT" sz="2000" dirty="0" err="1"/>
              <a:t>two</a:t>
            </a:r>
            <a:r>
              <a:rPr lang="it-IT" sz="2000" dirty="0"/>
              <a:t> database </a:t>
            </a:r>
            <a:r>
              <a:rPr lang="it-IT" sz="2000" dirty="0" err="1"/>
              <a:t>engines</a:t>
            </a:r>
            <a:r>
              <a:rPr lang="it-IT" sz="2000" dirty="0"/>
              <a:t>.</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20</a:t>
            </a:fld>
            <a:endParaRPr lang="it-IT"/>
          </a:p>
        </p:txBody>
      </p:sp>
    </p:spTree>
    <p:extLst>
      <p:ext uri="{BB962C8B-B14F-4D97-AF65-F5344CB8AC3E}">
        <p14:creationId xmlns:p14="http://schemas.microsoft.com/office/powerpoint/2010/main" val="12114761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is</a:t>
            </a:r>
            <a:r>
              <a:rPr lang="it-IT" sz="2000" dirty="0" smtClean="0"/>
              <a:t> the </a:t>
            </a:r>
            <a:r>
              <a:rPr lang="it-IT" sz="2000" baseline="0" dirty="0" smtClean="0"/>
              <a:t>start up log </a:t>
            </a:r>
            <a:r>
              <a:rPr lang="it-IT" sz="2000" dirty="0" err="1" smtClean="0"/>
              <a:t>fragment</a:t>
            </a:r>
            <a:r>
              <a:rPr lang="it-IT" sz="2000" baseline="0" dirty="0" smtClean="0"/>
              <a:t> of a Spring </a:t>
            </a:r>
            <a:r>
              <a:rPr lang="it-IT" sz="2000" baseline="0" dirty="0" err="1" smtClean="0"/>
              <a:t>Boot</a:t>
            </a:r>
            <a:r>
              <a:rPr lang="it-IT" sz="2000" baseline="0" dirty="0" smtClean="0"/>
              <a:t> Application</a:t>
            </a:r>
          </a:p>
          <a:p>
            <a:endParaRPr lang="it-IT" sz="2000" baseline="0" dirty="0" smtClean="0"/>
          </a:p>
          <a:p>
            <a:r>
              <a:rPr lang="it-IT" sz="2000" baseline="0" dirty="0" err="1" smtClean="0"/>
              <a:t>We</a:t>
            </a:r>
            <a:r>
              <a:rPr lang="it-IT" sz="2000" baseline="0" dirty="0" smtClean="0"/>
              <a:t> can </a:t>
            </a:r>
            <a:r>
              <a:rPr lang="it-IT" sz="2000" baseline="0" dirty="0" err="1" smtClean="0"/>
              <a:t>see</a:t>
            </a:r>
            <a:r>
              <a:rPr lang="it-IT" sz="2000" baseline="0" dirty="0" smtClean="0"/>
              <a:t> the </a:t>
            </a:r>
            <a:r>
              <a:rPr lang="it-IT" sz="2000" baseline="0" dirty="0" err="1" smtClean="0"/>
              <a:t>informations</a:t>
            </a:r>
            <a:r>
              <a:rPr lang="it-IT" sz="2000" baseline="0" dirty="0" smtClean="0"/>
              <a:t> </a:t>
            </a:r>
            <a:r>
              <a:rPr lang="it-IT" sz="2000" baseline="0" dirty="0" err="1" smtClean="0"/>
              <a:t>about</a:t>
            </a:r>
            <a:r>
              <a:rPr lang="it-IT" sz="2000" baseline="0" dirty="0" smtClean="0"/>
              <a:t> the </a:t>
            </a:r>
            <a:r>
              <a:rPr lang="it-IT" sz="2000" baseline="0" dirty="0" err="1" smtClean="0"/>
              <a:t>starting</a:t>
            </a:r>
            <a:r>
              <a:rPr lang="it-IT" sz="2000" baseline="0" dirty="0" smtClean="0"/>
              <a:t> up of the web container </a:t>
            </a:r>
          </a:p>
          <a:p>
            <a:endParaRPr lang="it-IT" sz="2000" baseline="0" dirty="0" smtClean="0"/>
          </a:p>
          <a:p>
            <a:r>
              <a:rPr lang="it-IT" sz="2000" baseline="0" dirty="0" err="1" smtClean="0"/>
              <a:t>There</a:t>
            </a:r>
            <a:r>
              <a:rPr lang="it-IT" sz="2000" baseline="0" dirty="0" smtClean="0"/>
              <a:t> are </a:t>
            </a:r>
            <a:r>
              <a:rPr lang="it-IT" sz="2000" baseline="0" dirty="0" err="1" smtClean="0"/>
              <a:t>also</a:t>
            </a:r>
            <a:r>
              <a:rPr lang="it-IT" sz="2000" baseline="0" dirty="0" smtClean="0"/>
              <a:t> the </a:t>
            </a:r>
            <a:r>
              <a:rPr lang="it-IT" sz="2000" baseline="0" dirty="0" err="1" smtClean="0"/>
              <a:t>evidences</a:t>
            </a:r>
            <a:r>
              <a:rPr lang="it-IT" sz="2000" baseline="0" dirty="0" smtClean="0"/>
              <a:t> of the </a:t>
            </a:r>
            <a:r>
              <a:rPr lang="it-IT" sz="2000" baseline="0" dirty="0" err="1" smtClean="0"/>
              <a:t>Flyway</a:t>
            </a:r>
            <a:r>
              <a:rPr lang="it-IT" sz="2000" baseline="0" dirty="0" smtClean="0"/>
              <a:t> </a:t>
            </a:r>
            <a:r>
              <a:rPr lang="it-IT" sz="2000" baseline="0" dirty="0" err="1" smtClean="0"/>
              <a:t>migration</a:t>
            </a:r>
            <a:r>
              <a:rPr lang="it-IT" sz="2000" baseline="0" dirty="0" smtClean="0"/>
              <a:t> </a:t>
            </a:r>
            <a:r>
              <a:rPr lang="it-IT" sz="2000" baseline="0" dirty="0" err="1" smtClean="0"/>
              <a:t>tool</a:t>
            </a:r>
            <a:r>
              <a:rPr lang="it-IT" sz="2000" baseline="0" dirty="0" smtClean="0"/>
              <a:t> </a:t>
            </a:r>
            <a:r>
              <a:rPr lang="it-IT" sz="2000" baseline="0" dirty="0" err="1" smtClean="0"/>
              <a:t>that</a:t>
            </a:r>
            <a:r>
              <a:rPr lang="it-IT" sz="2000" baseline="0" dirty="0" smtClean="0"/>
              <a:t> </a:t>
            </a:r>
            <a:r>
              <a:rPr lang="it-IT" sz="2000" baseline="0" dirty="0" err="1" smtClean="0"/>
              <a:t>uses</a:t>
            </a:r>
            <a:r>
              <a:rPr lang="it-IT" sz="2000" baseline="0" dirty="0" smtClean="0"/>
              <a:t> the </a:t>
            </a:r>
            <a:r>
              <a:rPr lang="it-IT" sz="2000" baseline="0" dirty="0" err="1" smtClean="0"/>
              <a:t>seven</a:t>
            </a:r>
            <a:r>
              <a:rPr lang="it-IT" sz="2000" baseline="0" dirty="0" smtClean="0"/>
              <a:t> SQL </a:t>
            </a:r>
            <a:r>
              <a:rPr lang="it-IT" sz="2000" baseline="0" dirty="0" err="1" smtClean="0"/>
              <a:t>files</a:t>
            </a:r>
            <a:r>
              <a:rPr lang="it-IT" sz="2000" baseline="0" dirty="0" smtClean="0"/>
              <a:t> for database </a:t>
            </a:r>
            <a:r>
              <a:rPr lang="it-IT" sz="2000" baseline="0" dirty="0" err="1" smtClean="0"/>
              <a:t>setting</a:t>
            </a:r>
            <a:r>
              <a:rPr lang="it-IT" sz="2000" baseline="0" dirty="0" smtClean="0"/>
              <a:t> up</a:t>
            </a:r>
          </a:p>
        </p:txBody>
      </p:sp>
      <p:sp>
        <p:nvSpPr>
          <p:cNvPr id="4" name="Segnaposto numero diapositiva 3"/>
          <p:cNvSpPr>
            <a:spLocks noGrp="1"/>
          </p:cNvSpPr>
          <p:nvPr>
            <p:ph type="sldNum" sz="quarter" idx="10"/>
          </p:nvPr>
        </p:nvSpPr>
        <p:spPr/>
        <p:txBody>
          <a:bodyPr/>
          <a:lstStyle/>
          <a:p>
            <a:fld id="{44F0E428-D64A-4531-B5D1-9866DFCF1707}" type="slidenum">
              <a:rPr lang="it-IT" smtClean="0"/>
              <a:t>21</a:t>
            </a:fld>
            <a:endParaRPr lang="it-IT"/>
          </a:p>
        </p:txBody>
      </p:sp>
    </p:spTree>
    <p:extLst>
      <p:ext uri="{BB962C8B-B14F-4D97-AF65-F5344CB8AC3E}">
        <p14:creationId xmlns:p14="http://schemas.microsoft.com/office/powerpoint/2010/main" val="8237752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dirty="0" err="1" smtClean="0"/>
              <a:t>fragment</a:t>
            </a:r>
            <a:r>
              <a:rPr lang="it-IT" sz="2000" baseline="0" dirty="0" smtClean="0"/>
              <a:t> reports the REST </a:t>
            </a:r>
            <a:r>
              <a:rPr lang="it-IT" sz="2000" baseline="0" dirty="0" err="1" smtClean="0"/>
              <a:t>methods</a:t>
            </a:r>
            <a:r>
              <a:rPr lang="it-IT" sz="2000" baseline="0" dirty="0" smtClean="0"/>
              <a:t> </a:t>
            </a:r>
            <a:r>
              <a:rPr lang="it-IT" sz="2000" baseline="0" dirty="0" err="1" smtClean="0"/>
              <a:t>mapping</a:t>
            </a:r>
            <a:r>
              <a:rPr lang="it-IT" sz="2000" baseline="0" dirty="0" smtClean="0"/>
              <a:t> for </a:t>
            </a:r>
            <a:r>
              <a:rPr lang="it-IT" sz="2000" baseline="0" dirty="0" err="1" smtClean="0"/>
              <a:t>this</a:t>
            </a:r>
            <a:r>
              <a:rPr lang="it-IT" sz="2000" baseline="0" dirty="0" smtClean="0"/>
              <a:t> service</a:t>
            </a:r>
          </a:p>
          <a:p>
            <a:r>
              <a:rPr lang="it-IT" sz="2000" baseline="0" dirty="0" err="1" smtClean="0"/>
              <a:t>Perform</a:t>
            </a:r>
            <a:r>
              <a:rPr lang="it-IT" sz="2000" baseline="0" dirty="0" smtClean="0"/>
              <a:t> the API </a:t>
            </a:r>
            <a:r>
              <a:rPr lang="it-IT" sz="2000" baseline="0" dirty="0" err="1" smtClean="0"/>
              <a:t>exposed</a:t>
            </a:r>
            <a:r>
              <a:rPr lang="it-IT" sz="2000" baseline="0" dirty="0" smtClean="0"/>
              <a:t> </a:t>
            </a:r>
            <a:r>
              <a:rPr lang="it-IT" sz="2000" baseline="0" dirty="0" err="1" smtClean="0"/>
              <a:t>funtion</a:t>
            </a:r>
            <a:r>
              <a:rPr lang="it-IT" sz="2000" baseline="0" dirty="0" smtClean="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22</a:t>
            </a:fld>
            <a:endParaRPr lang="it-IT"/>
          </a:p>
        </p:txBody>
      </p:sp>
    </p:spTree>
    <p:extLst>
      <p:ext uri="{BB962C8B-B14F-4D97-AF65-F5344CB8AC3E}">
        <p14:creationId xmlns:p14="http://schemas.microsoft.com/office/powerpoint/2010/main" val="24672355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In </a:t>
            </a:r>
            <a:r>
              <a:rPr lang="it-IT" sz="2000" dirty="0" err="1" smtClean="0"/>
              <a:t>this</a:t>
            </a:r>
            <a:r>
              <a:rPr lang="it-IT" sz="2000" dirty="0" smtClean="0"/>
              <a:t> </a:t>
            </a:r>
            <a:r>
              <a:rPr lang="it-IT" sz="2000" baseline="0" dirty="0" smtClean="0"/>
              <a:t>last </a:t>
            </a:r>
            <a:r>
              <a:rPr lang="it-IT" sz="2000" baseline="0" dirty="0" err="1" smtClean="0"/>
              <a:t>fragment</a:t>
            </a:r>
            <a:r>
              <a:rPr lang="it-IT" sz="2000" baseline="0" dirty="0" smtClean="0"/>
              <a:t> </a:t>
            </a:r>
            <a:r>
              <a:rPr lang="it-IT" sz="2000" baseline="0" dirty="0" err="1" smtClean="0"/>
              <a:t>we</a:t>
            </a:r>
            <a:r>
              <a:rPr lang="it-IT" sz="2000" baseline="0" dirty="0" smtClean="0"/>
              <a:t> can </a:t>
            </a:r>
            <a:r>
              <a:rPr lang="it-IT" sz="2000" baseline="0" dirty="0" err="1" smtClean="0"/>
              <a:t>see</a:t>
            </a:r>
            <a:r>
              <a:rPr lang="it-IT" sz="2000" baseline="0" dirty="0" smtClean="0"/>
              <a:t>:</a:t>
            </a:r>
          </a:p>
          <a:p>
            <a:pPr marL="236901" indent="-236901">
              <a:buAutoNum type="arabicParenR"/>
            </a:pPr>
            <a:r>
              <a:rPr lang="it-IT" sz="2000" baseline="0" dirty="0" smtClean="0"/>
              <a:t>Some </a:t>
            </a:r>
            <a:r>
              <a:rPr lang="it-IT" sz="2000" baseline="0" dirty="0" err="1" smtClean="0"/>
              <a:t>useful</a:t>
            </a:r>
            <a:r>
              <a:rPr lang="it-IT" sz="2000" baseline="0" dirty="0" smtClean="0"/>
              <a:t> </a:t>
            </a:r>
            <a:r>
              <a:rPr lang="it-IT" sz="2000" baseline="0" dirty="0" err="1" smtClean="0"/>
              <a:t>enviroment</a:t>
            </a:r>
            <a:r>
              <a:rPr lang="it-IT" sz="2000" baseline="0" dirty="0" smtClean="0"/>
              <a:t> </a:t>
            </a:r>
            <a:r>
              <a:rPr lang="it-IT" sz="2000" baseline="0" dirty="0" err="1" smtClean="0"/>
              <a:t>endpoint</a:t>
            </a:r>
            <a:r>
              <a:rPr lang="it-IT" sz="2000" baseline="0" dirty="0" smtClean="0"/>
              <a:t> </a:t>
            </a:r>
            <a:r>
              <a:rPr lang="it-IT" sz="2000" baseline="0" dirty="0" err="1" smtClean="0"/>
              <a:t>provided</a:t>
            </a:r>
            <a:r>
              <a:rPr lang="it-IT" sz="2000" baseline="0" dirty="0" smtClean="0"/>
              <a:t> by Spring </a:t>
            </a:r>
            <a:r>
              <a:rPr lang="it-IT" sz="2000" baseline="0" dirty="0" err="1" smtClean="0"/>
              <a:t>Boot</a:t>
            </a:r>
            <a:endParaRPr lang="it-IT" sz="2000" baseline="0" dirty="0" smtClean="0"/>
          </a:p>
          <a:p>
            <a:pPr marL="236901" indent="-236901">
              <a:buAutoNum type="arabicParenR"/>
            </a:pPr>
            <a:r>
              <a:rPr lang="it-IT" sz="2000" baseline="0" dirty="0" smtClean="0"/>
              <a:t>The </a:t>
            </a:r>
            <a:r>
              <a:rPr lang="it-IT" sz="2000" baseline="0" dirty="0" err="1" smtClean="0"/>
              <a:t>evidence</a:t>
            </a:r>
            <a:r>
              <a:rPr lang="it-IT" sz="2000" baseline="0" dirty="0" smtClean="0"/>
              <a:t> of the web container start up </a:t>
            </a:r>
          </a:p>
          <a:p>
            <a:pPr marL="236901" indent="-236901">
              <a:buAutoNum type="arabicParenR"/>
            </a:pPr>
            <a:r>
              <a:rPr lang="it-IT" sz="2000" baseline="0" dirty="0" smtClean="0"/>
              <a:t>The </a:t>
            </a:r>
            <a:r>
              <a:rPr lang="it-IT" sz="2000" baseline="0" dirty="0" err="1" smtClean="0"/>
              <a:t>datasource</a:t>
            </a:r>
            <a:r>
              <a:rPr lang="it-IT" sz="2000" baseline="0" dirty="0" smtClean="0"/>
              <a:t> </a:t>
            </a:r>
            <a:r>
              <a:rPr lang="it-IT" sz="2000" baseline="0" dirty="0" err="1" smtClean="0"/>
              <a:t>resolution</a:t>
            </a:r>
            <a:r>
              <a:rPr lang="it-IT" sz="2000" baseline="0" dirty="0" smtClean="0"/>
              <a:t> </a:t>
            </a:r>
            <a:r>
              <a:rPr lang="it-IT" sz="2000" baseline="0" dirty="0" err="1" smtClean="0"/>
              <a:t>according</a:t>
            </a:r>
            <a:r>
              <a:rPr lang="it-IT" sz="2000" baseline="0" dirty="0" smtClean="0"/>
              <a:t> to the </a:t>
            </a:r>
            <a:r>
              <a:rPr lang="it-IT" sz="2000" baseline="0" dirty="0" err="1" smtClean="0"/>
              <a:t>properties</a:t>
            </a:r>
            <a:r>
              <a:rPr lang="it-IT" sz="2000" baseline="0" dirty="0" smtClean="0"/>
              <a:t> file </a:t>
            </a:r>
            <a:r>
              <a:rPr lang="it-IT" sz="2000" baseline="0" dirty="0" err="1" smtClean="0"/>
              <a:t>choosen</a:t>
            </a:r>
            <a:r>
              <a:rPr lang="it-IT" sz="2000" baseline="0" dirty="0" smtClean="0"/>
              <a:t> </a:t>
            </a:r>
            <a:r>
              <a:rPr lang="it-IT" sz="2000" baseline="0" dirty="0" err="1" smtClean="0"/>
              <a:t>at</a:t>
            </a:r>
            <a:r>
              <a:rPr lang="it-IT" sz="2000" baseline="0" dirty="0" smtClean="0"/>
              <a:t> start up</a:t>
            </a:r>
          </a:p>
          <a:p>
            <a:pPr marL="236901" indent="-236901">
              <a:buAutoNum type="arabicParenR"/>
            </a:pPr>
            <a:r>
              <a:rPr lang="it-IT" sz="2000" baseline="0" dirty="0" smtClean="0"/>
              <a:t>The </a:t>
            </a:r>
            <a:r>
              <a:rPr lang="it-IT" sz="2000" baseline="0" dirty="0" err="1" smtClean="0"/>
              <a:t>evidence</a:t>
            </a:r>
            <a:r>
              <a:rPr lang="it-IT" sz="2000" baseline="0" dirty="0" smtClean="0"/>
              <a:t> </a:t>
            </a:r>
            <a:r>
              <a:rPr lang="it-IT" sz="2000" baseline="0" dirty="0" err="1" smtClean="0"/>
              <a:t>that</a:t>
            </a:r>
            <a:r>
              <a:rPr lang="it-IT" sz="2000" baseline="0" dirty="0" smtClean="0"/>
              <a:t> the </a:t>
            </a:r>
            <a:r>
              <a:rPr lang="it-IT" sz="2000" baseline="0" dirty="0" err="1" smtClean="0"/>
              <a:t>spring</a:t>
            </a:r>
            <a:r>
              <a:rPr lang="it-IT" sz="2000" baseline="0" dirty="0" smtClean="0"/>
              <a:t> </a:t>
            </a:r>
            <a:r>
              <a:rPr lang="it-IT" sz="2000" baseline="0" dirty="0" err="1" smtClean="0"/>
              <a:t>boot</a:t>
            </a:r>
            <a:r>
              <a:rPr lang="it-IT" sz="2000" baseline="0" dirty="0" smtClean="0"/>
              <a:t> </a:t>
            </a:r>
            <a:r>
              <a:rPr lang="it-IT" sz="2000" baseline="0" dirty="0" err="1" smtClean="0"/>
              <a:t>application</a:t>
            </a:r>
            <a:r>
              <a:rPr lang="it-IT" sz="2000" baseline="0" dirty="0" smtClean="0"/>
              <a:t> </a:t>
            </a:r>
            <a:r>
              <a:rPr lang="it-IT" sz="2000" baseline="0" dirty="0" err="1" smtClean="0"/>
              <a:t>has</a:t>
            </a:r>
            <a:r>
              <a:rPr lang="it-IT" sz="2000" baseline="0" dirty="0" smtClean="0"/>
              <a:t> </a:t>
            </a:r>
            <a:r>
              <a:rPr lang="it-IT" sz="2000" baseline="0" dirty="0" err="1" smtClean="0"/>
              <a:t>started</a:t>
            </a:r>
            <a:r>
              <a:rPr lang="it-IT" sz="2000" baseline="0" dirty="0" smtClean="0"/>
              <a:t> </a:t>
            </a:r>
            <a:r>
              <a:rPr lang="it-IT" sz="2000" baseline="0" dirty="0" err="1" smtClean="0"/>
              <a:t>correctly</a:t>
            </a:r>
            <a:r>
              <a:rPr lang="it-IT" sz="2000" baseline="0" dirty="0" smtClean="0"/>
              <a:t>. </a:t>
            </a:r>
            <a:endParaRPr lang="it-IT" sz="2000"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23</a:t>
            </a:fld>
            <a:endParaRPr lang="it-IT"/>
          </a:p>
        </p:txBody>
      </p:sp>
    </p:spTree>
    <p:extLst>
      <p:ext uri="{BB962C8B-B14F-4D97-AF65-F5344CB8AC3E}">
        <p14:creationId xmlns:p14="http://schemas.microsoft.com/office/powerpoint/2010/main" val="1970116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baseline="0" dirty="0" smtClean="0"/>
              <a:t>In the </a:t>
            </a:r>
            <a:r>
              <a:rPr lang="it-IT" sz="1800" baseline="0" dirty="0" err="1" smtClean="0"/>
              <a:t>lifecycle</a:t>
            </a:r>
            <a:r>
              <a:rPr lang="it-IT" sz="1800" baseline="0" dirty="0" smtClean="0"/>
              <a:t> </a:t>
            </a:r>
            <a:r>
              <a:rPr lang="it-IT" sz="1800" baseline="0" dirty="0" err="1" smtClean="0"/>
              <a:t>process</a:t>
            </a:r>
            <a:r>
              <a:rPr lang="it-IT" sz="1800" baseline="0" dirty="0" smtClean="0"/>
              <a:t>, </a:t>
            </a:r>
            <a:r>
              <a:rPr lang="it-IT" sz="1800" baseline="0" dirty="0" err="1" smtClean="0"/>
              <a:t>integration</a:t>
            </a:r>
            <a:r>
              <a:rPr lang="it-IT" sz="1800" baseline="0" dirty="0" smtClean="0"/>
              <a:t> </a:t>
            </a:r>
            <a:r>
              <a:rPr lang="it-IT" sz="1800" baseline="0" dirty="0" err="1" smtClean="0"/>
              <a:t>takes</a:t>
            </a:r>
            <a:r>
              <a:rPr lang="it-IT" sz="1800" baseline="0" dirty="0" smtClean="0"/>
              <a:t> </a:t>
            </a:r>
            <a:r>
              <a:rPr lang="it-IT" sz="1800" baseline="0" dirty="0" err="1" smtClean="0"/>
              <a:t>place</a:t>
            </a:r>
            <a:r>
              <a:rPr lang="it-IT" sz="1800" baseline="0" dirty="0" smtClean="0"/>
              <a:t> </a:t>
            </a:r>
            <a:r>
              <a:rPr lang="it-IT" sz="1800" baseline="0" dirty="0" err="1" smtClean="0"/>
              <a:t>after</a:t>
            </a:r>
            <a:r>
              <a:rPr lang="it-IT" sz="1800" baseline="0" dirty="0" smtClean="0"/>
              <a:t>  </a:t>
            </a:r>
            <a:r>
              <a:rPr lang="it-IT" sz="1800" baseline="0" dirty="0" err="1" smtClean="0"/>
              <a:t>development</a:t>
            </a:r>
            <a:r>
              <a:rPr lang="it-IT" sz="1800" baseline="0" dirty="0" smtClean="0"/>
              <a:t>.</a:t>
            </a:r>
          </a:p>
          <a:p>
            <a:r>
              <a:rPr lang="it-IT" sz="1800" strike="noStrike" baseline="0" dirty="0" smtClean="0"/>
              <a:t>In a </a:t>
            </a:r>
            <a:r>
              <a:rPr lang="it-IT" sz="1800" strike="noStrike" baseline="0" dirty="0" err="1" smtClean="0"/>
              <a:t>microservices-based</a:t>
            </a:r>
            <a:r>
              <a:rPr lang="it-IT" sz="1800" strike="noStrike" baseline="0" dirty="0" smtClean="0"/>
              <a:t>  </a:t>
            </a:r>
            <a:r>
              <a:rPr lang="it-IT" sz="1800" strike="noStrike" baseline="0" dirty="0" err="1" smtClean="0"/>
              <a:t>architecture</a:t>
            </a:r>
            <a:r>
              <a:rPr lang="it-IT" sz="1800" strike="noStrike" baseline="0" dirty="0" smtClean="0"/>
              <a:t>, the </a:t>
            </a:r>
            <a:r>
              <a:rPr lang="it-IT" sz="1800" strike="noStrike" baseline="0" dirty="0" err="1" smtClean="0"/>
              <a:t>integration</a:t>
            </a:r>
            <a:r>
              <a:rPr lang="it-IT" sz="1800" strike="noStrike" baseline="0" dirty="0" smtClean="0"/>
              <a:t> test of </a:t>
            </a:r>
            <a:r>
              <a:rPr lang="it-IT" sz="1800" strike="noStrike" baseline="0" dirty="0" err="1" smtClean="0"/>
              <a:t>each</a:t>
            </a:r>
            <a:r>
              <a:rPr lang="it-IT" sz="1800" strike="noStrike" baseline="0" dirty="0" smtClean="0"/>
              <a:t> component </a:t>
            </a:r>
            <a:r>
              <a:rPr lang="it-IT" sz="1800" strike="noStrike" baseline="0" dirty="0" err="1" smtClean="0"/>
              <a:t>should</a:t>
            </a:r>
            <a:r>
              <a:rPr lang="it-IT" sz="1800" strike="noStrike" baseline="0" dirty="0" smtClean="0"/>
              <a:t> be </a:t>
            </a:r>
            <a:r>
              <a:rPr lang="it-IT" sz="1800" strike="noStrike" baseline="0" dirty="0" err="1" smtClean="0"/>
              <a:t>performed</a:t>
            </a:r>
            <a:r>
              <a:rPr lang="it-IT" sz="1800" strike="noStrike" baseline="0" dirty="0" smtClean="0"/>
              <a:t> and </a:t>
            </a:r>
            <a:r>
              <a:rPr lang="it-IT" sz="1800" strike="noStrike" baseline="0" dirty="0" err="1" smtClean="0"/>
              <a:t>considered</a:t>
            </a:r>
            <a:r>
              <a:rPr lang="it-IT" sz="1800" strike="noStrike" baseline="0" dirty="0" smtClean="0"/>
              <a:t> in light of the </a:t>
            </a:r>
            <a:r>
              <a:rPr lang="it-IT" sz="1800" strike="noStrike" baseline="0" dirty="0" err="1" smtClean="0"/>
              <a:t>other</a:t>
            </a:r>
            <a:r>
              <a:rPr lang="it-IT" sz="1800" strike="noStrike" baseline="0" dirty="0" smtClean="0"/>
              <a:t> </a:t>
            </a:r>
            <a:r>
              <a:rPr lang="it-IT" sz="1800" strike="noStrike" baseline="0" dirty="0" err="1" smtClean="0"/>
              <a:t>components</a:t>
            </a:r>
            <a:r>
              <a:rPr lang="it-IT" sz="1800" strike="noStrike" baseline="0" dirty="0" smtClean="0"/>
              <a:t> of the </a:t>
            </a:r>
            <a:r>
              <a:rPr lang="it-IT" sz="1800" strike="noStrike" baseline="0" dirty="0" err="1" smtClean="0"/>
              <a:t>system</a:t>
            </a:r>
            <a:r>
              <a:rPr lang="it-IT" sz="1800" strike="noStrike" baseline="0" dirty="0" smtClean="0"/>
              <a:t>.</a:t>
            </a:r>
          </a:p>
          <a:p>
            <a:endParaRPr lang="it-IT" sz="1800" baseline="0" dirty="0" smtClean="0"/>
          </a:p>
          <a:p>
            <a:r>
              <a:rPr lang="it-IT" sz="1800" baseline="0" dirty="0" smtClean="0"/>
              <a:t>In </a:t>
            </a:r>
            <a:r>
              <a:rPr lang="it-IT" sz="1800" baseline="0" dirty="0" err="1" smtClean="0"/>
              <a:t>this</a:t>
            </a:r>
            <a:r>
              <a:rPr lang="it-IT" sz="1800" baseline="0" dirty="0" smtClean="0"/>
              <a:t> </a:t>
            </a:r>
            <a:r>
              <a:rPr lang="it-IT" sz="1800" baseline="0" dirty="0" err="1" smtClean="0"/>
              <a:t>context</a:t>
            </a:r>
            <a:r>
              <a:rPr lang="it-IT" sz="1800" baseline="0" dirty="0" smtClean="0"/>
              <a:t>, </a:t>
            </a:r>
            <a:r>
              <a:rPr lang="it-IT" sz="1800" baseline="0" dirty="0" err="1" smtClean="0"/>
              <a:t>Docker</a:t>
            </a:r>
            <a:r>
              <a:rPr lang="it-IT" sz="1800" baseline="0" dirty="0" smtClean="0"/>
              <a:t> </a:t>
            </a:r>
            <a:r>
              <a:rPr lang="it-IT" sz="1800" baseline="0" dirty="0" err="1" smtClean="0"/>
              <a:t>could</a:t>
            </a:r>
            <a:r>
              <a:rPr lang="it-IT" sz="1800" baseline="0" dirty="0" smtClean="0"/>
              <a:t> be the right </a:t>
            </a:r>
            <a:r>
              <a:rPr lang="it-IT" sz="1800" baseline="0" dirty="0" err="1" smtClean="0"/>
              <a:t>choice</a:t>
            </a:r>
            <a:r>
              <a:rPr lang="it-IT" sz="1800" baseline="0" dirty="0" smtClean="0"/>
              <a:t>.</a:t>
            </a:r>
          </a:p>
          <a:p>
            <a:r>
              <a:rPr lang="it-IT" sz="1800" baseline="0" dirty="0" smtClean="0"/>
              <a:t>In </a:t>
            </a:r>
            <a:r>
              <a:rPr lang="it-IT" sz="1800" baseline="0" dirty="0" err="1" smtClean="0"/>
              <a:t>fact</a:t>
            </a:r>
            <a:r>
              <a:rPr lang="it-IT" sz="1800" baseline="0" dirty="0" smtClean="0"/>
              <a:t>, </a:t>
            </a:r>
            <a:r>
              <a:rPr lang="it-IT" sz="1800" baseline="0" dirty="0" err="1" smtClean="0"/>
              <a:t>Docker</a:t>
            </a:r>
            <a:r>
              <a:rPr lang="it-IT" sz="1800" baseline="0" dirty="0" smtClean="0"/>
              <a:t> </a:t>
            </a:r>
            <a:r>
              <a:rPr lang="it-IT" sz="1800" baseline="0" dirty="0" err="1" smtClean="0"/>
              <a:t>naturally</a:t>
            </a:r>
            <a:r>
              <a:rPr lang="it-IT" sz="1800" baseline="0" dirty="0" smtClean="0"/>
              <a:t> </a:t>
            </a:r>
            <a:r>
              <a:rPr lang="it-IT" sz="1800" baseline="0" dirty="0" err="1" smtClean="0"/>
              <a:t>provides</a:t>
            </a:r>
            <a:r>
              <a:rPr lang="it-IT" sz="1800" baseline="0" dirty="0" smtClean="0"/>
              <a:t> a full </a:t>
            </a:r>
            <a:r>
              <a:rPr lang="it-IT" sz="1800" baseline="0" dirty="0" err="1" smtClean="0"/>
              <a:t>catalog</a:t>
            </a:r>
            <a:r>
              <a:rPr lang="it-IT" sz="1800" baseline="0" dirty="0" smtClean="0"/>
              <a:t> of </a:t>
            </a:r>
            <a:r>
              <a:rPr lang="it-IT" sz="1800" baseline="0" dirty="0" err="1" smtClean="0"/>
              <a:t>every</a:t>
            </a:r>
            <a:r>
              <a:rPr lang="it-IT" sz="1800" baseline="0" dirty="0" smtClean="0"/>
              <a:t> </a:t>
            </a:r>
            <a:r>
              <a:rPr lang="it-IT" sz="1800" baseline="0" dirty="0" err="1" smtClean="0"/>
              <a:t>version</a:t>
            </a:r>
            <a:r>
              <a:rPr lang="it-IT" sz="1800" baseline="0" dirty="0" smtClean="0"/>
              <a:t> of the </a:t>
            </a:r>
            <a:r>
              <a:rPr lang="it-IT" sz="1800" baseline="0" dirty="0" err="1" smtClean="0"/>
              <a:t>microservices</a:t>
            </a:r>
            <a:r>
              <a:rPr lang="it-IT" sz="1800" baseline="0" dirty="0" smtClean="0"/>
              <a:t> </a:t>
            </a:r>
            <a:r>
              <a:rPr lang="it-IT" sz="1800" baseline="0" dirty="0" err="1" smtClean="0"/>
              <a:t>foundation</a:t>
            </a:r>
            <a:r>
              <a:rPr lang="it-IT" sz="1800" baseline="0" dirty="0" smtClean="0"/>
              <a:t> baseline and a </a:t>
            </a:r>
            <a:r>
              <a:rPr lang="it-IT" sz="1800" baseline="0" dirty="0" err="1" smtClean="0"/>
              <a:t>simple</a:t>
            </a:r>
            <a:r>
              <a:rPr lang="it-IT" sz="1800" baseline="0" dirty="0" smtClean="0"/>
              <a:t> way to run </a:t>
            </a:r>
            <a:r>
              <a:rPr lang="it-IT" sz="1800" baseline="0" dirty="0" err="1" smtClean="0"/>
              <a:t>each</a:t>
            </a:r>
            <a:r>
              <a:rPr lang="it-IT" sz="1800" baseline="0" dirty="0" smtClean="0"/>
              <a:t> service in a self-</a:t>
            </a:r>
            <a:r>
              <a:rPr lang="it-IT" sz="1800" baseline="0" dirty="0" err="1" smtClean="0"/>
              <a:t>contained</a:t>
            </a:r>
            <a:r>
              <a:rPr lang="it-IT" sz="1800" baseline="0" dirty="0" smtClean="0"/>
              <a:t> way</a:t>
            </a:r>
            <a:endParaRPr lang="en-US" sz="1800" strike="sngStrike" dirty="0"/>
          </a:p>
          <a:p>
            <a:endParaRPr lang="en-US" sz="1800" dirty="0"/>
          </a:p>
          <a:p>
            <a:r>
              <a:rPr lang="en-US" sz="1800" strike="sngStrike" dirty="0" err="1"/>
              <a:t>Docker</a:t>
            </a:r>
            <a:r>
              <a:rPr lang="en-US" sz="1800" strike="sngStrike" dirty="0"/>
              <a:t> catalog: the way to ship executable application artifacts under the form of </a:t>
            </a:r>
            <a:r>
              <a:rPr lang="en-US" sz="1800" strike="sngStrike" dirty="0" smtClean="0"/>
              <a:t>images</a:t>
            </a:r>
            <a:endParaRPr lang="it-IT" sz="1800" strike="sngStrike"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24</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25</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26</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t>In order to run this </a:t>
            </a:r>
            <a:r>
              <a:rPr lang="en-US" sz="2000" dirty="0" err="1" smtClean="0"/>
              <a:t>microservice</a:t>
            </a:r>
            <a:r>
              <a:rPr lang="en-US" sz="2000" dirty="0" smtClean="0"/>
              <a:t> inside a </a:t>
            </a:r>
            <a:r>
              <a:rPr lang="en-US" sz="2000" dirty="0" err="1" smtClean="0"/>
              <a:t>Docker</a:t>
            </a:r>
            <a:r>
              <a:rPr lang="en-US" sz="2000" dirty="0" smtClean="0"/>
              <a:t> container, we need to build an image containing the OS,</a:t>
            </a:r>
            <a:r>
              <a:rPr lang="en-US" sz="2000" baseline="0" dirty="0" smtClean="0"/>
              <a:t> and then </a:t>
            </a:r>
            <a:r>
              <a:rPr lang="en-US" sz="2000" dirty="0" smtClean="0"/>
              <a:t>JAR file and Java runtime.</a:t>
            </a:r>
          </a:p>
          <a:p>
            <a:endParaRPr lang="en-US" sz="2000" dirty="0" smtClean="0"/>
          </a:p>
          <a:p>
            <a:r>
              <a:rPr lang="en-US" sz="2000" dirty="0" smtClean="0"/>
              <a:t>Once we have built the </a:t>
            </a:r>
            <a:r>
              <a:rPr lang="en-US" sz="2000" u="none" dirty="0" smtClean="0"/>
              <a:t>S</a:t>
            </a:r>
            <a:r>
              <a:rPr lang="en-US" sz="2000" dirty="0" smtClean="0"/>
              <a:t>pring </a:t>
            </a:r>
            <a:r>
              <a:rPr lang="en-US" sz="2000" dirty="0"/>
              <a:t>Boot </a:t>
            </a:r>
            <a:r>
              <a:rPr lang="en-US" sz="2000" dirty="0" smtClean="0"/>
              <a:t>self-contained </a:t>
            </a:r>
            <a:r>
              <a:rPr lang="en-US" sz="2000" dirty="0"/>
              <a:t>executable </a:t>
            </a:r>
            <a:r>
              <a:rPr lang="en-US" sz="2000" dirty="0" smtClean="0"/>
              <a:t>JAR, we need</a:t>
            </a:r>
            <a:r>
              <a:rPr lang="en-US" sz="2000" baseline="0" dirty="0" smtClean="0"/>
              <a:t> to transform it into a </a:t>
            </a:r>
            <a:r>
              <a:rPr lang="en-US" sz="2000" baseline="0" dirty="0" err="1" smtClean="0"/>
              <a:t>Docker</a:t>
            </a:r>
            <a:r>
              <a:rPr lang="en-US" sz="2000" baseline="0" dirty="0" smtClean="0"/>
              <a:t> image.</a:t>
            </a:r>
          </a:p>
          <a:p>
            <a:endParaRPr lang="en-US" sz="2000" dirty="0" smtClean="0"/>
          </a:p>
          <a:p>
            <a:r>
              <a:rPr lang="en-US" sz="2000" dirty="0" smtClean="0"/>
              <a:t>Next, we start the integration test by running all the corresponding</a:t>
            </a:r>
            <a:r>
              <a:rPr lang="en-US" sz="2000" baseline="0" dirty="0" smtClean="0"/>
              <a:t> </a:t>
            </a:r>
            <a:r>
              <a:rPr lang="en-US" sz="2000" baseline="0" dirty="0" err="1" smtClean="0"/>
              <a:t>microservices</a:t>
            </a:r>
            <a:r>
              <a:rPr lang="en-US" sz="2000" baseline="0" dirty="0" smtClean="0"/>
              <a:t> </a:t>
            </a:r>
            <a:r>
              <a:rPr lang="en-US" sz="2000" dirty="0" err="1" smtClean="0"/>
              <a:t>docker</a:t>
            </a:r>
            <a:r>
              <a:rPr lang="en-US" sz="2000" dirty="0" smtClean="0"/>
              <a:t> containers  </a:t>
            </a:r>
          </a:p>
          <a:p>
            <a:endParaRPr lang="en-US" sz="2000" dirty="0"/>
          </a:p>
          <a:p>
            <a:endParaRPr lang="en-US" sz="2000" dirty="0" smtClean="0"/>
          </a:p>
          <a:p>
            <a:endParaRPr lang="en-US" sz="2000" dirty="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27</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000" dirty="0" err="1" smtClean="0"/>
              <a:t>This</a:t>
            </a:r>
            <a:r>
              <a:rPr lang="it-IT" sz="2000" dirty="0" smtClean="0"/>
              <a:t> </a:t>
            </a:r>
            <a:r>
              <a:rPr lang="it-IT" sz="2000" dirty="0" err="1" smtClean="0"/>
              <a:t>sequence</a:t>
            </a:r>
            <a:r>
              <a:rPr lang="it-IT" sz="2000" baseline="0" dirty="0" smtClean="0"/>
              <a:t> </a:t>
            </a:r>
            <a:r>
              <a:rPr lang="it-IT" sz="2000" baseline="0" dirty="0" err="1" smtClean="0"/>
              <a:t>diagram</a:t>
            </a:r>
            <a:r>
              <a:rPr lang="it-IT" sz="2000" baseline="0" dirty="0" smtClean="0"/>
              <a:t> </a:t>
            </a:r>
            <a:r>
              <a:rPr lang="it-IT" sz="2000" baseline="0" dirty="0" err="1" smtClean="0"/>
              <a:t>describes</a:t>
            </a:r>
            <a:r>
              <a:rPr lang="it-IT" sz="2000" baseline="0" dirty="0" smtClean="0"/>
              <a:t> the </a:t>
            </a:r>
            <a:r>
              <a:rPr lang="it-IT" sz="2000" baseline="0" dirty="0" err="1" smtClean="0"/>
              <a:t>established</a:t>
            </a:r>
            <a:r>
              <a:rPr lang="it-IT" sz="2000" baseline="0" dirty="0" smtClean="0"/>
              <a:t> </a:t>
            </a:r>
            <a:r>
              <a:rPr lang="it-IT" sz="2000" baseline="0" dirty="0" err="1" smtClean="0"/>
              <a:t>interactions</a:t>
            </a:r>
            <a:r>
              <a:rPr lang="it-IT" sz="2000" baseline="0" dirty="0" smtClean="0"/>
              <a:t> </a:t>
            </a:r>
            <a:r>
              <a:rPr lang="it-IT" sz="2000" baseline="0" dirty="0" err="1" smtClean="0"/>
              <a:t>during</a:t>
            </a:r>
            <a:r>
              <a:rPr lang="it-IT" sz="2000" baseline="0" dirty="0" smtClean="0"/>
              <a:t> the </a:t>
            </a:r>
            <a:r>
              <a:rPr lang="it-IT" sz="2000" baseline="0" dirty="0" err="1" smtClean="0"/>
              <a:t>integration</a:t>
            </a:r>
            <a:r>
              <a:rPr lang="it-IT" sz="2000" baseline="0" dirty="0" smtClean="0"/>
              <a:t> test </a:t>
            </a:r>
            <a:r>
              <a:rPr lang="it-IT" sz="2000" baseline="0" dirty="0" err="1" smtClean="0"/>
              <a:t>phase</a:t>
            </a:r>
            <a:endParaRPr lang="it-IT" sz="2000" baseline="0" dirty="0" smtClean="0"/>
          </a:p>
          <a:p>
            <a:pPr defTabSz="947607">
              <a:defRPr/>
            </a:pPr>
            <a:endParaRPr lang="it-IT" sz="2000" dirty="0" smtClean="0"/>
          </a:p>
          <a:p>
            <a:pPr defTabSz="947607">
              <a:defRPr/>
            </a:pPr>
            <a:r>
              <a:rPr lang="it-IT" sz="2000" dirty="0" smtClean="0"/>
              <a:t>Once </a:t>
            </a:r>
            <a:r>
              <a:rPr lang="it-IT" sz="2000" dirty="0" err="1" smtClean="0"/>
              <a:t>each</a:t>
            </a:r>
            <a:r>
              <a:rPr lang="it-IT" sz="2000" baseline="0" dirty="0" smtClean="0"/>
              <a:t> </a:t>
            </a:r>
            <a:r>
              <a:rPr lang="it-IT" sz="2000" baseline="0" dirty="0" err="1" smtClean="0"/>
              <a:t>developer</a:t>
            </a:r>
            <a:r>
              <a:rPr lang="it-IT" sz="2000" baseline="0" dirty="0" smtClean="0"/>
              <a:t> </a:t>
            </a:r>
            <a:r>
              <a:rPr lang="it-IT" sz="2000" baseline="0" dirty="0" err="1" smtClean="0"/>
              <a:t>has</a:t>
            </a:r>
            <a:r>
              <a:rPr lang="it-IT" sz="2000" baseline="0" dirty="0" smtClean="0"/>
              <a:t> </a:t>
            </a:r>
            <a:r>
              <a:rPr lang="it-IT" sz="2000" baseline="0" dirty="0" err="1" smtClean="0"/>
              <a:t>finished</a:t>
            </a:r>
            <a:r>
              <a:rPr lang="it-IT" sz="2000" baseline="0" dirty="0" smtClean="0"/>
              <a:t> </a:t>
            </a:r>
            <a:r>
              <a:rPr lang="it-IT" sz="2000" baseline="0" dirty="0" err="1" smtClean="0"/>
              <a:t>each</a:t>
            </a:r>
            <a:r>
              <a:rPr lang="it-IT" sz="2000" baseline="0" dirty="0" smtClean="0"/>
              <a:t> </a:t>
            </a:r>
            <a:r>
              <a:rPr lang="it-IT" sz="2000" baseline="0" dirty="0" err="1" smtClean="0"/>
              <a:t>unit</a:t>
            </a:r>
            <a:r>
              <a:rPr lang="it-IT" sz="2000" baseline="0" dirty="0" smtClean="0"/>
              <a:t> test task, </a:t>
            </a:r>
          </a:p>
          <a:p>
            <a:pPr defTabSz="947607">
              <a:defRPr/>
            </a:pPr>
            <a:r>
              <a:rPr lang="it-IT" sz="2000" baseline="0" dirty="0" smtClean="0"/>
              <a:t>the team leader(</a:t>
            </a:r>
            <a:r>
              <a:rPr lang="it-IT" sz="2000" baseline="0" dirty="0" err="1" smtClean="0"/>
              <a:t>commit</a:t>
            </a:r>
            <a:r>
              <a:rPr lang="it-IT" sz="2000" baseline="0" dirty="0" smtClean="0"/>
              <a:t> master) </a:t>
            </a:r>
            <a:r>
              <a:rPr lang="it-IT" sz="2000" baseline="0" dirty="0" err="1" smtClean="0"/>
              <a:t>will</a:t>
            </a:r>
            <a:r>
              <a:rPr lang="it-IT" sz="2000" baseline="0" dirty="0" smtClean="0"/>
              <a:t> integrate </a:t>
            </a:r>
            <a:r>
              <a:rPr lang="it-IT" sz="2000" baseline="0" dirty="0" err="1" smtClean="0"/>
              <a:t>all</a:t>
            </a:r>
            <a:r>
              <a:rPr lang="it-IT" sz="2000" baseline="0" dirty="0" smtClean="0"/>
              <a:t> the code </a:t>
            </a:r>
            <a:r>
              <a:rPr lang="it-IT" sz="2000" baseline="0" dirty="0" err="1" smtClean="0"/>
              <a:t>into</a:t>
            </a:r>
            <a:r>
              <a:rPr lang="it-IT" sz="2000" baseline="0" dirty="0" smtClean="0"/>
              <a:t> an </a:t>
            </a:r>
            <a:r>
              <a:rPr lang="it-IT" sz="2000" baseline="0" dirty="0" err="1" smtClean="0"/>
              <a:t>integration</a:t>
            </a:r>
            <a:r>
              <a:rPr lang="it-IT" sz="2000" baseline="0" dirty="0" smtClean="0"/>
              <a:t> branch, </a:t>
            </a:r>
          </a:p>
          <a:p>
            <a:pPr defTabSz="947607">
              <a:defRPr/>
            </a:pPr>
            <a:r>
              <a:rPr lang="it-IT" sz="2000" baseline="0" dirty="0" smtClean="0"/>
              <a:t>from </a:t>
            </a:r>
            <a:r>
              <a:rPr lang="it-IT" sz="2000" baseline="0" dirty="0" err="1" smtClean="0"/>
              <a:t>which</a:t>
            </a:r>
            <a:r>
              <a:rPr lang="it-IT" sz="2000" baseline="0" dirty="0" smtClean="0"/>
              <a:t> the </a:t>
            </a:r>
            <a:r>
              <a:rPr lang="it-IT" sz="2000" baseline="0" dirty="0" err="1" smtClean="0"/>
              <a:t>artifacts</a:t>
            </a:r>
            <a:r>
              <a:rPr lang="it-IT" sz="2000" baseline="0" dirty="0" smtClean="0"/>
              <a:t> </a:t>
            </a:r>
            <a:r>
              <a:rPr lang="it-IT" sz="2000" baseline="0" dirty="0" err="1" smtClean="0"/>
              <a:t>will</a:t>
            </a:r>
            <a:r>
              <a:rPr lang="it-IT" sz="2000" baseline="0" dirty="0" smtClean="0"/>
              <a:t> be </a:t>
            </a:r>
            <a:r>
              <a:rPr lang="it-IT" sz="2000" baseline="0" dirty="0" err="1" smtClean="0"/>
              <a:t>generated</a:t>
            </a:r>
            <a:r>
              <a:rPr lang="it-IT" sz="2000" baseline="0" dirty="0" smtClean="0"/>
              <a:t> and </a:t>
            </a:r>
            <a:r>
              <a:rPr lang="it-IT" sz="2000" baseline="0" dirty="0" err="1" smtClean="0"/>
              <a:t>submitted</a:t>
            </a:r>
            <a:r>
              <a:rPr lang="it-IT" sz="2000" baseline="0" dirty="0" smtClean="0"/>
              <a:t> to the </a:t>
            </a:r>
            <a:r>
              <a:rPr lang="it-IT" sz="2000" baseline="0" dirty="0" err="1" smtClean="0"/>
              <a:t>integration</a:t>
            </a:r>
            <a:r>
              <a:rPr lang="it-IT" sz="2000" baseline="0" dirty="0" smtClean="0"/>
              <a:t> test .</a:t>
            </a:r>
          </a:p>
          <a:p>
            <a:pPr defTabSz="947607">
              <a:defRPr/>
            </a:pPr>
            <a:endParaRPr lang="it-IT" sz="2000" baseline="0" dirty="0" smtClean="0"/>
          </a:p>
          <a:p>
            <a:pPr defTabSz="947607">
              <a:defRPr/>
            </a:pPr>
            <a:r>
              <a:rPr lang="it-IT" sz="2000" baseline="0" dirty="0" smtClean="0"/>
              <a:t>[SEQUENCE]</a:t>
            </a:r>
          </a:p>
          <a:p>
            <a:pPr defTabSz="947607">
              <a:defRPr/>
            </a:pPr>
            <a:r>
              <a:rPr lang="it-IT" sz="2000" baseline="0" dirty="0" smtClean="0"/>
              <a:t>once the </a:t>
            </a:r>
            <a:r>
              <a:rPr lang="it-IT" sz="2000" baseline="0" dirty="0" err="1" smtClean="0"/>
              <a:t>developers</a:t>
            </a:r>
            <a:r>
              <a:rPr lang="it-IT" sz="2000" baseline="0" dirty="0" smtClean="0"/>
              <a:t> </a:t>
            </a:r>
            <a:r>
              <a:rPr lang="it-IT" sz="2000" baseline="0" dirty="0" err="1" smtClean="0"/>
              <a:t>have</a:t>
            </a:r>
            <a:r>
              <a:rPr lang="it-IT" sz="2000" baseline="0" dirty="0" smtClean="0"/>
              <a:t> </a:t>
            </a:r>
            <a:r>
              <a:rPr lang="it-IT" sz="2000" baseline="0" dirty="0" err="1" smtClean="0"/>
              <a:t>finished</a:t>
            </a:r>
            <a:r>
              <a:rPr lang="it-IT" sz="2000" baseline="0" dirty="0" smtClean="0"/>
              <a:t> </a:t>
            </a:r>
            <a:r>
              <a:rPr lang="it-IT" sz="2000" baseline="0" dirty="0" err="1" smtClean="0"/>
              <a:t>their</a:t>
            </a:r>
            <a:r>
              <a:rPr lang="it-IT" sz="2000" baseline="0" dirty="0" smtClean="0"/>
              <a:t> task of </a:t>
            </a:r>
            <a:r>
              <a:rPr lang="it-IT" sz="2000" baseline="0" dirty="0" err="1" smtClean="0"/>
              <a:t>committing</a:t>
            </a:r>
            <a:r>
              <a:rPr lang="it-IT" sz="2000" baseline="0" dirty="0" smtClean="0"/>
              <a:t> the </a:t>
            </a:r>
            <a:r>
              <a:rPr lang="it-IT" sz="2000" baseline="0" dirty="0" err="1" smtClean="0"/>
              <a:t>commit</a:t>
            </a:r>
            <a:r>
              <a:rPr lang="it-IT" sz="2000" baseline="0" dirty="0" smtClean="0"/>
              <a:t> master merge </a:t>
            </a:r>
            <a:r>
              <a:rPr lang="it-IT" sz="2000" baseline="0" dirty="0" err="1" smtClean="0"/>
              <a:t>their</a:t>
            </a:r>
            <a:r>
              <a:rPr lang="it-IT" sz="2000" baseline="0" dirty="0" smtClean="0"/>
              <a:t> code </a:t>
            </a:r>
            <a:r>
              <a:rPr lang="it-IT" sz="2000" baseline="0" dirty="0" err="1" smtClean="0"/>
              <a:t>into</a:t>
            </a:r>
            <a:r>
              <a:rPr lang="it-IT" sz="2000" baseline="0" dirty="0" smtClean="0"/>
              <a:t> an </a:t>
            </a:r>
            <a:r>
              <a:rPr lang="it-IT" sz="2000" baseline="0" dirty="0" err="1" smtClean="0"/>
              <a:t>integration</a:t>
            </a:r>
            <a:r>
              <a:rPr lang="it-IT" sz="2000" baseline="0" dirty="0" smtClean="0"/>
              <a:t> </a:t>
            </a:r>
            <a:r>
              <a:rPr lang="it-IT" sz="2000" baseline="0" dirty="0" err="1" smtClean="0"/>
              <a:t>branch</a:t>
            </a:r>
            <a:r>
              <a:rPr lang="it-IT" sz="2000" baseline="0" dirty="0" smtClean="0"/>
              <a:t> building the </a:t>
            </a:r>
            <a:r>
              <a:rPr lang="it-IT" sz="2000" baseline="0" dirty="0" err="1" smtClean="0"/>
              <a:t>executable</a:t>
            </a:r>
            <a:r>
              <a:rPr lang="it-IT" sz="2000" baseline="0" dirty="0" smtClean="0"/>
              <a:t> </a:t>
            </a:r>
            <a:r>
              <a:rPr lang="it-IT" sz="2000" baseline="0" dirty="0" err="1" smtClean="0"/>
              <a:t>artifacts</a:t>
            </a:r>
            <a:r>
              <a:rPr lang="it-IT" sz="2000" baseline="0" dirty="0" smtClean="0"/>
              <a:t>. </a:t>
            </a:r>
          </a:p>
          <a:p>
            <a:pPr defTabSz="947607">
              <a:defRPr/>
            </a:pPr>
            <a:r>
              <a:rPr lang="it-IT" sz="2000" baseline="0" dirty="0" err="1" smtClean="0"/>
              <a:t>Then</a:t>
            </a:r>
            <a:r>
              <a:rPr lang="it-IT" sz="2000" baseline="0" dirty="0" smtClean="0"/>
              <a:t> he </a:t>
            </a:r>
            <a:r>
              <a:rPr lang="it-IT" sz="2000" baseline="0" dirty="0" err="1" smtClean="0"/>
              <a:t>requests</a:t>
            </a:r>
            <a:r>
              <a:rPr lang="it-IT" sz="2000" baseline="0" dirty="0" smtClean="0"/>
              <a:t> the building of an image from </a:t>
            </a:r>
            <a:r>
              <a:rPr lang="it-IT" sz="2000" baseline="0" dirty="0" err="1" smtClean="0"/>
              <a:t>Docker</a:t>
            </a:r>
            <a:r>
              <a:rPr lang="it-IT" sz="2000" baseline="0" dirty="0" smtClean="0"/>
              <a:t>. </a:t>
            </a:r>
          </a:p>
          <a:p>
            <a:pPr defTabSz="947607">
              <a:defRPr/>
            </a:pPr>
            <a:r>
              <a:rPr lang="it-IT" sz="2000" baseline="0" dirty="0" smtClean="0"/>
              <a:t>Once the image </a:t>
            </a:r>
            <a:r>
              <a:rPr lang="it-IT" sz="2000" baseline="0" dirty="0" err="1" smtClean="0"/>
              <a:t>has</a:t>
            </a:r>
            <a:r>
              <a:rPr lang="it-IT" sz="2000" baseline="0" dirty="0" smtClean="0"/>
              <a:t> </a:t>
            </a:r>
            <a:r>
              <a:rPr lang="it-IT" sz="2000" baseline="0" dirty="0" err="1" smtClean="0"/>
              <a:t>been</a:t>
            </a:r>
            <a:r>
              <a:rPr lang="it-IT" sz="2000" baseline="0" dirty="0" smtClean="0"/>
              <a:t> </a:t>
            </a:r>
            <a:r>
              <a:rPr lang="it-IT" sz="2000" baseline="0" dirty="0" err="1" smtClean="0"/>
              <a:t>completed</a:t>
            </a:r>
            <a:r>
              <a:rPr lang="it-IT" sz="2000" baseline="0" dirty="0" smtClean="0"/>
              <a:t>, he </a:t>
            </a:r>
            <a:r>
              <a:rPr lang="it-IT" sz="2000" baseline="0" dirty="0" err="1" smtClean="0"/>
              <a:t>runs</a:t>
            </a:r>
            <a:r>
              <a:rPr lang="it-IT" sz="2000" baseline="0" dirty="0" smtClean="0"/>
              <a:t> the container in </a:t>
            </a:r>
            <a:r>
              <a:rPr lang="it-IT" sz="2000" baseline="0" dirty="0" err="1" smtClean="0"/>
              <a:t>order</a:t>
            </a:r>
            <a:r>
              <a:rPr lang="it-IT" sz="2000" baseline="0" dirty="0" smtClean="0"/>
              <a:t> to </a:t>
            </a:r>
            <a:r>
              <a:rPr lang="it-IT" sz="2000" baseline="0" dirty="0" err="1" smtClean="0"/>
              <a:t>execute</a:t>
            </a:r>
            <a:r>
              <a:rPr lang="it-IT" sz="2000" baseline="0" dirty="0" smtClean="0"/>
              <a:t> and </a:t>
            </a:r>
            <a:r>
              <a:rPr lang="it-IT" sz="2000" baseline="0" dirty="0" err="1" smtClean="0"/>
              <a:t>carry</a:t>
            </a:r>
            <a:r>
              <a:rPr lang="it-IT" sz="2000" baseline="0" dirty="0" smtClean="0"/>
              <a:t> out the </a:t>
            </a:r>
            <a:r>
              <a:rPr lang="it-IT" sz="2000" baseline="0" dirty="0" err="1" smtClean="0"/>
              <a:t>integration</a:t>
            </a:r>
            <a:r>
              <a:rPr lang="it-IT" sz="2000" baseline="0" dirty="0" smtClean="0"/>
              <a:t> test</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28</a:t>
            </a:fld>
            <a:endParaRPr lang="it-IT"/>
          </a:p>
        </p:txBody>
      </p:sp>
    </p:spTree>
    <p:extLst>
      <p:ext uri="{BB962C8B-B14F-4D97-AF65-F5344CB8AC3E}">
        <p14:creationId xmlns:p14="http://schemas.microsoft.com/office/powerpoint/2010/main" val="2491738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dirty="0"/>
              <a:t>The </a:t>
            </a:r>
            <a:r>
              <a:rPr lang="it-IT" sz="1800" dirty="0" err="1"/>
              <a:t>integration</a:t>
            </a:r>
            <a:r>
              <a:rPr lang="it-IT" sz="1800" dirty="0"/>
              <a:t> of </a:t>
            </a:r>
            <a:r>
              <a:rPr lang="it-IT" sz="1800" dirty="0" err="1"/>
              <a:t>Docker</a:t>
            </a:r>
            <a:r>
              <a:rPr lang="it-IT" sz="1800" dirty="0"/>
              <a:t> inside </a:t>
            </a:r>
            <a:r>
              <a:rPr lang="it-IT" sz="1800" dirty="0" err="1" smtClean="0"/>
              <a:t>Maven</a:t>
            </a:r>
            <a:r>
              <a:rPr lang="it-IT" sz="1800" dirty="0" smtClean="0"/>
              <a:t> </a:t>
            </a:r>
            <a:r>
              <a:rPr lang="it-IT" sz="1800" dirty="0" err="1"/>
              <a:t>is</a:t>
            </a:r>
            <a:r>
              <a:rPr lang="it-IT" sz="1800" dirty="0"/>
              <a:t> </a:t>
            </a:r>
            <a:r>
              <a:rPr lang="it-IT" sz="1800" dirty="0" err="1" smtClean="0"/>
              <a:t>carried</a:t>
            </a:r>
            <a:r>
              <a:rPr lang="it-IT" sz="1800" baseline="0" dirty="0" smtClean="0"/>
              <a:t> out </a:t>
            </a:r>
            <a:r>
              <a:rPr lang="it-IT" sz="1800" dirty="0" smtClean="0"/>
              <a:t>by </a:t>
            </a:r>
            <a:r>
              <a:rPr lang="it-IT" sz="1800" dirty="0"/>
              <a:t>the </a:t>
            </a:r>
            <a:r>
              <a:rPr lang="it-IT" sz="1800" dirty="0" err="1"/>
              <a:t>Docker</a:t>
            </a:r>
            <a:r>
              <a:rPr lang="it-IT" sz="1800" dirty="0"/>
              <a:t> </a:t>
            </a:r>
            <a:r>
              <a:rPr lang="it-IT" sz="1800" dirty="0" err="1"/>
              <a:t>Maven</a:t>
            </a:r>
            <a:r>
              <a:rPr lang="it-IT" sz="1800" dirty="0"/>
              <a:t> Plug-in</a:t>
            </a:r>
          </a:p>
          <a:p>
            <a:endParaRPr lang="it-IT" sz="1800" dirty="0"/>
          </a:p>
          <a:p>
            <a:r>
              <a:rPr lang="it-IT" sz="1800" dirty="0"/>
              <a:t>The </a:t>
            </a:r>
            <a:r>
              <a:rPr lang="it-IT" sz="1800" dirty="0" err="1"/>
              <a:t>dockerfile</a:t>
            </a:r>
            <a:r>
              <a:rPr lang="it-IT" sz="1800" dirty="0"/>
              <a:t> </a:t>
            </a:r>
            <a:r>
              <a:rPr lang="it-IT" sz="1800" dirty="0" err="1"/>
              <a:t>defines</a:t>
            </a:r>
            <a:r>
              <a:rPr lang="it-IT" sz="1800" dirty="0"/>
              <a:t> </a:t>
            </a:r>
            <a:endParaRPr lang="en-US" sz="1800" dirty="0"/>
          </a:p>
          <a:p>
            <a:pPr lvl="1"/>
            <a:r>
              <a:rPr lang="en-US" sz="1800" dirty="0"/>
              <a:t>the base image </a:t>
            </a:r>
            <a:r>
              <a:rPr lang="en-US" sz="1800" dirty="0" smtClean="0"/>
              <a:t>(FROM JAVA 8)</a:t>
            </a:r>
            <a:endParaRPr lang="en-US" sz="1800" dirty="0"/>
          </a:p>
          <a:p>
            <a:pPr lvl="1"/>
            <a:r>
              <a:rPr lang="en-US" sz="1800" dirty="0"/>
              <a:t>and </a:t>
            </a:r>
            <a:r>
              <a:rPr lang="en-US" sz="1800" dirty="0" smtClean="0"/>
              <a:t>enters shell </a:t>
            </a:r>
            <a:r>
              <a:rPr lang="en-US" sz="1800" dirty="0"/>
              <a:t>commands in almost the same way </a:t>
            </a:r>
            <a:r>
              <a:rPr lang="en-US" sz="1800" dirty="0" smtClean="0"/>
              <a:t>in which one typically configures a standard OS</a:t>
            </a:r>
            <a:r>
              <a:rPr lang="en-US" sz="1800" dirty="0"/>
              <a:t>. </a:t>
            </a:r>
            <a:endParaRPr lang="it-IT" sz="1800" dirty="0"/>
          </a:p>
          <a:p>
            <a:r>
              <a:rPr lang="it-IT" sz="1800" dirty="0" smtClean="0"/>
              <a:t>In the </a:t>
            </a:r>
            <a:r>
              <a:rPr lang="it-IT" sz="1800" dirty="0" err="1" smtClean="0"/>
              <a:t>docker</a:t>
            </a:r>
            <a:r>
              <a:rPr lang="it-IT" sz="1800" dirty="0" smtClean="0"/>
              <a:t> </a:t>
            </a:r>
            <a:r>
              <a:rPr lang="it-IT" sz="1800" dirty="0" err="1"/>
              <a:t>maven</a:t>
            </a:r>
            <a:r>
              <a:rPr lang="it-IT" sz="1800" dirty="0"/>
              <a:t> </a:t>
            </a:r>
            <a:r>
              <a:rPr lang="it-IT" sz="1800" dirty="0" smtClean="0"/>
              <a:t>plug-in, </a:t>
            </a:r>
            <a:r>
              <a:rPr lang="it-IT" sz="1800" dirty="0" err="1" smtClean="0"/>
              <a:t>we</a:t>
            </a:r>
            <a:r>
              <a:rPr lang="it-IT" sz="1800" dirty="0" smtClean="0"/>
              <a:t> must </a:t>
            </a:r>
            <a:r>
              <a:rPr lang="it-IT" sz="1800" dirty="0" err="1" smtClean="0"/>
              <a:t>define</a:t>
            </a:r>
            <a:r>
              <a:rPr lang="it-IT" sz="1800" dirty="0" smtClean="0"/>
              <a:t>:</a:t>
            </a:r>
            <a:endParaRPr lang="it-IT" sz="1800" dirty="0"/>
          </a:p>
          <a:p>
            <a:pPr lvl="1"/>
            <a:r>
              <a:rPr lang="it-IT" sz="1800" dirty="0" smtClean="0"/>
              <a:t>The </a:t>
            </a:r>
            <a:r>
              <a:rPr lang="it-IT" sz="1800" dirty="0" err="1" smtClean="0"/>
              <a:t>Imagename</a:t>
            </a:r>
            <a:endParaRPr lang="it-IT" sz="1800" dirty="0"/>
          </a:p>
          <a:p>
            <a:pPr lvl="1"/>
            <a:r>
              <a:rPr lang="it-IT" sz="1800" dirty="0" smtClean="0"/>
              <a:t>The </a:t>
            </a:r>
            <a:r>
              <a:rPr lang="it-IT" sz="1800" dirty="0" err="1" smtClean="0"/>
              <a:t>Docker</a:t>
            </a:r>
            <a:r>
              <a:rPr lang="it-IT" sz="1800" dirty="0" smtClean="0"/>
              <a:t> </a:t>
            </a:r>
            <a:r>
              <a:rPr lang="it-IT" sz="1800" dirty="0"/>
              <a:t>directory</a:t>
            </a:r>
          </a:p>
          <a:p>
            <a:pPr lvl="1"/>
            <a:r>
              <a:rPr lang="it-IT" sz="1800" dirty="0" smtClean="0"/>
              <a:t>The </a:t>
            </a:r>
            <a:r>
              <a:rPr lang="it-IT" sz="1800" dirty="0" err="1" smtClean="0"/>
              <a:t>Built</a:t>
            </a:r>
            <a:r>
              <a:rPr lang="it-IT" sz="1800" dirty="0" smtClean="0"/>
              <a:t> </a:t>
            </a:r>
            <a:r>
              <a:rPr lang="it-IT" sz="1800" dirty="0" err="1"/>
              <a:t>artifact</a:t>
            </a:r>
            <a:r>
              <a:rPr lang="it-IT" sz="1800" dirty="0"/>
              <a:t> </a:t>
            </a:r>
            <a:r>
              <a:rPr lang="it-IT" sz="1800" dirty="0" err="1" smtClean="0"/>
              <a:t>name</a:t>
            </a:r>
            <a:endParaRPr lang="it-IT" sz="1800" dirty="0"/>
          </a:p>
          <a:p>
            <a:r>
              <a:rPr lang="it-IT" sz="1800" dirty="0" err="1" smtClean="0"/>
              <a:t>Such</a:t>
            </a:r>
            <a:r>
              <a:rPr lang="it-IT" sz="1800" dirty="0" smtClean="0"/>
              <a:t> </a:t>
            </a:r>
            <a:r>
              <a:rPr lang="it-IT" sz="1800" dirty="0" err="1" smtClean="0"/>
              <a:t>integration</a:t>
            </a:r>
            <a:r>
              <a:rPr lang="it-IT" sz="1800" dirty="0" smtClean="0"/>
              <a:t> </a:t>
            </a:r>
            <a:r>
              <a:rPr lang="it-IT" sz="1800" dirty="0" err="1" smtClean="0"/>
              <a:t>enables</a:t>
            </a:r>
            <a:r>
              <a:rPr lang="it-IT" sz="1800" dirty="0" smtClean="0"/>
              <a:t> </a:t>
            </a:r>
            <a:r>
              <a:rPr lang="it-IT" sz="1800" dirty="0" err="1" smtClean="0"/>
              <a:t>its</a:t>
            </a:r>
            <a:r>
              <a:rPr lang="it-IT" sz="1800" dirty="0" smtClean="0"/>
              <a:t> </a:t>
            </a:r>
            <a:r>
              <a:rPr lang="it-IT" sz="1800" dirty="0" err="1" smtClean="0"/>
              <a:t>integration</a:t>
            </a:r>
            <a:r>
              <a:rPr lang="it-IT" sz="1800" dirty="0" smtClean="0"/>
              <a:t> inside </a:t>
            </a:r>
            <a:r>
              <a:rPr lang="it-IT" sz="1800" dirty="0"/>
              <a:t>a Jenkins flow</a:t>
            </a:r>
          </a:p>
          <a:p>
            <a:endParaRPr lang="it-IT" sz="1800" dirty="0" smtClean="0"/>
          </a:p>
          <a:p>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29</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400" dirty="0"/>
              <a:t>The gathering of requirements is the first phase of the lifecycle process. </a:t>
            </a:r>
          </a:p>
          <a:p>
            <a:pPr defTabSz="947607">
              <a:defRPr/>
            </a:pPr>
            <a:r>
              <a:rPr lang="en-US" sz="2400" dirty="0"/>
              <a:t>Requirements could be classified  in Functional, technical and project management related </a:t>
            </a:r>
            <a:endParaRPr lang="it-IT" sz="2400" dirty="0"/>
          </a:p>
          <a:p>
            <a:endParaRPr lang="it-IT" sz="21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a:t>
            </a:fld>
            <a:endParaRPr lang="it-IT"/>
          </a:p>
        </p:txBody>
      </p:sp>
    </p:spTree>
    <p:extLst>
      <p:ext uri="{BB962C8B-B14F-4D97-AF65-F5344CB8AC3E}">
        <p14:creationId xmlns:p14="http://schemas.microsoft.com/office/powerpoint/2010/main" val="17354632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When</a:t>
            </a:r>
            <a:r>
              <a:rPr lang="it-IT" sz="2000" dirty="0" smtClean="0"/>
              <a:t> building a </a:t>
            </a:r>
            <a:r>
              <a:rPr lang="it-IT" sz="2000" dirty="0" err="1" smtClean="0"/>
              <a:t>docker</a:t>
            </a:r>
            <a:r>
              <a:rPr lang="it-IT" sz="2000" dirty="0" smtClean="0"/>
              <a:t> image, the </a:t>
            </a:r>
            <a:r>
              <a:rPr lang="it-IT" sz="2000" dirty="0" err="1" smtClean="0"/>
              <a:t>execution</a:t>
            </a:r>
            <a:r>
              <a:rPr lang="it-IT" sz="2000" dirty="0" smtClean="0"/>
              <a:t> of </a:t>
            </a:r>
            <a:r>
              <a:rPr lang="it-IT" sz="2000" dirty="0" err="1" smtClean="0"/>
              <a:t>maven</a:t>
            </a:r>
            <a:r>
              <a:rPr lang="it-IT" sz="2000" dirty="0" smtClean="0"/>
              <a:t> </a:t>
            </a:r>
            <a:r>
              <a:rPr lang="it-IT" sz="2000" dirty="0" err="1" smtClean="0"/>
              <a:t>requires</a:t>
            </a:r>
            <a:r>
              <a:rPr lang="it-IT" sz="2000" baseline="0" dirty="0" smtClean="0"/>
              <a:t> a </a:t>
            </a:r>
            <a:r>
              <a:rPr lang="it-IT" sz="2000" dirty="0" smtClean="0"/>
              <a:t>«package</a:t>
            </a:r>
            <a:r>
              <a:rPr lang="it-IT" sz="2000" baseline="0" dirty="0" smtClean="0"/>
              <a:t> </a:t>
            </a:r>
            <a:r>
              <a:rPr lang="it-IT" sz="2000" baseline="0" dirty="0" err="1" smtClean="0"/>
              <a:t>docker:build</a:t>
            </a:r>
            <a:r>
              <a:rPr lang="it-IT" sz="2000" baseline="0" dirty="0" smtClean="0"/>
              <a:t>» Goal</a:t>
            </a:r>
            <a:endParaRPr lang="it-IT" sz="2000" dirty="0" smtClean="0"/>
          </a:p>
          <a:p>
            <a:endParaRPr lang="it-IT" sz="2000" dirty="0" smtClean="0"/>
          </a:p>
          <a:p>
            <a:r>
              <a:rPr lang="it-IT" sz="2000" dirty="0" err="1" smtClean="0"/>
              <a:t>Next</a:t>
            </a:r>
            <a:r>
              <a:rPr lang="it-IT" sz="2000" dirty="0" smtClean="0"/>
              <a:t>, the </a:t>
            </a:r>
            <a:r>
              <a:rPr lang="it-IT" sz="2000" dirty="0" err="1" smtClean="0"/>
              <a:t>evidence</a:t>
            </a:r>
            <a:r>
              <a:rPr lang="it-IT" sz="2000" dirty="0" smtClean="0"/>
              <a:t> of image building shows the «</a:t>
            </a:r>
            <a:r>
              <a:rPr lang="it-IT" sz="2000" dirty="0" err="1" smtClean="0"/>
              <a:t>layering</a:t>
            </a:r>
            <a:r>
              <a:rPr lang="it-IT" sz="2000" dirty="0" smtClean="0"/>
              <a:t>» </a:t>
            </a:r>
            <a:r>
              <a:rPr lang="it-IT" sz="2000" dirty="0" err="1" smtClean="0"/>
              <a:t>features</a:t>
            </a:r>
            <a:r>
              <a:rPr lang="it-IT" sz="2000" baseline="0" dirty="0" smtClean="0"/>
              <a:t> </a:t>
            </a:r>
            <a:r>
              <a:rPr lang="it-IT" sz="2000" dirty="0" err="1" smtClean="0"/>
              <a:t>corresponding</a:t>
            </a:r>
            <a:r>
              <a:rPr lang="it-IT" sz="2000" dirty="0" smtClean="0"/>
              <a:t> to </a:t>
            </a:r>
            <a:r>
              <a:rPr lang="it-IT" sz="2000" dirty="0" err="1" smtClean="0"/>
              <a:t>each</a:t>
            </a:r>
            <a:r>
              <a:rPr lang="it-IT" sz="2000" dirty="0" smtClean="0"/>
              <a:t> </a:t>
            </a:r>
            <a:r>
              <a:rPr lang="it-IT" sz="2000" dirty="0" err="1" smtClean="0"/>
              <a:t>command</a:t>
            </a:r>
            <a:endParaRPr lang="it-IT" sz="2000" dirty="0" smtClean="0"/>
          </a:p>
          <a:p>
            <a:endParaRPr lang="it-IT" sz="2000" dirty="0" smtClean="0"/>
          </a:p>
          <a:p>
            <a:r>
              <a:rPr lang="it-IT" sz="2000" dirty="0" smtClean="0"/>
              <a:t>In </a:t>
            </a:r>
            <a:r>
              <a:rPr lang="it-IT" sz="2000" dirty="0" err="1" smtClean="0"/>
              <a:t>fact</a:t>
            </a:r>
            <a:r>
              <a:rPr lang="it-IT" sz="2000" dirty="0" smtClean="0"/>
              <a:t>, the </a:t>
            </a:r>
            <a:r>
              <a:rPr lang="it-IT" sz="2000" dirty="0" err="1" smtClean="0"/>
              <a:t>layer</a:t>
            </a:r>
            <a:r>
              <a:rPr lang="it-IT" sz="2000" dirty="0" smtClean="0"/>
              <a:t> </a:t>
            </a:r>
            <a:r>
              <a:rPr lang="it-IT" sz="2000" dirty="0" err="1" smtClean="0"/>
              <a:t>corresponding</a:t>
            </a:r>
            <a:r>
              <a:rPr lang="it-IT" sz="2000" dirty="0" smtClean="0"/>
              <a:t> </a:t>
            </a:r>
            <a:r>
              <a:rPr lang="it-IT" sz="2000" baseline="0" dirty="0" smtClean="0"/>
              <a:t>to </a:t>
            </a:r>
            <a:r>
              <a:rPr lang="it-IT" sz="2000" b="1" dirty="0" smtClean="0"/>
              <a:t>VOLUME/</a:t>
            </a:r>
            <a:r>
              <a:rPr lang="it-IT" sz="2000" b="1" dirty="0" err="1" smtClean="0"/>
              <a:t>tmp</a:t>
            </a:r>
            <a:r>
              <a:rPr lang="it-IT" sz="2000" dirty="0" smtClean="0"/>
              <a:t> </a:t>
            </a:r>
            <a:r>
              <a:rPr lang="it-IT" sz="2000" dirty="0" err="1" smtClean="0"/>
              <a:t>is</a:t>
            </a:r>
            <a:r>
              <a:rPr lang="it-IT" sz="2000" dirty="0" smtClean="0"/>
              <a:t> </a:t>
            </a:r>
            <a:r>
              <a:rPr lang="it-IT" sz="2000" dirty="0" err="1" smtClean="0"/>
              <a:t>retrieved</a:t>
            </a:r>
            <a:r>
              <a:rPr lang="it-IT" sz="2000" dirty="0" smtClean="0"/>
              <a:t> </a:t>
            </a:r>
            <a:r>
              <a:rPr lang="it-IT" sz="2000" baseline="0" dirty="0" smtClean="0"/>
              <a:t>from the </a:t>
            </a:r>
            <a:r>
              <a:rPr lang="it-IT" sz="2000" baseline="0" dirty="0" err="1" smtClean="0"/>
              <a:t>Docker’s</a:t>
            </a:r>
            <a:r>
              <a:rPr lang="it-IT" sz="2000" baseline="0" dirty="0" smtClean="0"/>
              <a:t> cache, </a:t>
            </a:r>
            <a:r>
              <a:rPr lang="it-IT" sz="2000" baseline="0" dirty="0" err="1" smtClean="0"/>
              <a:t>having</a:t>
            </a:r>
            <a:r>
              <a:rPr lang="it-IT" sz="2000" baseline="0" dirty="0" smtClean="0"/>
              <a:t> </a:t>
            </a:r>
            <a:r>
              <a:rPr lang="it-IT" sz="2000" baseline="0" dirty="0" err="1" smtClean="0"/>
              <a:t>already</a:t>
            </a:r>
            <a:r>
              <a:rPr lang="it-IT" sz="2000" baseline="0" dirty="0" smtClean="0"/>
              <a:t> </a:t>
            </a:r>
            <a:r>
              <a:rPr lang="it-IT" sz="2000" baseline="0" dirty="0" err="1" smtClean="0"/>
              <a:t>been</a:t>
            </a:r>
            <a:r>
              <a:rPr lang="it-IT" sz="2000" baseline="0" dirty="0" smtClean="0"/>
              <a:t> </a:t>
            </a:r>
            <a:r>
              <a:rPr lang="it-IT" sz="2000" baseline="0" dirty="0" err="1" smtClean="0"/>
              <a:t>created</a:t>
            </a:r>
            <a:r>
              <a:rPr lang="it-IT" sz="2000" baseline="0" dirty="0" smtClean="0"/>
              <a:t> </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30</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023463" y="3372167"/>
            <a:ext cx="8187690" cy="3633867"/>
          </a:xfrm>
        </p:spPr>
        <p:txBody>
          <a:bodyPr/>
          <a:lstStyle/>
          <a:p>
            <a:r>
              <a:rPr lang="it-IT" sz="1600" dirty="0"/>
              <a:t>List of </a:t>
            </a:r>
            <a:r>
              <a:rPr lang="it-IT" sz="1600" dirty="0" err="1"/>
              <a:t>available</a:t>
            </a:r>
            <a:r>
              <a:rPr lang="it-IT" sz="1600" dirty="0"/>
              <a:t> </a:t>
            </a:r>
            <a:r>
              <a:rPr lang="it-IT" sz="1600" dirty="0" smtClean="0"/>
              <a:t>images in the </a:t>
            </a:r>
            <a:r>
              <a:rPr lang="it-IT" sz="1600" dirty="0" err="1" smtClean="0"/>
              <a:t>system</a:t>
            </a:r>
            <a:endParaRPr lang="it-IT" sz="1600" dirty="0"/>
          </a:p>
          <a:p>
            <a:pPr lvl="1"/>
            <a:r>
              <a:rPr lang="it-IT" sz="1600" dirty="0" err="1" smtClean="0"/>
              <a:t>We</a:t>
            </a:r>
            <a:r>
              <a:rPr lang="it-IT" sz="1600" dirty="0" smtClean="0"/>
              <a:t> </a:t>
            </a:r>
            <a:r>
              <a:rPr lang="it-IT" sz="1600" dirty="0" err="1" smtClean="0"/>
              <a:t>have</a:t>
            </a:r>
            <a:r>
              <a:rPr lang="it-IT" sz="1600" dirty="0" smtClean="0"/>
              <a:t> </a:t>
            </a:r>
            <a:r>
              <a:rPr lang="it-IT" sz="1600" dirty="0" err="1" smtClean="0"/>
              <a:t>Two</a:t>
            </a:r>
            <a:r>
              <a:rPr lang="it-IT" sz="1600" dirty="0" smtClean="0"/>
              <a:t> </a:t>
            </a:r>
            <a:r>
              <a:rPr lang="it-IT" sz="1600" dirty="0"/>
              <a:t>base </a:t>
            </a:r>
            <a:r>
              <a:rPr lang="it-IT" sz="1600" dirty="0" smtClean="0"/>
              <a:t>images:</a:t>
            </a:r>
            <a:endParaRPr lang="it-IT" sz="1600" dirty="0"/>
          </a:p>
          <a:p>
            <a:pPr lvl="2"/>
            <a:r>
              <a:rPr lang="it-IT" sz="1600" dirty="0"/>
              <a:t>Java</a:t>
            </a:r>
          </a:p>
          <a:p>
            <a:pPr lvl="2"/>
            <a:r>
              <a:rPr lang="it-IT" sz="1600" dirty="0" err="1" smtClean="0"/>
              <a:t>MySql</a:t>
            </a:r>
            <a:endParaRPr lang="it-IT" sz="1600" dirty="0"/>
          </a:p>
          <a:p>
            <a:pPr lvl="1"/>
            <a:r>
              <a:rPr lang="it-IT" sz="1600" dirty="0" err="1" smtClean="0"/>
              <a:t>Then</a:t>
            </a:r>
            <a:r>
              <a:rPr lang="it-IT" sz="1600" baseline="0" dirty="0" smtClean="0"/>
              <a:t> the </a:t>
            </a:r>
            <a:r>
              <a:rPr lang="it-IT" sz="1600" dirty="0" smtClean="0"/>
              <a:t>new image </a:t>
            </a:r>
            <a:r>
              <a:rPr lang="it-IT" sz="1600" dirty="0" err="1" smtClean="0"/>
              <a:t>that</a:t>
            </a:r>
            <a:r>
              <a:rPr lang="it-IT" sz="1600" baseline="0" dirty="0" smtClean="0"/>
              <a:t> </a:t>
            </a:r>
            <a:r>
              <a:rPr lang="it-IT" sz="1600" baseline="0" dirty="0" err="1" smtClean="0"/>
              <a:t>corresponds</a:t>
            </a:r>
            <a:r>
              <a:rPr lang="it-IT" sz="1600" baseline="0" dirty="0" smtClean="0"/>
              <a:t> to the </a:t>
            </a:r>
            <a:r>
              <a:rPr lang="it-IT" sz="1600" baseline="0" dirty="0" err="1" smtClean="0"/>
              <a:t>newly</a:t>
            </a:r>
            <a:r>
              <a:rPr lang="it-IT" sz="1600" baseline="0" dirty="0" smtClean="0"/>
              <a:t> </a:t>
            </a:r>
            <a:r>
              <a:rPr lang="it-IT" sz="1600" baseline="0" dirty="0" err="1" smtClean="0"/>
              <a:t>compiled</a:t>
            </a:r>
            <a:r>
              <a:rPr lang="it-IT" sz="1600" baseline="0" dirty="0" smtClean="0"/>
              <a:t> </a:t>
            </a:r>
            <a:r>
              <a:rPr lang="it-IT" sz="1600" dirty="0" err="1" smtClean="0"/>
              <a:t>microservice</a:t>
            </a:r>
            <a:endParaRPr lang="it-IT" sz="1600" dirty="0"/>
          </a:p>
          <a:p>
            <a:pPr lvl="1"/>
            <a:endParaRPr lang="it-IT" sz="1600" dirty="0"/>
          </a:p>
          <a:p>
            <a:pPr defTabSz="947607">
              <a:defRPr/>
            </a:pPr>
            <a:r>
              <a:rPr lang="en-US" sz="1600" strike="sngStrike" dirty="0"/>
              <a:t>For specific test purposes it will be possible to run specific database images </a:t>
            </a:r>
            <a:endParaRPr lang="it-IT" sz="1600" strike="sngStrike" dirty="0"/>
          </a:p>
          <a:p>
            <a:pPr defTabSz="947607">
              <a:defRPr/>
            </a:pPr>
            <a:endParaRPr lang="it-IT" sz="1600" dirty="0"/>
          </a:p>
          <a:p>
            <a:pPr defTabSz="947607">
              <a:defRPr/>
            </a:pPr>
            <a:r>
              <a:rPr lang="it-IT" sz="1600" dirty="0" err="1" smtClean="0"/>
              <a:t>Next</a:t>
            </a:r>
            <a:r>
              <a:rPr lang="it-IT" sz="1600" dirty="0" smtClean="0"/>
              <a:t>, the </a:t>
            </a:r>
            <a:r>
              <a:rPr lang="it-IT" sz="1600" dirty="0" err="1" smtClean="0"/>
              <a:t>specifications</a:t>
            </a:r>
            <a:r>
              <a:rPr lang="it-IT" sz="1600" baseline="0" dirty="0" smtClean="0"/>
              <a:t> of the </a:t>
            </a:r>
            <a:r>
              <a:rPr lang="it-IT" sz="1600" baseline="0" dirty="0" err="1" smtClean="0"/>
              <a:t>command</a:t>
            </a:r>
            <a:r>
              <a:rPr lang="it-IT" sz="1600" baseline="0" dirty="0" smtClean="0"/>
              <a:t> </a:t>
            </a:r>
            <a:r>
              <a:rPr lang="it-IT" sz="1600" baseline="0" dirty="0" err="1" smtClean="0"/>
              <a:t>l</a:t>
            </a:r>
            <a:r>
              <a:rPr lang="it-IT" sz="1600" dirty="0" err="1" smtClean="0"/>
              <a:t>ines</a:t>
            </a:r>
            <a:r>
              <a:rPr lang="it-IT" sz="1600" dirty="0" smtClean="0"/>
              <a:t> are:</a:t>
            </a:r>
            <a:endParaRPr lang="it-IT" sz="1600" dirty="0"/>
          </a:p>
          <a:p>
            <a:pPr marL="473804" indent="-473804">
              <a:buFont typeface="+mj-lt"/>
              <a:buAutoNum type="arabicPeriod"/>
            </a:pPr>
            <a:r>
              <a:rPr lang="it-IT" sz="1600" dirty="0"/>
              <a:t>Container </a:t>
            </a:r>
            <a:r>
              <a:rPr lang="it-IT" sz="1600" dirty="0" err="1"/>
              <a:t>name</a:t>
            </a:r>
            <a:r>
              <a:rPr lang="it-IT" sz="1600" dirty="0"/>
              <a:t> </a:t>
            </a:r>
          </a:p>
          <a:p>
            <a:pPr marL="473804" indent="-473804">
              <a:buFont typeface="+mj-lt"/>
              <a:buAutoNum type="arabicPeriod"/>
            </a:pPr>
            <a:r>
              <a:rPr lang="it-IT" sz="1600" dirty="0"/>
              <a:t>-d </a:t>
            </a:r>
            <a:r>
              <a:rPr lang="it-IT" sz="1600" dirty="0" err="1" smtClean="0"/>
              <a:t>corresponds</a:t>
            </a:r>
            <a:r>
              <a:rPr lang="it-IT" sz="1600" dirty="0" smtClean="0"/>
              <a:t> to</a:t>
            </a:r>
            <a:r>
              <a:rPr lang="it-IT" sz="1600" baseline="0" dirty="0" smtClean="0"/>
              <a:t> </a:t>
            </a:r>
            <a:r>
              <a:rPr lang="it-IT" sz="1600" dirty="0" err="1" smtClean="0"/>
              <a:t>demon</a:t>
            </a:r>
            <a:r>
              <a:rPr lang="it-IT" sz="1600" dirty="0" smtClean="0"/>
              <a:t> mode of </a:t>
            </a:r>
            <a:r>
              <a:rPr lang="it-IT" sz="1600" dirty="0" err="1" smtClean="0"/>
              <a:t>execution</a:t>
            </a:r>
            <a:endParaRPr lang="it-IT" sz="1600" dirty="0"/>
          </a:p>
          <a:p>
            <a:pPr marL="473804" indent="-473804">
              <a:buFont typeface="+mj-lt"/>
              <a:buAutoNum type="arabicPeriod"/>
            </a:pPr>
            <a:r>
              <a:rPr lang="it-IT" sz="1600" dirty="0"/>
              <a:t>-p </a:t>
            </a:r>
            <a:r>
              <a:rPr lang="it-IT" sz="1600" dirty="0" err="1"/>
              <a:t>is</a:t>
            </a:r>
            <a:r>
              <a:rPr lang="it-IT" sz="1600" dirty="0"/>
              <a:t> the </a:t>
            </a:r>
            <a:r>
              <a:rPr lang="it-IT" sz="1600" dirty="0" err="1"/>
              <a:t>parameter</a:t>
            </a:r>
            <a:r>
              <a:rPr lang="it-IT" sz="1600" dirty="0"/>
              <a:t> </a:t>
            </a:r>
            <a:r>
              <a:rPr lang="it-IT" sz="1600" dirty="0" smtClean="0"/>
              <a:t>of </a:t>
            </a:r>
            <a:r>
              <a:rPr lang="en-US" sz="1600" dirty="0" smtClean="0"/>
              <a:t>port </a:t>
            </a:r>
            <a:r>
              <a:rPr lang="en-US" sz="1600" dirty="0"/>
              <a:t>mapping that associates a host port with a container port</a:t>
            </a:r>
            <a:r>
              <a:rPr lang="en-US" sz="1600" dirty="0" smtClean="0"/>
              <a:t>.</a:t>
            </a:r>
            <a:endParaRPr lang="it-IT" sz="1600" dirty="0"/>
          </a:p>
          <a:p>
            <a:pPr marL="236901" indent="-236901">
              <a:buFont typeface="+mj-lt"/>
              <a:buAutoNum type="arabicPeriod"/>
            </a:pPr>
            <a:r>
              <a:rPr lang="it-IT" sz="1600" dirty="0" smtClean="0"/>
              <a:t>The last </a:t>
            </a:r>
            <a:r>
              <a:rPr lang="it-IT" sz="1600" dirty="0" err="1" smtClean="0"/>
              <a:t>is</a:t>
            </a:r>
            <a:r>
              <a:rPr lang="it-IT" sz="1600" dirty="0" smtClean="0"/>
              <a:t> the Image </a:t>
            </a:r>
            <a:r>
              <a:rPr lang="it-IT" sz="1600" dirty="0" err="1"/>
              <a:t>name</a:t>
            </a:r>
            <a:r>
              <a:rPr lang="it-IT" sz="1600" dirty="0"/>
              <a:t> </a:t>
            </a:r>
            <a:endParaRPr lang="it-IT" sz="1600" dirty="0" smtClean="0"/>
          </a:p>
          <a:p>
            <a:pPr marL="0" indent="0">
              <a:buFont typeface="+mj-lt"/>
              <a:buNone/>
            </a:pPr>
            <a:endParaRPr lang="it-IT" sz="1600" dirty="0" smtClean="0"/>
          </a:p>
          <a:p>
            <a:pPr marL="0" indent="0">
              <a:buFont typeface="+mj-lt"/>
              <a:buNone/>
            </a:pPr>
            <a:r>
              <a:rPr lang="it-IT" sz="1600" dirty="0" err="1" smtClean="0"/>
              <a:t>Finally</a:t>
            </a:r>
            <a:r>
              <a:rPr lang="it-IT" sz="1600" dirty="0" smtClean="0"/>
              <a:t>,</a:t>
            </a:r>
            <a:r>
              <a:rPr lang="it-IT" sz="1600" baseline="0" dirty="0" smtClean="0"/>
              <a:t> the </a:t>
            </a:r>
            <a:r>
              <a:rPr lang="it-IT" sz="1600" baseline="0" dirty="0" err="1" smtClean="0"/>
              <a:t>instructions</a:t>
            </a:r>
            <a:r>
              <a:rPr lang="it-IT" sz="1600" baseline="0" dirty="0" smtClean="0"/>
              <a:t> </a:t>
            </a:r>
            <a:r>
              <a:rPr lang="it-IT" sz="1600" baseline="0" dirty="0" err="1" smtClean="0"/>
              <a:t>necessary</a:t>
            </a:r>
            <a:r>
              <a:rPr lang="it-IT" sz="1600" baseline="0" dirty="0" smtClean="0"/>
              <a:t> to </a:t>
            </a:r>
            <a:r>
              <a:rPr lang="it-IT" sz="1600" baseline="0" dirty="0" err="1" smtClean="0"/>
              <a:t>obtain</a:t>
            </a:r>
            <a:r>
              <a:rPr lang="it-IT" sz="1600" baseline="0" dirty="0" smtClean="0"/>
              <a:t> the list of </a:t>
            </a:r>
            <a:r>
              <a:rPr lang="it-IT" sz="1600" baseline="0" dirty="0" err="1" smtClean="0"/>
              <a:t>available</a:t>
            </a:r>
            <a:r>
              <a:rPr lang="it-IT" sz="1600" baseline="0" dirty="0" smtClean="0"/>
              <a:t> images and containers</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31</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2100" dirty="0" smtClean="0"/>
              <a:t>With regard to the Quality Assurance phase, </a:t>
            </a:r>
            <a:r>
              <a:rPr lang="en-US" sz="2100" dirty="0"/>
              <a:t>I </a:t>
            </a:r>
            <a:r>
              <a:rPr lang="en-US" sz="2100" dirty="0" smtClean="0"/>
              <a:t>confirmed </a:t>
            </a:r>
            <a:r>
              <a:rPr lang="en-US" sz="2100" dirty="0"/>
              <a:t>the </a:t>
            </a:r>
            <a:r>
              <a:rPr lang="en-US" sz="2100" dirty="0" err="1" smtClean="0"/>
              <a:t>Docker</a:t>
            </a:r>
            <a:r>
              <a:rPr lang="en-US" sz="2100" dirty="0" smtClean="0"/>
              <a:t>-driven </a:t>
            </a:r>
            <a:r>
              <a:rPr lang="en-US" sz="2100" dirty="0"/>
              <a:t>scenario used in integration, </a:t>
            </a:r>
          </a:p>
          <a:p>
            <a:r>
              <a:rPr lang="en-US" sz="2100" dirty="0"/>
              <a:t>with the adoption of its Platform as a service version: </a:t>
            </a:r>
            <a:r>
              <a:rPr lang="en-US" sz="2100" dirty="0" err="1"/>
              <a:t>Docker</a:t>
            </a:r>
            <a:r>
              <a:rPr lang="en-US" sz="2100" dirty="0"/>
              <a:t> Hub</a:t>
            </a:r>
          </a:p>
          <a:p>
            <a:r>
              <a:rPr lang="en-US" sz="2100" dirty="0" smtClean="0"/>
              <a:t>Through</a:t>
            </a:r>
            <a:r>
              <a:rPr lang="en-US" sz="2100" baseline="0" dirty="0" smtClean="0"/>
              <a:t> the </a:t>
            </a:r>
            <a:r>
              <a:rPr lang="en-US" sz="2100" baseline="0" dirty="0" err="1" smtClean="0"/>
              <a:t>Docker</a:t>
            </a:r>
            <a:r>
              <a:rPr lang="en-US" sz="2100" baseline="0" dirty="0" smtClean="0"/>
              <a:t> Hub</a:t>
            </a:r>
            <a:r>
              <a:rPr lang="en-US" sz="2100" dirty="0" smtClean="0"/>
              <a:t>, </a:t>
            </a:r>
            <a:r>
              <a:rPr lang="en-US" sz="2100" dirty="0"/>
              <a:t>the </a:t>
            </a:r>
            <a:r>
              <a:rPr lang="en-US" sz="2100" dirty="0" smtClean="0"/>
              <a:t>different teams in each country will be able to access and share </a:t>
            </a:r>
            <a:r>
              <a:rPr lang="en-US" sz="2100" dirty="0"/>
              <a:t>a remote services catalog and </a:t>
            </a:r>
            <a:r>
              <a:rPr lang="en-US" sz="2100" dirty="0" smtClean="0"/>
              <a:t>have</a:t>
            </a:r>
            <a:r>
              <a:rPr lang="en-US" sz="2100" baseline="0" dirty="0" smtClean="0"/>
              <a:t> </a:t>
            </a:r>
            <a:r>
              <a:rPr lang="en-US" sz="2100" dirty="0" smtClean="0"/>
              <a:t>a </a:t>
            </a:r>
            <a:r>
              <a:rPr lang="en-US" sz="2100" dirty="0"/>
              <a:t>simple way to run the provided images.</a:t>
            </a:r>
          </a:p>
          <a:p>
            <a:r>
              <a:rPr lang="en-US" sz="2100" dirty="0"/>
              <a:t>An instance of Jenkins provided by </a:t>
            </a:r>
            <a:r>
              <a:rPr lang="en-US" sz="2100" dirty="0" err="1"/>
              <a:t>Openshift</a:t>
            </a:r>
            <a:r>
              <a:rPr lang="en-US" sz="2100" dirty="0"/>
              <a:t> (the Red Hat PAAS cloud) completes the needed tools for this phase. </a:t>
            </a:r>
          </a:p>
          <a:p>
            <a:endParaRPr lang="en-US" sz="2100" dirty="0"/>
          </a:p>
          <a:p>
            <a:r>
              <a:rPr lang="en-US" sz="2100" dirty="0"/>
              <a:t> </a:t>
            </a:r>
          </a:p>
          <a:p>
            <a:endParaRPr lang="en-US" sz="2100" dirty="0"/>
          </a:p>
          <a:p>
            <a:r>
              <a:rPr lang="en-US" sz="2100" dirty="0"/>
              <a:t/>
            </a:r>
            <a:br>
              <a:rPr lang="en-US" sz="2100" dirty="0"/>
            </a:br>
            <a:endParaRPr lang="it-IT" sz="21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32</a:t>
            </a:fld>
            <a:endParaRPr lang="it-IT"/>
          </a:p>
        </p:txBody>
      </p:sp>
    </p:spTree>
    <p:extLst>
      <p:ext uri="{BB962C8B-B14F-4D97-AF65-F5344CB8AC3E}">
        <p14:creationId xmlns:p14="http://schemas.microsoft.com/office/powerpoint/2010/main" val="22880078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900" dirty="0" smtClean="0"/>
              <a:t>This is a SEQUENCE DIAGRAM of the QUALITY ASSURANCE process  </a:t>
            </a:r>
          </a:p>
          <a:p>
            <a:r>
              <a:rPr lang="en-US" sz="1900" dirty="0" smtClean="0"/>
              <a:t>It starts at the end of the integration test. </a:t>
            </a:r>
          </a:p>
          <a:p>
            <a:pPr marL="473804" indent="-473804">
              <a:buFont typeface="+mj-lt"/>
              <a:buAutoNum type="arabicPeriod"/>
            </a:pPr>
            <a:r>
              <a:rPr lang="en-US" sz="1900" b="1" dirty="0" smtClean="0"/>
              <a:t>The commit master promotes the integrated code to the QA Branch </a:t>
            </a:r>
          </a:p>
          <a:p>
            <a:pPr marL="473804" indent="-473804">
              <a:buFont typeface="+mj-lt"/>
              <a:buAutoNum type="arabicPeriod"/>
            </a:pPr>
            <a:r>
              <a:rPr lang="en-US" sz="1900" b="1" dirty="0" smtClean="0"/>
              <a:t>Then, from this branch he triggers a Jenkins build</a:t>
            </a:r>
          </a:p>
          <a:p>
            <a:pPr marL="473804" indent="-473804">
              <a:buFont typeface="+mj-lt"/>
              <a:buAutoNum type="arabicPeriod"/>
            </a:pPr>
            <a:r>
              <a:rPr lang="en-US" sz="1900" b="1" dirty="0" smtClean="0"/>
              <a:t>Next, Jenkins builds the executable artifacts</a:t>
            </a:r>
          </a:p>
          <a:p>
            <a:pPr marL="473804" indent="-473804">
              <a:buFont typeface="+mj-lt"/>
              <a:buAutoNum type="arabicPeriod"/>
            </a:pPr>
            <a:r>
              <a:rPr lang="en-US" sz="1900" b="1" dirty="0" smtClean="0"/>
              <a:t>Then, Jenkins publishes the </a:t>
            </a:r>
            <a:r>
              <a:rPr lang="en-US" sz="1900" b="1" dirty="0" err="1" smtClean="0"/>
              <a:t>dockerfile</a:t>
            </a:r>
            <a:r>
              <a:rPr lang="en-US" sz="1900" b="1" dirty="0" smtClean="0"/>
              <a:t> and the executable artifacts to </a:t>
            </a:r>
            <a:r>
              <a:rPr lang="en-US" sz="1900" b="1" dirty="0" err="1" smtClean="0"/>
              <a:t>GitHub</a:t>
            </a:r>
            <a:r>
              <a:rPr lang="en-US" sz="1900" b="1" dirty="0" smtClean="0"/>
              <a:t> </a:t>
            </a:r>
          </a:p>
          <a:p>
            <a:pPr marL="473804" indent="-473804">
              <a:buFont typeface="+mj-lt"/>
              <a:buAutoNum type="arabicPeriod"/>
            </a:pPr>
            <a:r>
              <a:rPr lang="en-US" sz="1900" b="1" dirty="0" smtClean="0"/>
              <a:t>Next, The commit master triggers a </a:t>
            </a:r>
            <a:r>
              <a:rPr lang="en-US" sz="1900" b="1" dirty="0" err="1" smtClean="0"/>
              <a:t>DockerHub</a:t>
            </a:r>
            <a:r>
              <a:rPr lang="en-US" sz="1900" b="1" dirty="0" smtClean="0"/>
              <a:t> build based on the recently published </a:t>
            </a:r>
            <a:r>
              <a:rPr lang="en-US" sz="1900" b="1" dirty="0" err="1" smtClean="0"/>
              <a:t>Dockerfile</a:t>
            </a:r>
            <a:endParaRPr lang="en-US" sz="1900" b="1" dirty="0" smtClean="0"/>
          </a:p>
          <a:p>
            <a:pPr marL="473804" indent="-473804">
              <a:buFont typeface="+mj-lt"/>
              <a:buAutoNum type="arabicPeriod"/>
            </a:pPr>
            <a:r>
              <a:rPr lang="en-US" sz="1900" b="1" dirty="0" err="1" smtClean="0"/>
              <a:t>DockerHub</a:t>
            </a:r>
            <a:r>
              <a:rPr lang="en-US" sz="1900" b="1" dirty="0" smtClean="0"/>
              <a:t> then gets the </a:t>
            </a:r>
            <a:r>
              <a:rPr lang="en-US" sz="1900" b="1" dirty="0" err="1" smtClean="0"/>
              <a:t>Dockerfile</a:t>
            </a:r>
            <a:r>
              <a:rPr lang="en-US" sz="1900" b="1" dirty="0" smtClean="0"/>
              <a:t>  from GITHUB</a:t>
            </a:r>
          </a:p>
          <a:p>
            <a:pPr marL="473804" indent="-473804">
              <a:buFont typeface="+mj-lt"/>
              <a:buAutoNum type="arabicPeriod"/>
            </a:pPr>
            <a:r>
              <a:rPr lang="en-US" sz="1900" b="1" dirty="0" smtClean="0"/>
              <a:t>When the build process is finished, the Test manager will be able to pull the image in order to execute the QA Test</a:t>
            </a:r>
          </a:p>
          <a:p>
            <a:pPr marL="473804" indent="-473804">
              <a:buFont typeface="+mj-lt"/>
              <a:buAutoNum type="arabicPeriod"/>
            </a:pPr>
            <a:endParaRPr lang="en-US" sz="1900" b="1" dirty="0" smtClean="0"/>
          </a:p>
          <a:p>
            <a:pPr marL="236901" indent="-236901">
              <a:buFont typeface="+mj-lt"/>
              <a:buAutoNum type="arabicPeriod"/>
            </a:pPr>
            <a:endParaRPr lang="it-IT" sz="19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33</a:t>
            </a:fld>
            <a:endParaRPr lang="it-IT"/>
          </a:p>
        </p:txBody>
      </p:sp>
    </p:spTree>
    <p:extLst>
      <p:ext uri="{BB962C8B-B14F-4D97-AF65-F5344CB8AC3E}">
        <p14:creationId xmlns:p14="http://schemas.microsoft.com/office/powerpoint/2010/main" val="33543105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The </a:t>
            </a:r>
            <a:r>
              <a:rPr lang="it-IT" sz="2000" dirty="0" err="1" smtClean="0"/>
              <a:t>Dockerfiletemplate</a:t>
            </a:r>
            <a:r>
              <a:rPr lang="it-IT" sz="2000" dirty="0" smtClean="0"/>
              <a:t>  </a:t>
            </a:r>
            <a:r>
              <a:rPr lang="it-IT" sz="2000" dirty="0" err="1" smtClean="0"/>
              <a:t>shown</a:t>
            </a:r>
            <a:r>
              <a:rPr lang="it-IT" sz="2000" dirty="0" smtClean="0"/>
              <a:t> </a:t>
            </a:r>
            <a:r>
              <a:rPr lang="it-IT" sz="2000" dirty="0" err="1" smtClean="0"/>
              <a:t>above</a:t>
            </a:r>
            <a:r>
              <a:rPr lang="it-IT" sz="2000" dirty="0" smtClean="0"/>
              <a:t> </a:t>
            </a:r>
            <a:r>
              <a:rPr lang="it-IT" sz="2000" dirty="0" err="1" smtClean="0"/>
              <a:t>is</a:t>
            </a:r>
            <a:r>
              <a:rPr lang="it-IT" sz="2000" baseline="0" dirty="0" smtClean="0"/>
              <a:t> a </a:t>
            </a:r>
            <a:r>
              <a:rPr lang="it-IT" sz="2000" baseline="0" dirty="0" err="1" smtClean="0"/>
              <a:t>parameterized</a:t>
            </a:r>
            <a:r>
              <a:rPr lang="it-IT" sz="2000" baseline="0" dirty="0" smtClean="0"/>
              <a:t> </a:t>
            </a:r>
            <a:r>
              <a:rPr lang="it-IT" sz="2000" baseline="0" dirty="0" err="1" smtClean="0"/>
              <a:t>dockerfile</a:t>
            </a:r>
            <a:r>
              <a:rPr lang="it-IT" sz="2000" baseline="0" dirty="0" smtClean="0"/>
              <a:t>  </a:t>
            </a:r>
          </a:p>
          <a:p>
            <a:r>
              <a:rPr lang="it-IT" sz="2000" baseline="0" dirty="0" err="1" smtClean="0"/>
              <a:t>During</a:t>
            </a:r>
            <a:r>
              <a:rPr lang="it-IT" sz="2000" baseline="0" dirty="0" smtClean="0"/>
              <a:t> build time the </a:t>
            </a:r>
            <a:r>
              <a:rPr lang="it-IT" sz="2000" baseline="0" dirty="0" err="1" smtClean="0"/>
              <a:t>tags</a:t>
            </a:r>
            <a:r>
              <a:rPr lang="it-IT" sz="2000" baseline="0" dirty="0" smtClean="0"/>
              <a:t> </a:t>
            </a:r>
            <a:r>
              <a:rPr lang="it-IT" sz="2000" baseline="0" dirty="0" err="1" smtClean="0"/>
              <a:t>will</a:t>
            </a:r>
            <a:r>
              <a:rPr lang="it-IT" sz="2000" baseline="0" dirty="0" smtClean="0"/>
              <a:t> be </a:t>
            </a:r>
            <a:r>
              <a:rPr lang="it-IT" sz="2000" baseline="0" dirty="0" err="1" smtClean="0"/>
              <a:t>replaced</a:t>
            </a:r>
            <a:r>
              <a:rPr lang="it-IT" sz="2000" baseline="0" dirty="0" smtClean="0"/>
              <a:t> by the </a:t>
            </a:r>
            <a:r>
              <a:rPr lang="it-IT" sz="2000" baseline="0" dirty="0" err="1" smtClean="0"/>
              <a:t>actual</a:t>
            </a:r>
            <a:r>
              <a:rPr lang="it-IT" sz="2000" baseline="0" dirty="0" smtClean="0"/>
              <a:t> </a:t>
            </a:r>
            <a:r>
              <a:rPr lang="it-IT" sz="2000" baseline="0" dirty="0" err="1" smtClean="0"/>
              <a:t>values</a:t>
            </a:r>
            <a:r>
              <a:rPr lang="it-IT" sz="2000" baseline="0" dirty="0" smtClean="0"/>
              <a:t> of the </a:t>
            </a:r>
            <a:r>
              <a:rPr lang="it-IT" sz="2000" baseline="0" dirty="0" err="1" smtClean="0"/>
              <a:t>jar-name</a:t>
            </a:r>
            <a:r>
              <a:rPr lang="it-IT" sz="2000" baseline="0" dirty="0" smtClean="0"/>
              <a:t> and </a:t>
            </a:r>
            <a:r>
              <a:rPr lang="it-IT" sz="2000" baseline="0" dirty="0" err="1" smtClean="0"/>
              <a:t>its</a:t>
            </a:r>
            <a:r>
              <a:rPr lang="it-IT" sz="2000" baseline="0" dirty="0" smtClean="0"/>
              <a:t> version</a:t>
            </a:r>
            <a:endParaRPr lang="it-IT" sz="2000" dirty="0" smtClean="0"/>
          </a:p>
          <a:p>
            <a:r>
              <a:rPr lang="it-IT" sz="2000" dirty="0" err="1" smtClean="0"/>
              <a:t>During</a:t>
            </a:r>
            <a:r>
              <a:rPr lang="it-IT" sz="2000" dirty="0" smtClean="0"/>
              <a:t> the image </a:t>
            </a:r>
            <a:r>
              <a:rPr lang="it-IT" sz="2000" dirty="0" err="1" smtClean="0"/>
              <a:t>creation</a:t>
            </a:r>
            <a:r>
              <a:rPr lang="it-IT" sz="2000" dirty="0" smtClean="0"/>
              <a:t>, the</a:t>
            </a:r>
            <a:r>
              <a:rPr lang="it-IT" sz="2000" baseline="0" dirty="0" smtClean="0"/>
              <a:t> </a:t>
            </a:r>
            <a:r>
              <a:rPr lang="it-IT" sz="2000" dirty="0" err="1" smtClean="0"/>
              <a:t>git</a:t>
            </a:r>
            <a:r>
              <a:rPr lang="it-IT" sz="2000" dirty="0" smtClean="0"/>
              <a:t> clone </a:t>
            </a:r>
            <a:r>
              <a:rPr lang="it-IT" sz="2000" dirty="0" err="1" smtClean="0"/>
              <a:t>command</a:t>
            </a:r>
            <a:r>
              <a:rPr lang="it-IT" sz="2000" dirty="0" smtClean="0"/>
              <a:t> </a:t>
            </a:r>
            <a:r>
              <a:rPr lang="it-IT" sz="2000" dirty="0" err="1" smtClean="0"/>
              <a:t>will</a:t>
            </a:r>
            <a:r>
              <a:rPr lang="it-IT" sz="2000" dirty="0" smtClean="0"/>
              <a:t> transfer the </a:t>
            </a:r>
            <a:r>
              <a:rPr lang="it-IT" sz="2000" dirty="0" err="1" smtClean="0"/>
              <a:t>artifacts</a:t>
            </a:r>
            <a:r>
              <a:rPr lang="it-IT" sz="2000" baseline="0" dirty="0" smtClean="0"/>
              <a:t> </a:t>
            </a:r>
            <a:r>
              <a:rPr lang="it-IT" sz="2000" baseline="0" dirty="0" err="1" smtClean="0"/>
              <a:t>published</a:t>
            </a:r>
            <a:r>
              <a:rPr lang="it-IT" sz="2000" baseline="0" dirty="0" smtClean="0"/>
              <a:t> to GITHUB </a:t>
            </a:r>
            <a:r>
              <a:rPr lang="it-IT" sz="2000" dirty="0" err="1" smtClean="0"/>
              <a:t>into</a:t>
            </a:r>
            <a:r>
              <a:rPr lang="it-IT" sz="2000" dirty="0" smtClean="0"/>
              <a:t> the image </a:t>
            </a:r>
          </a:p>
          <a:p>
            <a:endParaRPr lang="it-IT" sz="2000" dirty="0" smtClean="0"/>
          </a:p>
          <a:p>
            <a:r>
              <a:rPr lang="it-IT" sz="2000" dirty="0" smtClean="0"/>
              <a:t> </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34</a:t>
            </a:fld>
            <a:endParaRPr lang="it-IT"/>
          </a:p>
        </p:txBody>
      </p:sp>
    </p:spTree>
    <p:extLst>
      <p:ext uri="{BB962C8B-B14F-4D97-AF65-F5344CB8AC3E}">
        <p14:creationId xmlns:p14="http://schemas.microsoft.com/office/powerpoint/2010/main" val="14719315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In </a:t>
            </a:r>
            <a:r>
              <a:rPr lang="it-IT" sz="2000" dirty="0" err="1" smtClean="0"/>
              <a:t>order</a:t>
            </a:r>
            <a:r>
              <a:rPr lang="it-IT" sz="2000" dirty="0" smtClean="0"/>
              <a:t> to </a:t>
            </a:r>
            <a:r>
              <a:rPr lang="it-IT" sz="2000" dirty="0" err="1" smtClean="0"/>
              <a:t>replace</a:t>
            </a:r>
            <a:r>
              <a:rPr lang="it-IT" sz="2000" dirty="0" smtClean="0"/>
              <a:t> the </a:t>
            </a:r>
            <a:r>
              <a:rPr lang="it-IT" sz="2000" dirty="0" err="1" smtClean="0"/>
              <a:t>the</a:t>
            </a:r>
            <a:r>
              <a:rPr lang="it-IT" sz="2000" dirty="0" smtClean="0"/>
              <a:t> </a:t>
            </a:r>
            <a:r>
              <a:rPr lang="it-IT" sz="2000" dirty="0" err="1" smtClean="0"/>
              <a:t>provided</a:t>
            </a:r>
            <a:r>
              <a:rPr lang="it-IT" sz="2000" dirty="0" smtClean="0"/>
              <a:t> </a:t>
            </a:r>
            <a:r>
              <a:rPr lang="it-IT" sz="2000" dirty="0" err="1" smtClean="0"/>
              <a:t>generic</a:t>
            </a:r>
            <a:r>
              <a:rPr lang="it-IT" sz="2000" dirty="0" smtClean="0"/>
              <a:t> </a:t>
            </a:r>
            <a:r>
              <a:rPr lang="it-IT" sz="2000" dirty="0" err="1" smtClean="0"/>
              <a:t>tags</a:t>
            </a:r>
            <a:r>
              <a:rPr lang="it-IT" sz="2000" dirty="0" smtClean="0"/>
              <a:t>, </a:t>
            </a:r>
            <a:r>
              <a:rPr lang="it-IT" sz="2000" dirty="0" err="1" smtClean="0"/>
              <a:t>we</a:t>
            </a:r>
            <a:r>
              <a:rPr lang="it-IT" sz="2000" baseline="0" dirty="0" smtClean="0"/>
              <a:t> can use </a:t>
            </a:r>
            <a:r>
              <a:rPr lang="it-IT" sz="2000" dirty="0" smtClean="0"/>
              <a:t>the </a:t>
            </a:r>
            <a:r>
              <a:rPr lang="it-IT" sz="2000" dirty="0" err="1" smtClean="0"/>
              <a:t>tag</a:t>
            </a:r>
            <a:r>
              <a:rPr lang="it-IT" sz="2000" dirty="0" smtClean="0"/>
              <a:t> </a:t>
            </a:r>
            <a:r>
              <a:rPr lang="it-IT" sz="2000" dirty="0" err="1" smtClean="0"/>
              <a:t>replacer</a:t>
            </a:r>
            <a:r>
              <a:rPr lang="it-IT" sz="2000" dirty="0" smtClean="0"/>
              <a:t> plug-in</a:t>
            </a:r>
            <a:r>
              <a:rPr lang="it-IT" sz="2000" baseline="0" dirty="0" smtClean="0"/>
              <a:t> for </a:t>
            </a:r>
            <a:r>
              <a:rPr lang="it-IT" sz="2000" baseline="0" dirty="0" err="1" smtClean="0"/>
              <a:t>Maven</a:t>
            </a:r>
            <a:r>
              <a:rPr lang="it-IT" sz="2000" baseline="0" dirty="0" smtClean="0"/>
              <a:t>.</a:t>
            </a:r>
          </a:p>
          <a:p>
            <a:r>
              <a:rPr lang="it-IT" sz="2000" baseline="0" dirty="0" err="1" smtClean="0"/>
              <a:t>This</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a:t>
            </a:r>
            <a:r>
              <a:rPr lang="it-IT" sz="2000" baseline="0" dirty="0" err="1" smtClean="0"/>
              <a:t>how</a:t>
            </a:r>
            <a:r>
              <a:rPr lang="it-IT" sz="2000" baseline="0" dirty="0" smtClean="0"/>
              <a:t> </a:t>
            </a:r>
            <a:r>
              <a:rPr lang="it-IT" sz="2000" baseline="0" dirty="0" err="1" smtClean="0"/>
              <a:t>we</a:t>
            </a:r>
            <a:r>
              <a:rPr lang="it-IT" sz="2000" baseline="0" dirty="0" smtClean="0"/>
              <a:t> </a:t>
            </a:r>
            <a:r>
              <a:rPr lang="it-IT" sz="2000" baseline="0" dirty="0" err="1" smtClean="0"/>
              <a:t>could</a:t>
            </a:r>
            <a:r>
              <a:rPr lang="it-IT" sz="2000" baseline="0" dirty="0" smtClean="0"/>
              <a:t> do </a:t>
            </a:r>
            <a:r>
              <a:rPr lang="it-IT" sz="2000" baseline="0" dirty="0" err="1" smtClean="0"/>
              <a:t>this</a:t>
            </a:r>
            <a:r>
              <a:rPr lang="it-IT" sz="2000" baseline="0" dirty="0" smtClean="0"/>
              <a:t>.</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35</a:t>
            </a:fld>
            <a:endParaRPr lang="it-IT"/>
          </a:p>
        </p:txBody>
      </p:sp>
    </p:spTree>
    <p:extLst>
      <p:ext uri="{BB962C8B-B14F-4D97-AF65-F5344CB8AC3E}">
        <p14:creationId xmlns:p14="http://schemas.microsoft.com/office/powerpoint/2010/main" val="9450347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strike="sngStrike" dirty="0" smtClean="0"/>
              <a:t>In </a:t>
            </a:r>
            <a:r>
              <a:rPr lang="it-IT" sz="2000" strike="sngStrike" dirty="0" err="1" smtClean="0"/>
              <a:t>this</a:t>
            </a:r>
            <a:r>
              <a:rPr lang="it-IT" sz="2000" strike="sngStrike" dirty="0" smtClean="0"/>
              <a:t> </a:t>
            </a:r>
            <a:r>
              <a:rPr lang="it-IT" sz="2000" strike="sngStrike" baseline="0" dirty="0" err="1" smtClean="0"/>
              <a:t>fragment</a:t>
            </a:r>
            <a:r>
              <a:rPr lang="it-IT" sz="2000" strike="sngStrike" baseline="0" dirty="0" smtClean="0"/>
              <a:t> of the </a:t>
            </a:r>
            <a:r>
              <a:rPr lang="it-IT" sz="2000" strike="sngStrike" baseline="0" dirty="0" err="1" smtClean="0"/>
              <a:t>maven</a:t>
            </a:r>
            <a:r>
              <a:rPr lang="it-IT" sz="2000" strike="sngStrike" baseline="0" dirty="0" smtClean="0"/>
              <a:t> </a:t>
            </a:r>
            <a:r>
              <a:rPr lang="it-IT" sz="2000" strike="sngStrike" baseline="0" dirty="0" err="1" smtClean="0"/>
              <a:t>build</a:t>
            </a:r>
            <a:r>
              <a:rPr lang="it-IT" sz="2000" strike="sngStrike" baseline="0" dirty="0" smtClean="0"/>
              <a:t> </a:t>
            </a:r>
            <a:r>
              <a:rPr lang="it-IT" sz="2000" strike="sngStrike" baseline="0" dirty="0" err="1" smtClean="0"/>
              <a:t>descriptor</a:t>
            </a:r>
            <a:r>
              <a:rPr lang="it-IT" sz="2000" strike="sngStrike" baseline="0" dirty="0" smtClean="0"/>
              <a:t> , </a:t>
            </a:r>
            <a:r>
              <a:rPr lang="it-IT" sz="2000" strike="sngStrike" baseline="0" dirty="0" err="1" smtClean="0"/>
              <a:t>is</a:t>
            </a:r>
            <a:r>
              <a:rPr lang="it-IT" sz="2000" strike="sngStrike" baseline="0" dirty="0" smtClean="0"/>
              <a:t> </a:t>
            </a:r>
            <a:r>
              <a:rPr lang="it-IT" sz="2000" strike="sngStrike" baseline="0" dirty="0" err="1" smtClean="0"/>
              <a:t>reported</a:t>
            </a:r>
            <a:r>
              <a:rPr lang="it-IT" sz="2000" strike="sngStrike" baseline="0" dirty="0" smtClean="0"/>
              <a:t> the </a:t>
            </a:r>
            <a:r>
              <a:rPr lang="it-IT" sz="2000" strike="sngStrike" baseline="0" dirty="0" err="1" smtClean="0"/>
              <a:t>Maven</a:t>
            </a:r>
            <a:r>
              <a:rPr lang="it-IT" sz="2000" strike="sngStrike" baseline="0" dirty="0" smtClean="0"/>
              <a:t> </a:t>
            </a:r>
            <a:r>
              <a:rPr lang="it-IT" sz="2000" strike="sngStrike" baseline="0" dirty="0" err="1" smtClean="0"/>
              <a:t>GitHub</a:t>
            </a:r>
            <a:r>
              <a:rPr lang="it-IT" sz="2000" strike="sngStrike" baseline="0" dirty="0" smtClean="0"/>
              <a:t> Plug-in </a:t>
            </a:r>
            <a:r>
              <a:rPr lang="it-IT" sz="2000" strike="sngStrike" baseline="0" dirty="0" err="1" smtClean="0"/>
              <a:t>configuration</a:t>
            </a:r>
            <a:r>
              <a:rPr lang="it-IT" sz="2000" strike="sngStrike" baseline="0" dirty="0" smtClean="0"/>
              <a:t> b</a:t>
            </a:r>
            <a:r>
              <a:rPr lang="it-IT" sz="2000" strike="sngStrike" dirty="0" smtClean="0"/>
              <a:t>y </a:t>
            </a:r>
            <a:r>
              <a:rPr lang="it-IT" sz="2000" strike="sngStrike" dirty="0" err="1" smtClean="0"/>
              <a:t>which</a:t>
            </a:r>
            <a:r>
              <a:rPr lang="it-IT" sz="2000" strike="sngStrike" dirty="0" smtClean="0"/>
              <a:t> </a:t>
            </a:r>
            <a:r>
              <a:rPr lang="it-IT" sz="2000" strike="sngStrike" dirty="0" err="1" smtClean="0"/>
              <a:t>promote</a:t>
            </a:r>
            <a:r>
              <a:rPr lang="it-IT" sz="2000" strike="sngStrike" dirty="0" smtClean="0"/>
              <a:t> to</a:t>
            </a:r>
            <a:r>
              <a:rPr lang="it-IT" sz="2000" strike="sngStrike" baseline="0" dirty="0" smtClean="0"/>
              <a:t> a </a:t>
            </a:r>
            <a:r>
              <a:rPr lang="it-IT" sz="2000" strike="sngStrike" baseline="0" dirty="0" err="1" smtClean="0"/>
              <a:t>github</a:t>
            </a:r>
            <a:r>
              <a:rPr lang="it-IT" sz="2000" strike="sngStrike" baseline="0" dirty="0" smtClean="0"/>
              <a:t> </a:t>
            </a:r>
            <a:r>
              <a:rPr lang="it-IT" sz="2000" strike="sngStrike" baseline="0" dirty="0" err="1" smtClean="0"/>
              <a:t>repository</a:t>
            </a:r>
            <a:r>
              <a:rPr lang="it-IT" sz="2000" strike="sngStrike" dirty="0" smtClean="0"/>
              <a:t> the</a:t>
            </a:r>
            <a:r>
              <a:rPr lang="it-IT" sz="2000" strike="sngStrike" baseline="0" dirty="0" smtClean="0"/>
              <a:t> </a:t>
            </a:r>
            <a:r>
              <a:rPr lang="it-IT" sz="2000" strike="sngStrike" baseline="0" dirty="0" err="1" smtClean="0"/>
              <a:t>built</a:t>
            </a:r>
            <a:r>
              <a:rPr lang="it-IT" sz="2000" strike="sngStrike" baseline="0" dirty="0" smtClean="0"/>
              <a:t> </a:t>
            </a:r>
            <a:r>
              <a:rPr lang="it-IT" sz="2000" strike="sngStrike" baseline="0" dirty="0" err="1" smtClean="0"/>
              <a:t>artifacts</a:t>
            </a:r>
            <a:r>
              <a:rPr lang="it-IT" sz="2000" strike="sngStrike" baseline="0" dirty="0" smtClean="0"/>
              <a:t> and the </a:t>
            </a:r>
            <a:r>
              <a:rPr lang="it-IT" sz="2000" strike="sngStrike" baseline="0" dirty="0" err="1" smtClean="0"/>
              <a:t>dockerfile</a:t>
            </a:r>
            <a:endParaRPr lang="it-IT" sz="2000" strike="sngStrike" baseline="0" dirty="0" smtClean="0"/>
          </a:p>
          <a:p>
            <a:endParaRPr lang="it-IT" sz="2000" baseline="0" dirty="0" smtClean="0"/>
          </a:p>
          <a:p>
            <a:r>
              <a:rPr lang="it-IT" sz="2000" baseline="0" dirty="0" smtClean="0"/>
              <a:t>In </a:t>
            </a:r>
            <a:r>
              <a:rPr lang="it-IT" sz="2000" baseline="0" dirty="0" err="1" smtClean="0"/>
              <a:t>order</a:t>
            </a:r>
            <a:r>
              <a:rPr lang="it-IT" sz="2000" baseline="0" dirty="0" smtClean="0"/>
              <a:t> to </a:t>
            </a:r>
            <a:r>
              <a:rPr lang="it-IT" sz="2000" dirty="0" smtClean="0"/>
              <a:t> </a:t>
            </a:r>
            <a:r>
              <a:rPr lang="it-IT" sz="2000" dirty="0" err="1" smtClean="0"/>
              <a:t>publish</a:t>
            </a:r>
            <a:r>
              <a:rPr lang="it-IT" sz="2000" dirty="0" smtClean="0"/>
              <a:t> the </a:t>
            </a:r>
            <a:r>
              <a:rPr lang="it-IT" sz="2000" dirty="0" err="1" smtClean="0"/>
              <a:t>dockerfile</a:t>
            </a:r>
            <a:r>
              <a:rPr lang="it-IT" sz="2000" dirty="0" smtClean="0"/>
              <a:t> and the </a:t>
            </a:r>
            <a:r>
              <a:rPr lang="it-IT" sz="2000" dirty="0" err="1" smtClean="0"/>
              <a:t>executable</a:t>
            </a:r>
            <a:r>
              <a:rPr lang="it-IT" sz="2000" dirty="0" smtClean="0"/>
              <a:t> </a:t>
            </a:r>
            <a:r>
              <a:rPr lang="it-IT" sz="2000" dirty="0" err="1" smtClean="0"/>
              <a:t>artifacts</a:t>
            </a:r>
            <a:r>
              <a:rPr lang="it-IT" sz="2000" dirty="0" smtClean="0"/>
              <a:t> </a:t>
            </a:r>
            <a:r>
              <a:rPr lang="it-IT" sz="2000" dirty="0" err="1" smtClean="0"/>
              <a:t>within</a:t>
            </a:r>
            <a:r>
              <a:rPr lang="it-IT" sz="2000" baseline="0" dirty="0" smtClean="0"/>
              <a:t> </a:t>
            </a:r>
            <a:r>
              <a:rPr lang="it-IT" sz="2000" dirty="0" err="1" smtClean="0"/>
              <a:t>GitHub</a:t>
            </a:r>
            <a:r>
              <a:rPr lang="it-IT" sz="2000" dirty="0" smtClean="0"/>
              <a:t>, I </a:t>
            </a:r>
            <a:r>
              <a:rPr lang="it-IT" sz="2000" dirty="0" err="1" smtClean="0"/>
              <a:t>used</a:t>
            </a:r>
            <a:r>
              <a:rPr lang="it-IT" sz="2000" dirty="0" smtClean="0"/>
              <a:t> the </a:t>
            </a:r>
            <a:r>
              <a:rPr lang="it-IT" sz="2000" baseline="0" dirty="0" err="1" smtClean="0"/>
              <a:t>Maven</a:t>
            </a:r>
            <a:r>
              <a:rPr lang="it-IT" sz="2000" baseline="0" dirty="0" smtClean="0"/>
              <a:t> </a:t>
            </a:r>
            <a:r>
              <a:rPr lang="it-IT" sz="2000" baseline="0" dirty="0" err="1" smtClean="0"/>
              <a:t>GitHub</a:t>
            </a:r>
            <a:r>
              <a:rPr lang="it-IT" sz="2000" baseline="0" dirty="0" smtClean="0"/>
              <a:t> Plug-in.</a:t>
            </a:r>
          </a:p>
          <a:p>
            <a:r>
              <a:rPr lang="it-IT" sz="2000" baseline="0" dirty="0" err="1" smtClean="0"/>
              <a:t>Pictured</a:t>
            </a:r>
            <a:r>
              <a:rPr lang="it-IT" sz="2000" baseline="0" dirty="0" smtClean="0"/>
              <a:t> </a:t>
            </a:r>
            <a:r>
              <a:rPr lang="it-IT" sz="2000" baseline="0" dirty="0" err="1" smtClean="0"/>
              <a:t>above</a:t>
            </a:r>
            <a:r>
              <a:rPr lang="it-IT" sz="2000" baseline="0" dirty="0" smtClean="0"/>
              <a:t> </a:t>
            </a:r>
            <a:r>
              <a:rPr lang="it-IT" sz="2000" baseline="0" dirty="0" err="1" smtClean="0"/>
              <a:t>is</a:t>
            </a:r>
            <a:r>
              <a:rPr lang="it-IT" sz="2000" baseline="0" dirty="0" smtClean="0"/>
              <a:t> a </a:t>
            </a:r>
            <a:r>
              <a:rPr lang="it-IT" sz="2000" baseline="0" dirty="0" err="1" smtClean="0"/>
              <a:t>segment</a:t>
            </a:r>
            <a:r>
              <a:rPr lang="it-IT" sz="2000" baseline="0" dirty="0" smtClean="0"/>
              <a:t> of </a:t>
            </a:r>
            <a:r>
              <a:rPr lang="it-IT" sz="2000" baseline="0" dirty="0" err="1" smtClean="0"/>
              <a:t>this</a:t>
            </a:r>
            <a:r>
              <a:rPr lang="it-IT" sz="2000" baseline="0" dirty="0" smtClean="0"/>
              <a:t> </a:t>
            </a:r>
            <a:r>
              <a:rPr lang="it-IT" sz="2000" baseline="0" dirty="0" err="1" smtClean="0"/>
              <a:t>process</a:t>
            </a:r>
            <a:r>
              <a:rPr lang="it-IT" sz="2000" baseline="0" dirty="0" smtClean="0"/>
              <a:t>.</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36</a:t>
            </a:fld>
            <a:endParaRPr lang="it-IT"/>
          </a:p>
        </p:txBody>
      </p:sp>
    </p:spTree>
    <p:extLst>
      <p:ext uri="{BB962C8B-B14F-4D97-AF65-F5344CB8AC3E}">
        <p14:creationId xmlns:p14="http://schemas.microsoft.com/office/powerpoint/2010/main" val="20332610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a Jenkins </a:t>
            </a:r>
            <a:r>
              <a:rPr lang="it-IT" sz="2400" dirty="0" err="1" smtClean="0"/>
              <a:t>build</a:t>
            </a:r>
            <a:r>
              <a:rPr lang="it-IT" sz="2400" dirty="0" smtClean="0"/>
              <a:t> </a:t>
            </a:r>
            <a:r>
              <a:rPr lang="it-IT" sz="2400" dirty="0" err="1" smtClean="0"/>
              <a:t>project</a:t>
            </a:r>
            <a:r>
              <a:rPr lang="it-IT" sz="2400" dirty="0" smtClean="0"/>
              <a:t> </a:t>
            </a:r>
            <a:r>
              <a:rPr lang="it-IT" sz="2400" dirty="0" err="1" smtClean="0"/>
              <a:t>shown</a:t>
            </a:r>
            <a:r>
              <a:rPr lang="it-IT" sz="2400" dirty="0" smtClean="0"/>
              <a:t> on </a:t>
            </a:r>
            <a:r>
              <a:rPr lang="it-IT" sz="2400" dirty="0" err="1" smtClean="0"/>
              <a:t>Openshift</a:t>
            </a:r>
            <a:r>
              <a:rPr lang="it-IT" sz="2400" dirty="0" smtClean="0"/>
              <a:t> </a:t>
            </a:r>
            <a:r>
              <a:rPr lang="it-IT" sz="2400" dirty="0" err="1" smtClean="0"/>
              <a:t>Paas</a:t>
            </a:r>
            <a:endParaRPr lang="it-IT" sz="2400" dirty="0" smtClean="0"/>
          </a:p>
          <a:p>
            <a:pPr lvl="1"/>
            <a:r>
              <a:rPr lang="it-IT" sz="2400" dirty="0" err="1" smtClean="0"/>
              <a:t>We</a:t>
            </a:r>
            <a:r>
              <a:rPr lang="it-IT" sz="2400" dirty="0" smtClean="0"/>
              <a:t> can </a:t>
            </a:r>
            <a:r>
              <a:rPr lang="it-IT" sz="2400" dirty="0" err="1" smtClean="0"/>
              <a:t>see</a:t>
            </a:r>
            <a:r>
              <a:rPr lang="it-IT" sz="2400" dirty="0" smtClean="0"/>
              <a:t> the GITHUB </a:t>
            </a:r>
            <a:r>
              <a:rPr lang="it-IT" sz="2400" dirty="0" err="1" smtClean="0"/>
              <a:t>configuration</a:t>
            </a:r>
            <a:r>
              <a:rPr lang="it-IT" sz="2400" dirty="0" smtClean="0"/>
              <a:t> </a:t>
            </a:r>
            <a:r>
              <a:rPr lang="it-IT" sz="2400" dirty="0" err="1" smtClean="0"/>
              <a:t>details</a:t>
            </a:r>
            <a:r>
              <a:rPr lang="it-IT" sz="2400" dirty="0" smtClean="0"/>
              <a:t> </a:t>
            </a:r>
          </a:p>
          <a:p>
            <a:pPr lvl="1"/>
            <a:r>
              <a:rPr lang="it-IT" sz="2400" dirty="0" err="1" smtClean="0"/>
              <a:t>We</a:t>
            </a:r>
            <a:r>
              <a:rPr lang="it-IT" sz="2400" dirty="0" smtClean="0"/>
              <a:t> can start</a:t>
            </a:r>
            <a:r>
              <a:rPr lang="it-IT" sz="2400" baseline="0" dirty="0" smtClean="0"/>
              <a:t> a </a:t>
            </a:r>
            <a:r>
              <a:rPr lang="it-IT" sz="2400" dirty="0" err="1" smtClean="0"/>
              <a:t>manually</a:t>
            </a:r>
            <a:r>
              <a:rPr lang="it-IT" sz="2400" dirty="0" smtClean="0"/>
              <a:t> </a:t>
            </a:r>
            <a:r>
              <a:rPr lang="it-IT" sz="2400" dirty="0" err="1" smtClean="0"/>
              <a:t>triggered</a:t>
            </a:r>
            <a:r>
              <a:rPr lang="it-IT" sz="2400" baseline="0" dirty="0" smtClean="0"/>
              <a:t> </a:t>
            </a:r>
            <a:r>
              <a:rPr lang="it-IT" sz="2400" baseline="0" dirty="0" err="1" smtClean="0"/>
              <a:t>b</a:t>
            </a:r>
            <a:r>
              <a:rPr lang="it-IT" sz="2400" dirty="0" err="1" smtClean="0"/>
              <a:t>uild</a:t>
            </a:r>
            <a:r>
              <a:rPr lang="it-IT" sz="2400" dirty="0" smtClean="0"/>
              <a:t> </a:t>
            </a:r>
          </a:p>
          <a:p>
            <a:pPr lvl="1"/>
            <a:r>
              <a:rPr lang="it-IT" sz="2400" dirty="0" smtClean="0"/>
              <a:t>The </a:t>
            </a:r>
            <a:r>
              <a:rPr lang="it-IT" sz="2400" dirty="0" err="1" smtClean="0"/>
              <a:t>aforementioned</a:t>
            </a:r>
            <a:r>
              <a:rPr lang="it-IT" sz="2400" dirty="0" smtClean="0"/>
              <a:t> </a:t>
            </a:r>
            <a:r>
              <a:rPr lang="it-IT" sz="2400" dirty="0" err="1" smtClean="0"/>
              <a:t>could</a:t>
            </a:r>
            <a:r>
              <a:rPr lang="it-IT" sz="2400" dirty="0" smtClean="0"/>
              <a:t> </a:t>
            </a:r>
            <a:r>
              <a:rPr lang="it-IT" sz="2400" dirty="0" err="1" smtClean="0"/>
              <a:t>also</a:t>
            </a:r>
            <a:r>
              <a:rPr lang="it-IT" sz="2400" dirty="0" smtClean="0"/>
              <a:t> be </a:t>
            </a:r>
            <a:r>
              <a:rPr lang="it-IT" sz="2400" dirty="0" err="1" smtClean="0"/>
              <a:t>automatically</a:t>
            </a:r>
            <a:r>
              <a:rPr lang="it-IT" sz="2400" dirty="0" smtClean="0"/>
              <a:t> </a:t>
            </a:r>
            <a:r>
              <a:rPr lang="it-IT" sz="2400" dirty="0" err="1" smtClean="0"/>
              <a:t>triggered</a:t>
            </a:r>
            <a:r>
              <a:rPr lang="it-IT" sz="2400" dirty="0" smtClean="0"/>
              <a:t> by an </a:t>
            </a:r>
            <a:r>
              <a:rPr lang="it-IT" sz="2400" dirty="0" err="1" smtClean="0"/>
              <a:t>event</a:t>
            </a:r>
            <a:r>
              <a:rPr lang="it-IT" sz="2400" dirty="0" smtClean="0"/>
              <a:t> on the repository</a:t>
            </a:r>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37</a:t>
            </a:fld>
            <a:endParaRPr lang="it-IT"/>
          </a:p>
        </p:txBody>
      </p:sp>
    </p:spTree>
    <p:extLst>
      <p:ext uri="{BB962C8B-B14F-4D97-AF65-F5344CB8AC3E}">
        <p14:creationId xmlns:p14="http://schemas.microsoft.com/office/powerpoint/2010/main" val="13371594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GITHUB repository </a:t>
            </a:r>
            <a:r>
              <a:rPr lang="it-IT" sz="2400" dirty="0" err="1" smtClean="0"/>
              <a:t>which</a:t>
            </a:r>
            <a:r>
              <a:rPr lang="it-IT" sz="2400" baseline="0" dirty="0" smtClean="0"/>
              <a:t> </a:t>
            </a:r>
            <a:r>
              <a:rPr lang="it-IT" sz="2400" baseline="0" dirty="0" err="1" smtClean="0"/>
              <a:t>stores</a:t>
            </a:r>
            <a:r>
              <a:rPr lang="it-IT" sz="2400" baseline="0" dirty="0" smtClean="0"/>
              <a:t> th</a:t>
            </a:r>
            <a:r>
              <a:rPr lang="it-IT" sz="2400" dirty="0" smtClean="0"/>
              <a:t>e </a:t>
            </a:r>
            <a:r>
              <a:rPr lang="it-IT" sz="2400" dirty="0" err="1" smtClean="0"/>
              <a:t>microservice’s</a:t>
            </a:r>
            <a:r>
              <a:rPr lang="it-IT" sz="2400" dirty="0" smtClean="0"/>
              <a:t> </a:t>
            </a:r>
            <a:r>
              <a:rPr lang="it-IT" sz="2400" dirty="0" err="1" smtClean="0"/>
              <a:t>built</a:t>
            </a:r>
            <a:r>
              <a:rPr lang="it-IT" sz="2400" dirty="0" smtClean="0"/>
              <a:t> </a:t>
            </a:r>
            <a:r>
              <a:rPr lang="it-IT" sz="2400" dirty="0" err="1" smtClean="0"/>
              <a:t>artifacts</a:t>
            </a:r>
            <a:r>
              <a:rPr lang="it-IT" sz="2400" dirty="0" smtClean="0"/>
              <a:t> </a:t>
            </a:r>
            <a:r>
              <a:rPr lang="it-IT" sz="2400" dirty="0" err="1" smtClean="0"/>
              <a:t>according</a:t>
            </a:r>
            <a:r>
              <a:rPr lang="it-IT" sz="2400" dirty="0" smtClean="0"/>
              <a:t> to the </a:t>
            </a:r>
            <a:r>
              <a:rPr lang="it-IT" sz="2400" dirty="0" err="1" smtClean="0"/>
              <a:t>Maven</a:t>
            </a:r>
            <a:r>
              <a:rPr lang="it-IT" sz="2400" dirty="0" smtClean="0"/>
              <a:t> </a:t>
            </a:r>
            <a:r>
              <a:rPr lang="it-IT" sz="2400" baseline="0" dirty="0" smtClean="0"/>
              <a:t>repository </a:t>
            </a:r>
            <a:r>
              <a:rPr lang="it-IT" sz="2400" dirty="0" err="1" smtClean="0"/>
              <a:t>specifications</a:t>
            </a:r>
            <a:endParaRPr lang="it-IT" sz="24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38</a:t>
            </a:fld>
            <a:endParaRPr lang="it-IT"/>
          </a:p>
        </p:txBody>
      </p:sp>
    </p:spTree>
    <p:extLst>
      <p:ext uri="{BB962C8B-B14F-4D97-AF65-F5344CB8AC3E}">
        <p14:creationId xmlns:p14="http://schemas.microsoft.com/office/powerpoint/2010/main" val="16881416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a:t>
            </a:r>
            <a:r>
              <a:rPr lang="it-IT" sz="2400" baseline="0" dirty="0" smtClean="0"/>
              <a:t> </a:t>
            </a:r>
            <a:r>
              <a:rPr lang="it-IT" sz="2400" baseline="0" dirty="0" err="1" smtClean="0"/>
              <a:t>DockerHub</a:t>
            </a:r>
            <a:r>
              <a:rPr lang="it-IT" sz="2400" baseline="0" dirty="0" smtClean="0"/>
              <a:t> </a:t>
            </a:r>
            <a:r>
              <a:rPr lang="it-IT" sz="2400" baseline="0" dirty="0" err="1" smtClean="0"/>
              <a:t>build</a:t>
            </a:r>
            <a:r>
              <a:rPr lang="it-IT" sz="2400" baseline="0" dirty="0" smtClean="0"/>
              <a:t> </a:t>
            </a:r>
            <a:r>
              <a:rPr lang="it-IT" sz="2400" baseline="0" dirty="0" err="1" smtClean="0"/>
              <a:t>setting</a:t>
            </a:r>
            <a:r>
              <a:rPr lang="it-IT" sz="2400" baseline="0" dirty="0" smtClean="0"/>
              <a:t> </a:t>
            </a:r>
          </a:p>
          <a:p>
            <a:pPr marL="236901" indent="-236901">
              <a:buAutoNum type="arabicParenR"/>
            </a:pPr>
            <a:r>
              <a:rPr lang="it-IT" sz="2400" baseline="0" dirty="0" err="1" smtClean="0"/>
              <a:t>We</a:t>
            </a:r>
            <a:r>
              <a:rPr lang="it-IT" sz="2400" baseline="0" dirty="0" smtClean="0"/>
              <a:t> can </a:t>
            </a:r>
            <a:r>
              <a:rPr lang="it-IT" sz="2400" baseline="0" dirty="0" err="1" smtClean="0"/>
              <a:t>see</a:t>
            </a:r>
            <a:r>
              <a:rPr lang="it-IT" sz="2400" baseline="0" dirty="0" smtClean="0"/>
              <a:t> the </a:t>
            </a:r>
            <a:r>
              <a:rPr lang="it-IT" sz="2400" baseline="0" dirty="0" err="1" smtClean="0"/>
              <a:t>GitHUB</a:t>
            </a:r>
            <a:r>
              <a:rPr lang="it-IT" sz="2400" baseline="0" dirty="0" smtClean="0"/>
              <a:t> source repository</a:t>
            </a:r>
          </a:p>
          <a:p>
            <a:pPr marL="236901" indent="-236901">
              <a:buAutoNum type="arabicParenR"/>
            </a:pPr>
            <a:r>
              <a:rPr lang="it-IT" sz="2400" baseline="0" dirty="0" err="1" smtClean="0"/>
              <a:t>Then</a:t>
            </a:r>
            <a:r>
              <a:rPr lang="it-IT" sz="2400" baseline="0" dirty="0" smtClean="0"/>
              <a:t>, the </a:t>
            </a:r>
            <a:r>
              <a:rPr lang="it-IT" sz="2400" baseline="0" dirty="0" err="1" smtClean="0"/>
              <a:t>repository</a:t>
            </a:r>
            <a:r>
              <a:rPr lang="it-IT" sz="2400" baseline="0" dirty="0" smtClean="0"/>
              <a:t> </a:t>
            </a:r>
            <a:r>
              <a:rPr lang="it-IT" sz="2400" baseline="0" dirty="0" err="1" smtClean="0"/>
              <a:t>references</a:t>
            </a:r>
            <a:r>
              <a:rPr lang="it-IT" sz="2400" baseline="0" dirty="0" smtClean="0"/>
              <a:t> (Branch/</a:t>
            </a:r>
            <a:r>
              <a:rPr lang="it-IT" sz="2400" baseline="0" dirty="0" err="1" smtClean="0"/>
              <a:t>tag</a:t>
            </a:r>
            <a:r>
              <a:rPr lang="it-IT" sz="2400" baseline="0" dirty="0" smtClean="0"/>
              <a:t>)</a:t>
            </a:r>
          </a:p>
          <a:p>
            <a:pPr marL="236901" indent="-236901">
              <a:buAutoNum type="arabicParenR"/>
            </a:pPr>
            <a:r>
              <a:rPr lang="it-IT" sz="2400" baseline="0" dirty="0" err="1" smtClean="0"/>
              <a:t>Then</a:t>
            </a:r>
            <a:r>
              <a:rPr lang="it-IT" sz="2400" baseline="0" dirty="0" smtClean="0"/>
              <a:t>, the </a:t>
            </a:r>
            <a:r>
              <a:rPr lang="it-IT" sz="2400" baseline="0" dirty="0" err="1" smtClean="0"/>
              <a:t>docker</a:t>
            </a:r>
            <a:r>
              <a:rPr lang="it-IT" sz="2400" baseline="0" dirty="0" smtClean="0"/>
              <a:t> image </a:t>
            </a:r>
            <a:r>
              <a:rPr lang="it-IT" sz="2400" baseline="0" dirty="0" err="1" smtClean="0"/>
              <a:t>tagname</a:t>
            </a:r>
            <a:endParaRPr lang="it-IT" sz="2400" baseline="0" dirty="0" smtClean="0"/>
          </a:p>
          <a:p>
            <a:pPr marL="236901" indent="-236901">
              <a:buAutoNum type="arabicParenR"/>
            </a:pPr>
            <a:r>
              <a:rPr lang="it-IT" sz="2400" baseline="0" dirty="0" err="1" smtClean="0"/>
              <a:t>Finally</a:t>
            </a:r>
            <a:r>
              <a:rPr lang="it-IT" sz="2400" baseline="0" dirty="0" smtClean="0"/>
              <a:t>, the </a:t>
            </a:r>
            <a:r>
              <a:rPr lang="it-IT" sz="2400" baseline="0" dirty="0" err="1" smtClean="0"/>
              <a:t>button</a:t>
            </a:r>
            <a:r>
              <a:rPr lang="it-IT" sz="2400" baseline="0" dirty="0" smtClean="0"/>
              <a:t> </a:t>
            </a:r>
            <a:r>
              <a:rPr lang="it-IT" sz="2400" baseline="0" dirty="0" err="1" smtClean="0"/>
              <a:t>that</a:t>
            </a:r>
            <a:r>
              <a:rPr lang="it-IT" sz="2400" baseline="0" dirty="0" smtClean="0"/>
              <a:t> </a:t>
            </a:r>
            <a:r>
              <a:rPr lang="it-IT" sz="2400" baseline="0" dirty="0" err="1" smtClean="0"/>
              <a:t>triggers</a:t>
            </a:r>
            <a:r>
              <a:rPr lang="it-IT" sz="2400" baseline="0" dirty="0" smtClean="0"/>
              <a:t> the build </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39</a:t>
            </a:fld>
            <a:endParaRPr lang="it-IT"/>
          </a:p>
        </p:txBody>
      </p:sp>
    </p:spTree>
    <p:extLst>
      <p:ext uri="{BB962C8B-B14F-4D97-AF65-F5344CB8AC3E}">
        <p14:creationId xmlns:p14="http://schemas.microsoft.com/office/powerpoint/2010/main" val="2065046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44F0E428-D64A-4531-B5D1-9866DFCF1707}" type="slidenum">
              <a:rPr lang="it-IT" smtClean="0"/>
              <a:t>4</a:t>
            </a:fld>
            <a:endParaRPr lang="it-IT"/>
          </a:p>
        </p:txBody>
      </p:sp>
    </p:spTree>
    <p:extLst>
      <p:ext uri="{BB962C8B-B14F-4D97-AF65-F5344CB8AC3E}">
        <p14:creationId xmlns:p14="http://schemas.microsoft.com/office/powerpoint/2010/main" val="209798195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Pictured</a:t>
            </a:r>
            <a:r>
              <a:rPr lang="it-IT" sz="2400" baseline="0" dirty="0" smtClean="0"/>
              <a:t> </a:t>
            </a:r>
            <a:r>
              <a:rPr lang="it-IT" sz="2400" baseline="0" dirty="0" err="1" smtClean="0"/>
              <a:t>above</a:t>
            </a:r>
            <a:r>
              <a:rPr lang="it-IT" sz="2400" baseline="0" dirty="0" smtClean="0"/>
              <a:t>, the </a:t>
            </a:r>
            <a:r>
              <a:rPr lang="it-IT" sz="2400" dirty="0" smtClean="0"/>
              <a:t>status</a:t>
            </a:r>
            <a:r>
              <a:rPr lang="it-IT" sz="2400" baseline="0" dirty="0" smtClean="0"/>
              <a:t> of a </a:t>
            </a:r>
            <a:r>
              <a:rPr lang="it-IT" sz="2400" dirty="0" err="1" smtClean="0"/>
              <a:t>triggered</a:t>
            </a:r>
            <a:r>
              <a:rPr lang="it-IT" sz="2400" dirty="0" smtClean="0"/>
              <a:t> build </a:t>
            </a:r>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40</a:t>
            </a:fld>
            <a:endParaRPr lang="it-IT"/>
          </a:p>
        </p:txBody>
      </p:sp>
    </p:spTree>
    <p:extLst>
      <p:ext uri="{BB962C8B-B14F-4D97-AF65-F5344CB8AC3E}">
        <p14:creationId xmlns:p14="http://schemas.microsoft.com/office/powerpoint/2010/main" val="13237970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smtClean="0"/>
              <a:t>Once the </a:t>
            </a:r>
            <a:r>
              <a:rPr lang="it-IT" sz="2400" dirty="0" err="1" smtClean="0"/>
              <a:t>build</a:t>
            </a:r>
            <a:r>
              <a:rPr lang="it-IT" sz="2400" dirty="0" smtClean="0"/>
              <a:t> </a:t>
            </a:r>
            <a:r>
              <a:rPr lang="it-IT" sz="2400" dirty="0" err="1" smtClean="0"/>
              <a:t>has</a:t>
            </a:r>
            <a:r>
              <a:rPr lang="it-IT" sz="2400" dirty="0" smtClean="0"/>
              <a:t> </a:t>
            </a:r>
            <a:r>
              <a:rPr lang="it-IT" sz="2400" dirty="0" err="1" smtClean="0"/>
              <a:t>been</a:t>
            </a:r>
            <a:r>
              <a:rPr lang="it-IT" sz="2400" dirty="0" smtClean="0"/>
              <a:t> </a:t>
            </a:r>
            <a:r>
              <a:rPr lang="it-IT" sz="2400" dirty="0" err="1" smtClean="0"/>
              <a:t>completed</a:t>
            </a:r>
            <a:r>
              <a:rPr lang="it-IT" sz="2400" dirty="0" smtClean="0"/>
              <a:t> </a:t>
            </a:r>
            <a:r>
              <a:rPr lang="it-IT" sz="2400" dirty="0" err="1" smtClean="0"/>
              <a:t>successfully</a:t>
            </a:r>
            <a:r>
              <a:rPr lang="it-IT" sz="2400" dirty="0" smtClean="0"/>
              <a:t>, </a:t>
            </a:r>
            <a:r>
              <a:rPr lang="it-IT" sz="2400" dirty="0" err="1" smtClean="0"/>
              <a:t>Docker</a:t>
            </a:r>
            <a:r>
              <a:rPr lang="it-IT" sz="2400" dirty="0" smtClean="0"/>
              <a:t> reports the </a:t>
            </a:r>
            <a:r>
              <a:rPr lang="it-IT" sz="2400" dirty="0" err="1" smtClean="0"/>
              <a:t>corresponding</a:t>
            </a:r>
            <a:r>
              <a:rPr lang="it-IT" sz="2400" baseline="0" dirty="0" smtClean="0"/>
              <a:t> </a:t>
            </a:r>
            <a:r>
              <a:rPr lang="it-IT" sz="2400" baseline="0" dirty="0" err="1" smtClean="0"/>
              <a:t>D</a:t>
            </a:r>
            <a:r>
              <a:rPr lang="it-IT" sz="2400" dirty="0" err="1" smtClean="0"/>
              <a:t>ockerfile</a:t>
            </a:r>
            <a:r>
              <a:rPr lang="it-IT" sz="2400" dirty="0" smtClean="0"/>
              <a:t> </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41</a:t>
            </a:fld>
            <a:endParaRPr lang="it-IT"/>
          </a:p>
        </p:txBody>
      </p:sp>
    </p:spTree>
    <p:extLst>
      <p:ext uri="{BB962C8B-B14F-4D97-AF65-F5344CB8AC3E}">
        <p14:creationId xmlns:p14="http://schemas.microsoft.com/office/powerpoint/2010/main" val="12191370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dirty="0"/>
              <a:t>Once the Quality assurance or USER ACCEPTANCE TEST </a:t>
            </a:r>
            <a:r>
              <a:rPr lang="en-US" sz="1800" dirty="0" smtClean="0"/>
              <a:t>has been finished </a:t>
            </a:r>
            <a:r>
              <a:rPr lang="en-US" sz="1800" dirty="0"/>
              <a:t>successfully, </a:t>
            </a:r>
            <a:r>
              <a:rPr lang="en-US" sz="1800" dirty="0" smtClean="0"/>
              <a:t>it is </a:t>
            </a:r>
            <a:r>
              <a:rPr lang="en-US" sz="1800" dirty="0"/>
              <a:t>time to provide </a:t>
            </a:r>
            <a:r>
              <a:rPr lang="en-US" sz="1800" dirty="0" smtClean="0"/>
              <a:t>the </a:t>
            </a:r>
            <a:r>
              <a:rPr lang="en-US" sz="1800" dirty="0"/>
              <a:t>digital platform </a:t>
            </a:r>
            <a:r>
              <a:rPr lang="en-US" sz="1800" dirty="0" smtClean="0"/>
              <a:t>services during the production phase.</a:t>
            </a:r>
            <a:r>
              <a:rPr lang="en-US" sz="1800" dirty="0"/>
              <a:t/>
            </a:r>
            <a:br>
              <a:rPr lang="en-US" sz="1800" dirty="0"/>
            </a:br>
            <a:endParaRPr lang="en-US" sz="1800" dirty="0"/>
          </a:p>
          <a:p>
            <a:r>
              <a:rPr lang="en-US" sz="1800" dirty="0" smtClean="0"/>
              <a:t>All </a:t>
            </a:r>
            <a:r>
              <a:rPr lang="en-US" sz="1800" dirty="0"/>
              <a:t>Project Managers aim to have a flexible production environment </a:t>
            </a:r>
            <a:r>
              <a:rPr lang="en-US" sz="1800" dirty="0" smtClean="0"/>
              <a:t>in which</a:t>
            </a:r>
            <a:r>
              <a:rPr lang="en-US" sz="1800" baseline="0" dirty="0" smtClean="0"/>
              <a:t> </a:t>
            </a:r>
            <a:r>
              <a:rPr lang="en-US" sz="1800" dirty="0" smtClean="0"/>
              <a:t>it is possible to scale the resources up or down  </a:t>
            </a:r>
            <a:r>
              <a:rPr lang="en-US" sz="1800" dirty="0"/>
              <a:t>dynamically as </a:t>
            </a:r>
            <a:r>
              <a:rPr lang="en-US" sz="1800" dirty="0" smtClean="0"/>
              <a:t>their</a:t>
            </a:r>
            <a:r>
              <a:rPr lang="en-US" sz="1800" baseline="0" dirty="0" smtClean="0"/>
              <a:t> </a:t>
            </a:r>
            <a:r>
              <a:rPr lang="en-US" sz="1800" dirty="0" smtClean="0"/>
              <a:t>needs evolve. </a:t>
            </a:r>
            <a:r>
              <a:rPr lang="en-US" sz="1800" dirty="0"/>
              <a:t>This </a:t>
            </a:r>
            <a:r>
              <a:rPr lang="en-US" sz="1800" dirty="0" smtClean="0"/>
              <a:t>should ideally</a:t>
            </a:r>
            <a:r>
              <a:rPr lang="en-US" sz="1800" baseline="0" dirty="0" smtClean="0"/>
              <a:t> be achieved </a:t>
            </a:r>
            <a:r>
              <a:rPr lang="en-US" sz="1800" dirty="0" smtClean="0"/>
              <a:t>with minimal </a:t>
            </a:r>
            <a:r>
              <a:rPr lang="en-US" sz="1800" dirty="0"/>
              <a:t>application downtime and management </a:t>
            </a:r>
            <a:r>
              <a:rPr lang="en-US" sz="1800" dirty="0" smtClean="0"/>
              <a:t>effort.</a:t>
            </a:r>
            <a:br>
              <a:rPr lang="en-US" sz="1800" dirty="0" smtClean="0"/>
            </a:br>
            <a:r>
              <a:rPr lang="en-US" sz="1800" dirty="0" smtClean="0"/>
              <a:t>For this reason, </a:t>
            </a:r>
            <a:r>
              <a:rPr lang="en-US" sz="1800" dirty="0"/>
              <a:t>I </a:t>
            </a:r>
            <a:r>
              <a:rPr lang="en-US" sz="1800" dirty="0" smtClean="0"/>
              <a:t>chose </a:t>
            </a:r>
            <a:r>
              <a:rPr lang="en-US" sz="1800" dirty="0"/>
              <a:t>Pivotal Web Services, a </a:t>
            </a:r>
            <a:r>
              <a:rPr lang="en-US" sz="1800" dirty="0" smtClean="0"/>
              <a:t>Cloud Foundry-based </a:t>
            </a:r>
            <a:r>
              <a:rPr lang="en-US" sz="1800" dirty="0"/>
              <a:t>PAAS provider.</a:t>
            </a:r>
            <a:br>
              <a:rPr lang="en-US" sz="1800" dirty="0"/>
            </a:br>
            <a:endParaRPr lang="en-US" sz="1800" dirty="0"/>
          </a:p>
          <a:p>
            <a:r>
              <a:rPr lang="en-US" sz="1800" strike="noStrike" dirty="0" smtClean="0"/>
              <a:t>In</a:t>
            </a:r>
            <a:r>
              <a:rPr lang="en-US" sz="1800" strike="noStrike" baseline="0" dirty="0" smtClean="0"/>
              <a:t> </a:t>
            </a:r>
            <a:r>
              <a:rPr lang="en-US" sz="1800" strike="noStrike" dirty="0" smtClean="0"/>
              <a:t>fact, </a:t>
            </a:r>
            <a:r>
              <a:rPr lang="en-US" sz="1800" strike="noStrike" dirty="0"/>
              <a:t>in my </a:t>
            </a:r>
            <a:r>
              <a:rPr lang="en-US" sz="1800" strike="noStrike" dirty="0" smtClean="0"/>
              <a:t>experience, </a:t>
            </a:r>
            <a:r>
              <a:rPr lang="en-US" sz="1800" strike="noStrike" dirty="0"/>
              <a:t>the </a:t>
            </a:r>
            <a:r>
              <a:rPr lang="en-US" sz="1800" b="1" strike="noStrike" dirty="0"/>
              <a:t>a priori </a:t>
            </a:r>
            <a:r>
              <a:rPr lang="en-US" sz="1800" strike="noStrike" dirty="0"/>
              <a:t>sizing capacity plan is </a:t>
            </a:r>
            <a:r>
              <a:rPr lang="en-US" sz="1800" strike="noStrike" dirty="0" smtClean="0"/>
              <a:t>a challenging task </a:t>
            </a:r>
            <a:r>
              <a:rPr lang="en-US" sz="1800" strike="noStrike" dirty="0"/>
              <a:t>and very often </a:t>
            </a:r>
            <a:r>
              <a:rPr lang="en-US" sz="1800" strike="noStrike" dirty="0" smtClean="0"/>
              <a:t>results</a:t>
            </a:r>
            <a:r>
              <a:rPr lang="en-US" sz="1800" strike="noStrike" baseline="0" dirty="0" smtClean="0"/>
              <a:t> in an</a:t>
            </a:r>
            <a:r>
              <a:rPr lang="en-US" sz="1800" strike="noStrike" dirty="0" smtClean="0"/>
              <a:t>  </a:t>
            </a:r>
            <a:endParaRPr lang="en-US" sz="1800" strike="noStrike" dirty="0"/>
          </a:p>
          <a:p>
            <a:r>
              <a:rPr lang="en-US" sz="1800" strike="noStrike" baseline="0" dirty="0" smtClean="0"/>
              <a:t> inaccurate estimate of how high or low the </a:t>
            </a:r>
            <a:r>
              <a:rPr lang="en-US" sz="1800" strike="noStrike" dirty="0" smtClean="0"/>
              <a:t>effective </a:t>
            </a:r>
            <a:r>
              <a:rPr lang="en-US" sz="1800" strike="noStrike" dirty="0"/>
              <a:t>transaction volumes </a:t>
            </a:r>
            <a:r>
              <a:rPr lang="en-US" sz="1800" strike="noStrike" dirty="0" smtClean="0"/>
              <a:t>will be.</a:t>
            </a:r>
            <a:r>
              <a:rPr lang="en-US" sz="1800" strike="noStrike" baseline="0" dirty="0" smtClean="0"/>
              <a:t> </a:t>
            </a:r>
          </a:p>
          <a:p>
            <a:r>
              <a:rPr lang="en-US" sz="1800" strike="noStrike" baseline="0" dirty="0" smtClean="0"/>
              <a:t>At the same time, it is also very challenging to scale. </a:t>
            </a:r>
            <a:endParaRPr lang="it-IT" sz="1800" strike="no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42</a:t>
            </a:fld>
            <a:endParaRPr lang="it-IT"/>
          </a:p>
        </p:txBody>
      </p:sp>
    </p:spTree>
    <p:extLst>
      <p:ext uri="{BB962C8B-B14F-4D97-AF65-F5344CB8AC3E}">
        <p14:creationId xmlns:p14="http://schemas.microsoft.com/office/powerpoint/2010/main" val="183081927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is</a:t>
            </a:r>
            <a:r>
              <a:rPr lang="it-IT" sz="2000" dirty="0" smtClean="0"/>
              <a:t> an </a:t>
            </a:r>
            <a:r>
              <a:rPr lang="it-IT" sz="2000" dirty="0" err="1" smtClean="0"/>
              <a:t>example</a:t>
            </a:r>
            <a:r>
              <a:rPr lang="it-IT" sz="2000" baseline="0" dirty="0" smtClean="0"/>
              <a:t> of a PWS </a:t>
            </a:r>
            <a:r>
              <a:rPr lang="it-IT" sz="2000" baseline="0" dirty="0" err="1" smtClean="0"/>
              <a:t>environment</a:t>
            </a:r>
            <a:r>
              <a:rPr lang="it-IT" sz="2000" baseline="0" dirty="0" smtClean="0"/>
              <a:t> </a:t>
            </a:r>
            <a:r>
              <a:rPr lang="it-IT" sz="2000" baseline="0" dirty="0" err="1" smtClean="0"/>
              <a:t>variable</a:t>
            </a:r>
            <a:r>
              <a:rPr lang="it-IT" sz="2000" baseline="0" dirty="0" smtClean="0"/>
              <a:t>, the </a:t>
            </a:r>
            <a:r>
              <a:rPr lang="it-IT" sz="2000" baseline="0" dirty="0" err="1" smtClean="0"/>
              <a:t>one</a:t>
            </a:r>
            <a:r>
              <a:rPr lang="it-IT" sz="2000" baseline="0" dirty="0" smtClean="0"/>
              <a:t> </a:t>
            </a:r>
            <a:r>
              <a:rPr lang="it-IT" sz="2000" baseline="0" dirty="0" err="1" smtClean="0"/>
              <a:t>which</a:t>
            </a:r>
            <a:r>
              <a:rPr lang="it-IT" sz="2000" baseline="0" dirty="0" smtClean="0"/>
              <a:t> </a:t>
            </a:r>
            <a:r>
              <a:rPr lang="it-IT" sz="2000" baseline="0" dirty="0" err="1" smtClean="0"/>
              <a:t>defines</a:t>
            </a:r>
            <a:r>
              <a:rPr lang="it-IT" sz="2000" baseline="0" dirty="0" smtClean="0"/>
              <a:t> the database </a:t>
            </a:r>
            <a:r>
              <a:rPr lang="it-IT" sz="2000" baseline="0" dirty="0" err="1" smtClean="0"/>
              <a:t>backing</a:t>
            </a:r>
            <a:r>
              <a:rPr lang="it-IT" sz="2000" baseline="0" dirty="0" smtClean="0"/>
              <a:t> service</a:t>
            </a:r>
          </a:p>
          <a:p>
            <a:endParaRPr lang="it-IT" sz="2000" baseline="0" dirty="0" smtClean="0"/>
          </a:p>
          <a:p>
            <a:r>
              <a:rPr lang="it-IT" sz="2000" baseline="0" dirty="0" err="1" smtClean="0"/>
              <a:t>It</a:t>
            </a:r>
            <a:r>
              <a:rPr lang="it-IT" sz="2000" baseline="0" dirty="0" smtClean="0"/>
              <a:t> </a:t>
            </a:r>
            <a:r>
              <a:rPr lang="it-IT" sz="2000" baseline="0" dirty="0" err="1" smtClean="0"/>
              <a:t>is</a:t>
            </a:r>
            <a:r>
              <a:rPr lang="it-IT" sz="2000" baseline="0" dirty="0" smtClean="0"/>
              <a:t> </a:t>
            </a:r>
            <a:r>
              <a:rPr lang="it-IT" sz="2000" baseline="0" dirty="0" err="1" smtClean="0"/>
              <a:t>also</a:t>
            </a:r>
            <a:r>
              <a:rPr lang="it-IT" sz="2000" baseline="0" dirty="0" smtClean="0"/>
              <a:t> an </a:t>
            </a:r>
            <a:r>
              <a:rPr lang="it-IT" sz="2000" baseline="0" dirty="0" err="1" smtClean="0"/>
              <a:t>example</a:t>
            </a:r>
            <a:r>
              <a:rPr lang="it-IT" sz="2000" baseline="0" dirty="0" smtClean="0"/>
              <a:t> </a:t>
            </a:r>
            <a:r>
              <a:rPr lang="it-IT" sz="2000" b="0" baseline="0" dirty="0" smtClean="0"/>
              <a:t>of a  «</a:t>
            </a:r>
            <a:r>
              <a:rPr lang="it-IT" sz="2000" dirty="0" smtClean="0"/>
              <a:t>Database </a:t>
            </a:r>
            <a:r>
              <a:rPr lang="it-IT" sz="2000" dirty="0"/>
              <a:t>server </a:t>
            </a:r>
            <a:r>
              <a:rPr lang="it-IT" sz="2000" dirty="0" smtClean="0"/>
              <a:t>per-service» </a:t>
            </a:r>
            <a:r>
              <a:rPr lang="it-IT" sz="2000" dirty="0"/>
              <a:t>pattern </a:t>
            </a:r>
            <a:endParaRPr lang="it-IT" sz="2000" b="0" baseline="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43</a:t>
            </a:fld>
            <a:endParaRPr lang="it-IT"/>
          </a:p>
        </p:txBody>
      </p:sp>
    </p:spTree>
    <p:extLst>
      <p:ext uri="{BB962C8B-B14F-4D97-AF65-F5344CB8AC3E}">
        <p14:creationId xmlns:p14="http://schemas.microsoft.com/office/powerpoint/2010/main" val="8749484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These</a:t>
            </a:r>
            <a:r>
              <a:rPr lang="it-IT" sz="2000" baseline="0" dirty="0" smtClean="0"/>
              <a:t> </a:t>
            </a:r>
            <a:r>
              <a:rPr lang="it-IT" sz="2000" dirty="0" err="1" smtClean="0"/>
              <a:t>details</a:t>
            </a:r>
            <a:r>
              <a:rPr lang="it-IT" sz="2000" dirty="0" smtClean="0"/>
              <a:t> </a:t>
            </a:r>
            <a:r>
              <a:rPr lang="it-IT" sz="2000" dirty="0" err="1" smtClean="0"/>
              <a:t>have</a:t>
            </a:r>
            <a:r>
              <a:rPr lang="it-IT" sz="2000" dirty="0" smtClean="0"/>
              <a:t> </a:t>
            </a:r>
            <a:r>
              <a:rPr lang="it-IT" sz="2000" dirty="0" err="1" smtClean="0"/>
              <a:t>not</a:t>
            </a:r>
            <a:r>
              <a:rPr lang="it-IT" sz="2000" dirty="0" smtClean="0"/>
              <a:t> </a:t>
            </a:r>
            <a:r>
              <a:rPr lang="it-IT" sz="2000" dirty="0" err="1" smtClean="0"/>
              <a:t>been</a:t>
            </a:r>
            <a:r>
              <a:rPr lang="it-IT" sz="2000" dirty="0" smtClean="0"/>
              <a:t> </a:t>
            </a:r>
            <a:r>
              <a:rPr lang="it-IT" sz="2000" dirty="0" err="1" smtClean="0"/>
              <a:t>coded</a:t>
            </a:r>
            <a:r>
              <a:rPr lang="it-IT" sz="2000" dirty="0" smtClean="0"/>
              <a:t> for</a:t>
            </a:r>
            <a:r>
              <a:rPr lang="it-IT" sz="2000" baseline="0" dirty="0" smtClean="0"/>
              <a:t> in </a:t>
            </a:r>
            <a:r>
              <a:rPr lang="it-IT" sz="2000" baseline="0" dirty="0" err="1" smtClean="0"/>
              <a:t>this</a:t>
            </a:r>
            <a:r>
              <a:rPr lang="it-IT" sz="2000" baseline="0" dirty="0" smtClean="0"/>
              <a:t> </a:t>
            </a:r>
            <a:r>
              <a:rPr lang="it-IT" sz="2000" dirty="0" err="1" smtClean="0"/>
              <a:t>deployment</a:t>
            </a:r>
            <a:endParaRPr lang="it-IT" sz="2000" dirty="0" smtClean="0"/>
          </a:p>
          <a:p>
            <a:r>
              <a:rPr lang="it-IT" sz="2000" dirty="0" smtClean="0"/>
              <a:t>The code reports the </a:t>
            </a:r>
            <a:r>
              <a:rPr lang="it-IT" sz="2000" dirty="0" err="1" smtClean="0"/>
              <a:t>implementation</a:t>
            </a:r>
            <a:r>
              <a:rPr lang="it-IT" sz="2000" dirty="0" smtClean="0"/>
              <a:t> of the «</a:t>
            </a:r>
            <a:r>
              <a:rPr lang="it-IT" sz="2000" dirty="0" err="1" smtClean="0"/>
              <a:t>cloudfoundry</a:t>
            </a:r>
            <a:r>
              <a:rPr lang="it-IT" sz="2000" dirty="0" smtClean="0"/>
              <a:t>» </a:t>
            </a:r>
            <a:r>
              <a:rPr lang="it-IT" sz="2000" dirty="0" err="1" smtClean="0"/>
              <a:t>spring</a:t>
            </a:r>
            <a:r>
              <a:rPr lang="it-IT" sz="2000" dirty="0" smtClean="0"/>
              <a:t> </a:t>
            </a:r>
            <a:r>
              <a:rPr lang="it-IT" sz="2000" dirty="0" err="1" smtClean="0"/>
              <a:t>profile</a:t>
            </a:r>
            <a:r>
              <a:rPr lang="it-IT" sz="2000" dirty="0" smtClean="0"/>
              <a:t> </a:t>
            </a:r>
            <a:r>
              <a:rPr lang="it-IT" sz="2000" dirty="0" err="1" smtClean="0"/>
              <a:t>that</a:t>
            </a:r>
            <a:r>
              <a:rPr lang="it-IT" sz="2000" dirty="0" smtClean="0"/>
              <a:t> </a:t>
            </a:r>
            <a:r>
              <a:rPr lang="it-IT" sz="2000" dirty="0" err="1" smtClean="0"/>
              <a:t>binds</a:t>
            </a:r>
            <a:r>
              <a:rPr lang="it-IT" sz="2000" dirty="0" smtClean="0"/>
              <a:t> the </a:t>
            </a:r>
            <a:r>
              <a:rPr lang="it-IT" sz="2000" dirty="0" err="1" smtClean="0"/>
              <a:t>datasource</a:t>
            </a:r>
            <a:r>
              <a:rPr lang="it-IT" sz="2000" dirty="0" smtClean="0"/>
              <a:t> to the </a:t>
            </a:r>
            <a:r>
              <a:rPr lang="it-IT" sz="2000" dirty="0" err="1" smtClean="0"/>
              <a:t>environment</a:t>
            </a:r>
            <a:r>
              <a:rPr lang="it-IT" sz="2000" baseline="0" dirty="0" smtClean="0"/>
              <a:t> </a:t>
            </a:r>
            <a:r>
              <a:rPr lang="it-IT" sz="2000" baseline="0" dirty="0" err="1" smtClean="0"/>
              <a:t>variable</a:t>
            </a:r>
            <a:r>
              <a:rPr lang="it-IT" sz="2000" baseline="0" dirty="0" smtClean="0"/>
              <a:t> </a:t>
            </a:r>
            <a:r>
              <a:rPr lang="it-IT" sz="2000" baseline="0" dirty="0" err="1" smtClean="0"/>
              <a:t>defined</a:t>
            </a:r>
            <a:r>
              <a:rPr lang="it-IT" sz="2000" baseline="0" dirty="0" smtClean="0"/>
              <a:t> inside PWS</a:t>
            </a:r>
          </a:p>
          <a:p>
            <a:r>
              <a:rPr lang="it-IT" sz="2000" baseline="0" dirty="0" smtClean="0"/>
              <a:t>The </a:t>
            </a:r>
            <a:r>
              <a:rPr lang="it-IT" sz="2000" baseline="0" dirty="0" err="1" smtClean="0"/>
              <a:t>second</a:t>
            </a:r>
            <a:r>
              <a:rPr lang="it-IT" sz="2000" baseline="0" dirty="0" smtClean="0"/>
              <a:t> «</a:t>
            </a:r>
            <a:r>
              <a:rPr lang="it-IT" sz="2000" baseline="0" dirty="0" err="1" smtClean="0"/>
              <a:t>bean</a:t>
            </a:r>
            <a:r>
              <a:rPr lang="it-IT" sz="2000" baseline="0" dirty="0" smtClean="0"/>
              <a:t>» </a:t>
            </a:r>
            <a:r>
              <a:rPr lang="it-IT" sz="2000" baseline="0" dirty="0" err="1" smtClean="0"/>
              <a:t>is</a:t>
            </a:r>
            <a:r>
              <a:rPr lang="it-IT" sz="2000" baseline="0" dirty="0" smtClean="0"/>
              <a:t> a </a:t>
            </a:r>
            <a:r>
              <a:rPr lang="it-IT" sz="2000" baseline="0" dirty="0" err="1" smtClean="0"/>
              <a:t>useful</a:t>
            </a:r>
            <a:r>
              <a:rPr lang="it-IT" sz="2000" baseline="0" dirty="0" smtClean="0"/>
              <a:t> </a:t>
            </a:r>
            <a:r>
              <a:rPr lang="it-IT" sz="2000" baseline="0" dirty="0" err="1" smtClean="0"/>
              <a:t>class</a:t>
            </a:r>
            <a:r>
              <a:rPr lang="it-IT" sz="2000" baseline="0" dirty="0" smtClean="0"/>
              <a:t> </a:t>
            </a:r>
            <a:r>
              <a:rPr lang="it-IT" sz="2000" baseline="0" dirty="0" err="1" smtClean="0"/>
              <a:t>which</a:t>
            </a:r>
            <a:r>
              <a:rPr lang="it-IT" sz="2000" baseline="0" dirty="0" smtClean="0"/>
              <a:t> </a:t>
            </a:r>
            <a:r>
              <a:rPr lang="it-IT" sz="2000" baseline="0" dirty="0" err="1" smtClean="0"/>
              <a:t>provides</a:t>
            </a:r>
            <a:r>
              <a:rPr lang="it-IT" sz="2000" baseline="0" dirty="0" smtClean="0"/>
              <a:t> the database connection </a:t>
            </a:r>
            <a:r>
              <a:rPr lang="it-IT" sz="2000" baseline="0" dirty="0" err="1" smtClean="0"/>
              <a:t>details</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44</a:t>
            </a:fld>
            <a:endParaRPr lang="it-IT"/>
          </a:p>
        </p:txBody>
      </p:sp>
    </p:spTree>
    <p:extLst>
      <p:ext uri="{BB962C8B-B14F-4D97-AF65-F5344CB8AC3E}">
        <p14:creationId xmlns:p14="http://schemas.microsoft.com/office/powerpoint/2010/main" val="22221137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baseline="0" dirty="0" err="1" smtClean="0"/>
              <a:t>is</a:t>
            </a:r>
            <a:r>
              <a:rPr lang="it-IT" sz="2000" baseline="0" dirty="0" smtClean="0"/>
              <a:t> the start up log </a:t>
            </a:r>
            <a:r>
              <a:rPr lang="it-IT" sz="2000" baseline="0" dirty="0" err="1" smtClean="0"/>
              <a:t>evidence</a:t>
            </a:r>
            <a:r>
              <a:rPr lang="it-IT" sz="2000" baseline="0" dirty="0" smtClean="0"/>
              <a:t> of the </a:t>
            </a:r>
            <a:r>
              <a:rPr lang="it-IT" sz="2000" baseline="0" dirty="0" err="1" smtClean="0"/>
              <a:t>cloudfoundry</a:t>
            </a:r>
            <a:r>
              <a:rPr lang="it-IT" sz="2000" baseline="0" dirty="0" smtClean="0"/>
              <a:t> </a:t>
            </a:r>
            <a:r>
              <a:rPr lang="it-IT" sz="2000" baseline="0" dirty="0" err="1" smtClean="0"/>
              <a:t>spring</a:t>
            </a:r>
            <a:r>
              <a:rPr lang="it-IT" sz="2000" baseline="0" dirty="0" smtClean="0"/>
              <a:t> </a:t>
            </a:r>
            <a:r>
              <a:rPr lang="it-IT" sz="2000" baseline="0" dirty="0" err="1" smtClean="0"/>
              <a:t>profile</a:t>
            </a:r>
            <a:r>
              <a:rPr lang="it-IT" sz="2000" baseline="0" dirty="0" smtClean="0"/>
              <a:t> </a:t>
            </a:r>
            <a:r>
              <a:rPr lang="it-IT" sz="2000" baseline="0" dirty="0" err="1" smtClean="0"/>
              <a:t>defined</a:t>
            </a:r>
            <a:r>
              <a:rPr lang="it-IT" sz="2000" baseline="0" dirty="0" smtClean="0"/>
              <a:t> for the microservice</a:t>
            </a:r>
          </a:p>
          <a:p>
            <a:endParaRPr lang="it-IT" sz="2000" baseline="0" dirty="0" smtClean="0"/>
          </a:p>
          <a:p>
            <a:r>
              <a:rPr lang="it-IT" sz="2000" dirty="0" err="1" smtClean="0"/>
              <a:t>Pictured</a:t>
            </a:r>
            <a:r>
              <a:rPr lang="it-IT" sz="2000" dirty="0" smtClean="0"/>
              <a:t> in green, </a:t>
            </a:r>
            <a:r>
              <a:rPr lang="it-IT" sz="2000" dirty="0" err="1" smtClean="0"/>
              <a:t>we</a:t>
            </a:r>
            <a:r>
              <a:rPr lang="it-IT" sz="2000" dirty="0" smtClean="0"/>
              <a:t> can </a:t>
            </a:r>
            <a:r>
              <a:rPr lang="it-IT" sz="2000" dirty="0" err="1" smtClean="0"/>
              <a:t>see</a:t>
            </a:r>
            <a:r>
              <a:rPr lang="it-IT" sz="2000" baseline="0" dirty="0" smtClean="0"/>
              <a:t> </a:t>
            </a:r>
            <a:r>
              <a:rPr lang="it-IT" sz="2000" dirty="0" smtClean="0"/>
              <a:t>the JDBC URL connection</a:t>
            </a:r>
            <a:r>
              <a:rPr lang="it-IT" sz="2000" baseline="0" dirty="0" smtClean="0"/>
              <a:t> for the </a:t>
            </a:r>
            <a:r>
              <a:rPr lang="it-IT" sz="2000" baseline="0" dirty="0" err="1" smtClean="0"/>
              <a:t>mySql</a:t>
            </a:r>
            <a:r>
              <a:rPr lang="it-IT" sz="2000" baseline="0" dirty="0" smtClean="0"/>
              <a:t> </a:t>
            </a:r>
            <a:r>
              <a:rPr lang="it-IT" sz="2000" baseline="0" dirty="0" err="1" smtClean="0"/>
              <a:t>instance</a:t>
            </a:r>
            <a:r>
              <a:rPr lang="it-IT" sz="2000" baseline="0" dirty="0" smtClean="0"/>
              <a:t> </a:t>
            </a:r>
            <a:r>
              <a:rPr lang="it-IT" sz="2000" baseline="0" dirty="0" err="1" smtClean="0"/>
              <a:t>provided</a:t>
            </a:r>
            <a:r>
              <a:rPr lang="it-IT" sz="2000" baseline="0" dirty="0" smtClean="0"/>
              <a:t> in PWS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45</a:t>
            </a:fld>
            <a:endParaRPr lang="it-IT"/>
          </a:p>
        </p:txBody>
      </p:sp>
    </p:spTree>
    <p:extLst>
      <p:ext uri="{BB962C8B-B14F-4D97-AF65-F5344CB8AC3E}">
        <p14:creationId xmlns:p14="http://schemas.microsoft.com/office/powerpoint/2010/main" val="15955206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smtClean="0"/>
              <a:t>This</a:t>
            </a:r>
            <a:r>
              <a:rPr lang="it-IT" dirty="0" smtClean="0"/>
              <a:t> </a:t>
            </a:r>
            <a:r>
              <a:rPr lang="it-IT" dirty="0" err="1" smtClean="0"/>
              <a:t>is</a:t>
            </a:r>
            <a:r>
              <a:rPr lang="it-IT" dirty="0" smtClean="0"/>
              <a:t> the </a:t>
            </a:r>
            <a:r>
              <a:rPr lang="it-IT" dirty="0" err="1" smtClean="0"/>
              <a:t>yml</a:t>
            </a:r>
            <a:r>
              <a:rPr lang="it-IT" dirty="0" smtClean="0"/>
              <a:t> </a:t>
            </a:r>
            <a:r>
              <a:rPr lang="it-IT" dirty="0" err="1" smtClean="0"/>
              <a:t>manifest</a:t>
            </a:r>
            <a:r>
              <a:rPr lang="it-IT" dirty="0" smtClean="0"/>
              <a:t> file</a:t>
            </a:r>
            <a:r>
              <a:rPr lang="it-IT" baseline="0" dirty="0" smtClean="0"/>
              <a:t> </a:t>
            </a:r>
            <a:r>
              <a:rPr lang="it-IT" baseline="0" dirty="0" err="1" smtClean="0"/>
              <a:t>type</a:t>
            </a:r>
            <a:r>
              <a:rPr lang="it-IT" dirty="0" smtClean="0"/>
              <a:t> </a:t>
            </a:r>
            <a:r>
              <a:rPr lang="it-IT" dirty="0" err="1" smtClean="0"/>
              <a:t>used</a:t>
            </a:r>
            <a:r>
              <a:rPr lang="it-IT" dirty="0" smtClean="0"/>
              <a:t> by </a:t>
            </a:r>
            <a:r>
              <a:rPr lang="it-IT" dirty="0" err="1" smtClean="0"/>
              <a:t>eclipse</a:t>
            </a:r>
            <a:r>
              <a:rPr lang="it-IT" baseline="0" dirty="0" smtClean="0"/>
              <a:t> for </a:t>
            </a:r>
            <a:r>
              <a:rPr lang="it-IT" baseline="0" dirty="0" err="1" smtClean="0"/>
              <a:t>deployment</a:t>
            </a:r>
            <a:r>
              <a:rPr lang="it-IT" baseline="0" dirty="0" smtClean="0"/>
              <a:t> </a:t>
            </a:r>
            <a:r>
              <a:rPr lang="it-IT" baseline="0" dirty="0" err="1" smtClean="0"/>
              <a:t>purposes</a:t>
            </a:r>
            <a:endParaRPr lang="it-IT" baseline="0" dirty="0" smtClean="0"/>
          </a:p>
          <a:p>
            <a:r>
              <a:rPr lang="it-IT" dirty="0" smtClean="0"/>
              <a:t>Here </a:t>
            </a:r>
            <a:r>
              <a:rPr lang="it-IT" dirty="0" err="1" smtClean="0"/>
              <a:t>we</a:t>
            </a:r>
            <a:r>
              <a:rPr lang="it-IT" dirty="0" smtClean="0"/>
              <a:t> </a:t>
            </a:r>
            <a:r>
              <a:rPr lang="it-IT" dirty="0" err="1" smtClean="0"/>
              <a:t>may</a:t>
            </a:r>
            <a:r>
              <a:rPr lang="it-IT" dirty="0" smtClean="0"/>
              <a:t> </a:t>
            </a:r>
            <a:r>
              <a:rPr lang="it-IT" dirty="0" err="1" smtClean="0"/>
              <a:t>observe</a:t>
            </a:r>
            <a:r>
              <a:rPr lang="it-IT" dirty="0" smtClean="0"/>
              <a:t>:</a:t>
            </a:r>
          </a:p>
          <a:p>
            <a:pPr lvl="1"/>
            <a:r>
              <a:rPr lang="it-IT" dirty="0" smtClean="0"/>
              <a:t>The </a:t>
            </a:r>
            <a:r>
              <a:rPr lang="it-IT" dirty="0" err="1" smtClean="0"/>
              <a:t>instance</a:t>
            </a:r>
            <a:r>
              <a:rPr lang="it-IT" dirty="0" smtClean="0"/>
              <a:t> </a:t>
            </a:r>
            <a:r>
              <a:rPr lang="it-IT" dirty="0" err="1" smtClean="0"/>
              <a:t>parameters</a:t>
            </a:r>
            <a:endParaRPr lang="it-IT" dirty="0" smtClean="0"/>
          </a:p>
          <a:p>
            <a:pPr lvl="1"/>
            <a:r>
              <a:rPr lang="it-IT" dirty="0" smtClean="0"/>
              <a:t>The </a:t>
            </a:r>
            <a:r>
              <a:rPr lang="it-IT" dirty="0" err="1" smtClean="0"/>
              <a:t>backing</a:t>
            </a:r>
            <a:r>
              <a:rPr lang="it-IT" dirty="0" smtClean="0"/>
              <a:t> </a:t>
            </a:r>
            <a:r>
              <a:rPr lang="it-IT" dirty="0" err="1" smtClean="0"/>
              <a:t>services</a:t>
            </a:r>
            <a:r>
              <a:rPr lang="it-IT" dirty="0" smtClean="0"/>
              <a:t> </a:t>
            </a:r>
            <a:r>
              <a:rPr lang="it-IT" dirty="0" err="1" smtClean="0"/>
              <a:t>resolution</a:t>
            </a:r>
            <a:endParaRPr lang="it-IT" dirty="0" smtClean="0"/>
          </a:p>
          <a:p>
            <a:pPr lvl="1"/>
            <a:r>
              <a:rPr lang="it-IT" dirty="0" err="1" smtClean="0"/>
              <a:t>Among</a:t>
            </a:r>
            <a:r>
              <a:rPr lang="it-IT" dirty="0" smtClean="0"/>
              <a:t> the </a:t>
            </a:r>
            <a:r>
              <a:rPr lang="it-IT" dirty="0" err="1" smtClean="0"/>
              <a:t>environment</a:t>
            </a:r>
            <a:r>
              <a:rPr lang="it-IT" dirty="0" smtClean="0"/>
              <a:t> </a:t>
            </a:r>
            <a:r>
              <a:rPr lang="it-IT" dirty="0" err="1" smtClean="0"/>
              <a:t>variables</a:t>
            </a:r>
            <a:r>
              <a:rPr lang="it-IT" dirty="0" smtClean="0"/>
              <a:t>, </a:t>
            </a:r>
            <a:r>
              <a:rPr lang="it-IT" dirty="0" err="1" smtClean="0"/>
              <a:t>we</a:t>
            </a:r>
            <a:r>
              <a:rPr lang="it-IT" dirty="0" smtClean="0"/>
              <a:t> </a:t>
            </a:r>
            <a:r>
              <a:rPr lang="it-IT" dirty="0" err="1" smtClean="0"/>
              <a:t>notice</a:t>
            </a:r>
            <a:r>
              <a:rPr lang="it-IT" baseline="0" dirty="0" smtClean="0"/>
              <a:t> the </a:t>
            </a:r>
            <a:r>
              <a:rPr lang="it-IT" baseline="0" dirty="0" err="1" smtClean="0"/>
              <a:t>active</a:t>
            </a:r>
            <a:r>
              <a:rPr lang="it-IT" baseline="0" dirty="0" smtClean="0"/>
              <a:t> </a:t>
            </a:r>
            <a:r>
              <a:rPr lang="it-IT" baseline="0" dirty="0" err="1" smtClean="0"/>
              <a:t>spring</a:t>
            </a:r>
            <a:r>
              <a:rPr lang="it-IT" baseline="0" dirty="0" smtClean="0"/>
              <a:t> </a:t>
            </a:r>
            <a:r>
              <a:rPr lang="it-IT" baseline="0" dirty="0" err="1" smtClean="0"/>
              <a:t>profile</a:t>
            </a:r>
            <a:r>
              <a:rPr lang="it-IT" dirty="0" smtClean="0"/>
              <a:t> </a:t>
            </a:r>
          </a:p>
          <a:p>
            <a:pPr lvl="1"/>
            <a:endParaRPr lang="it-IT" dirty="0" smtClean="0"/>
          </a:p>
          <a:p>
            <a:endParaRPr lang="it-IT" dirty="0" smtClean="0"/>
          </a:p>
          <a:p>
            <a:endParaRPr lang="it-IT" dirty="0" smtClean="0"/>
          </a:p>
          <a:p>
            <a:endParaRPr lang="it-IT"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46</a:t>
            </a:fld>
            <a:endParaRPr lang="it-IT"/>
          </a:p>
        </p:txBody>
      </p:sp>
    </p:spTree>
    <p:extLst>
      <p:ext uri="{BB962C8B-B14F-4D97-AF65-F5344CB8AC3E}">
        <p14:creationId xmlns:p14="http://schemas.microsoft.com/office/powerpoint/2010/main" val="19618650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000" dirty="0" smtClean="0"/>
              <a:t>The deployment </a:t>
            </a:r>
            <a:r>
              <a:rPr lang="it-IT" sz="2000" dirty="0" err="1" smtClean="0"/>
              <a:t>could</a:t>
            </a:r>
            <a:r>
              <a:rPr lang="it-IT" sz="2000" dirty="0" smtClean="0"/>
              <a:t> </a:t>
            </a:r>
            <a:r>
              <a:rPr lang="it-IT" sz="2000" dirty="0" err="1" smtClean="0"/>
              <a:t>also</a:t>
            </a:r>
            <a:r>
              <a:rPr lang="it-IT" sz="2000" dirty="0" smtClean="0"/>
              <a:t> be </a:t>
            </a:r>
            <a:r>
              <a:rPr lang="it-IT" sz="2000" dirty="0" err="1" smtClean="0"/>
              <a:t>carried</a:t>
            </a:r>
            <a:r>
              <a:rPr lang="it-IT" sz="2000" dirty="0" smtClean="0"/>
              <a:t> out by </a:t>
            </a:r>
            <a:r>
              <a:rPr lang="it-IT" sz="2000" dirty="0" err="1" smtClean="0"/>
              <a:t>Maven</a:t>
            </a:r>
            <a:r>
              <a:rPr lang="it-IT" sz="2000" dirty="0" smtClean="0"/>
              <a:t> with the use of a </a:t>
            </a:r>
            <a:r>
              <a:rPr lang="it-IT" sz="2000" dirty="0" err="1" smtClean="0"/>
              <a:t>specific</a:t>
            </a:r>
            <a:r>
              <a:rPr lang="it-IT" sz="2000" baseline="0" dirty="0" smtClean="0"/>
              <a:t> </a:t>
            </a:r>
            <a:r>
              <a:rPr lang="it-IT" sz="2000" dirty="0" smtClean="0"/>
              <a:t>Plug-in</a:t>
            </a:r>
            <a:r>
              <a:rPr lang="it-IT" sz="2000" baseline="0" dirty="0" smtClean="0"/>
              <a:t> </a:t>
            </a:r>
            <a:endParaRPr lang="it-IT" sz="2000" dirty="0" smtClean="0"/>
          </a:p>
          <a:p>
            <a:r>
              <a:rPr lang="it-IT" sz="2000" dirty="0" err="1" smtClean="0"/>
              <a:t>Pictured</a:t>
            </a:r>
            <a:r>
              <a:rPr lang="it-IT" sz="2000" dirty="0" smtClean="0"/>
              <a:t> </a:t>
            </a:r>
            <a:r>
              <a:rPr lang="it-IT" sz="2000" dirty="0" err="1" smtClean="0"/>
              <a:t>above</a:t>
            </a:r>
            <a:r>
              <a:rPr lang="it-IT" sz="2000" dirty="0" smtClean="0"/>
              <a:t> </a:t>
            </a:r>
            <a:r>
              <a:rPr lang="it-IT" sz="2000" dirty="0" err="1" smtClean="0"/>
              <a:t>is</a:t>
            </a:r>
            <a:r>
              <a:rPr lang="it-IT" sz="2000" baseline="0" dirty="0" smtClean="0"/>
              <a:t> an </a:t>
            </a:r>
            <a:r>
              <a:rPr lang="it-IT" sz="2000" baseline="0" dirty="0" err="1" smtClean="0"/>
              <a:t>example</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47</a:t>
            </a:fld>
            <a:endParaRPr lang="it-IT"/>
          </a:p>
        </p:txBody>
      </p:sp>
    </p:spTree>
    <p:extLst>
      <p:ext uri="{BB962C8B-B14F-4D97-AF65-F5344CB8AC3E}">
        <p14:creationId xmlns:p14="http://schemas.microsoft.com/office/powerpoint/2010/main" val="152610145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dirty="0"/>
              <a:t>In a Database per Service architecture each service has its own database </a:t>
            </a:r>
          </a:p>
          <a:p>
            <a:r>
              <a:rPr lang="it-IT" sz="1800" dirty="0"/>
              <a:t>In </a:t>
            </a:r>
            <a:r>
              <a:rPr lang="it-IT" sz="1800" dirty="0" err="1"/>
              <a:t>this</a:t>
            </a:r>
            <a:r>
              <a:rPr lang="it-IT" sz="1800" dirty="0"/>
              <a:t> scenario the use of </a:t>
            </a:r>
            <a:r>
              <a:rPr lang="it-IT" sz="1800" dirty="0" err="1"/>
              <a:t>convenient</a:t>
            </a:r>
            <a:r>
              <a:rPr lang="it-IT" sz="1800" dirty="0"/>
              <a:t> data model </a:t>
            </a:r>
            <a:r>
              <a:rPr lang="it-IT" sz="1800" dirty="0" err="1"/>
              <a:t>according</a:t>
            </a:r>
            <a:r>
              <a:rPr lang="it-IT" sz="1800" dirty="0"/>
              <a:t> to business </a:t>
            </a:r>
            <a:r>
              <a:rPr lang="it-IT" sz="1800" dirty="0" err="1"/>
              <a:t>requirements</a:t>
            </a:r>
            <a:r>
              <a:rPr lang="it-IT" sz="1800" dirty="0"/>
              <a:t> </a:t>
            </a:r>
            <a:r>
              <a:rPr lang="it-IT" sz="1800" dirty="0" err="1"/>
              <a:t>is</a:t>
            </a:r>
            <a:r>
              <a:rPr lang="it-IT" sz="1800" dirty="0"/>
              <a:t> </a:t>
            </a:r>
            <a:r>
              <a:rPr lang="it-IT" sz="1800" dirty="0" err="1"/>
              <a:t>called</a:t>
            </a:r>
            <a:r>
              <a:rPr lang="it-IT" sz="1800" dirty="0"/>
              <a:t> «</a:t>
            </a:r>
            <a:r>
              <a:rPr lang="it-IT" sz="1800" dirty="0" err="1"/>
              <a:t>poliglot</a:t>
            </a:r>
            <a:r>
              <a:rPr lang="it-IT" sz="1800" dirty="0"/>
              <a:t> </a:t>
            </a:r>
            <a:r>
              <a:rPr lang="it-IT" sz="1800" dirty="0" err="1"/>
              <a:t>persistence</a:t>
            </a:r>
            <a:r>
              <a:rPr lang="it-IT" sz="1800" dirty="0"/>
              <a:t> </a:t>
            </a:r>
            <a:r>
              <a:rPr lang="it-IT" sz="1800" dirty="0" err="1"/>
              <a:t>approch</a:t>
            </a:r>
            <a:r>
              <a:rPr lang="it-IT" sz="1800" dirty="0"/>
              <a:t>»</a:t>
            </a:r>
          </a:p>
          <a:p>
            <a:pPr marL="473804" lvl="2">
              <a:spcBef>
                <a:spcPts val="2175"/>
              </a:spcBef>
              <a:buFont typeface="Wingdings" pitchFamily="2" charset="2"/>
              <a:buChar char="§"/>
            </a:pPr>
            <a:r>
              <a:rPr lang="it-IT" sz="1800" dirty="0"/>
              <a:t>With </a:t>
            </a:r>
            <a:r>
              <a:rPr lang="it-IT" sz="1800" dirty="0" err="1"/>
              <a:t>this</a:t>
            </a:r>
            <a:r>
              <a:rPr lang="it-IT" sz="1800" dirty="0"/>
              <a:t> </a:t>
            </a:r>
            <a:r>
              <a:rPr lang="it-IT" sz="1800" dirty="0" err="1"/>
              <a:t>approach</a:t>
            </a:r>
            <a:r>
              <a:rPr lang="it-IT" sz="1800" dirty="0"/>
              <a:t> the design of </a:t>
            </a:r>
            <a:r>
              <a:rPr lang="it-IT" sz="1800" dirty="0" err="1"/>
              <a:t>each</a:t>
            </a:r>
            <a:r>
              <a:rPr lang="it-IT" sz="1800" dirty="0"/>
              <a:t> service </a:t>
            </a:r>
            <a:r>
              <a:rPr lang="it-IT" sz="1800" dirty="0" err="1"/>
              <a:t>could</a:t>
            </a:r>
            <a:r>
              <a:rPr lang="it-IT" sz="1800" dirty="0"/>
              <a:t> be </a:t>
            </a:r>
            <a:r>
              <a:rPr lang="it-IT" sz="1800" dirty="0" err="1"/>
              <a:t>done</a:t>
            </a:r>
            <a:r>
              <a:rPr lang="it-IT" sz="1800" dirty="0"/>
              <a:t> </a:t>
            </a:r>
            <a:r>
              <a:rPr lang="it-IT" sz="1800" dirty="0" err="1"/>
              <a:t>using</a:t>
            </a:r>
            <a:r>
              <a:rPr lang="it-IT" sz="1800" dirty="0"/>
              <a:t> the </a:t>
            </a:r>
            <a:r>
              <a:rPr lang="it-IT" sz="1800" dirty="0" err="1"/>
              <a:t>type</a:t>
            </a:r>
            <a:r>
              <a:rPr lang="it-IT" sz="1800" dirty="0"/>
              <a:t> of database </a:t>
            </a:r>
            <a:r>
              <a:rPr lang="it-IT" sz="1800" dirty="0" err="1"/>
              <a:t>that</a:t>
            </a:r>
            <a:r>
              <a:rPr lang="it-IT" sz="1800" dirty="0"/>
              <a:t> </a:t>
            </a:r>
            <a:r>
              <a:rPr lang="it-IT" sz="1800" dirty="0" err="1"/>
              <a:t>is</a:t>
            </a:r>
            <a:r>
              <a:rPr lang="it-IT" sz="1800" dirty="0"/>
              <a:t> best </a:t>
            </a:r>
            <a:r>
              <a:rPr lang="it-IT" sz="1800" dirty="0" err="1"/>
              <a:t>suited</a:t>
            </a:r>
            <a:r>
              <a:rPr lang="it-IT" sz="1800" dirty="0"/>
              <a:t> to </a:t>
            </a:r>
            <a:r>
              <a:rPr lang="it-IT" sz="1800" dirty="0" err="1"/>
              <a:t>its</a:t>
            </a:r>
            <a:r>
              <a:rPr lang="it-IT" sz="1800" dirty="0"/>
              <a:t> </a:t>
            </a:r>
            <a:r>
              <a:rPr lang="it-IT" sz="1800" dirty="0" err="1"/>
              <a:t>need</a:t>
            </a:r>
            <a:r>
              <a:rPr lang="it-IT" sz="1800" dirty="0"/>
              <a:t> (neo4j for social </a:t>
            </a:r>
            <a:r>
              <a:rPr lang="it-IT" sz="1800" dirty="0" err="1"/>
              <a:t>graph</a:t>
            </a:r>
            <a:r>
              <a:rPr lang="it-IT" sz="1800" dirty="0"/>
              <a:t>, </a:t>
            </a:r>
            <a:r>
              <a:rPr lang="it-IT" sz="1800" dirty="0" err="1"/>
              <a:t>elasticsearch</a:t>
            </a:r>
            <a:r>
              <a:rPr lang="it-IT" sz="1800" dirty="0"/>
              <a:t> for text </a:t>
            </a:r>
            <a:r>
              <a:rPr lang="it-IT" sz="1800" dirty="0" err="1"/>
              <a:t>serches</a:t>
            </a:r>
            <a:r>
              <a:rPr lang="it-IT" sz="1800" dirty="0"/>
              <a:t>, </a:t>
            </a:r>
            <a:r>
              <a:rPr lang="it-IT" sz="1800" dirty="0" err="1"/>
              <a:t>etc</a:t>
            </a:r>
            <a:r>
              <a:rPr lang="it-IT" sz="1800" dirty="0"/>
              <a:t>) </a:t>
            </a:r>
            <a:r>
              <a:rPr lang="it-IT" sz="1800" dirty="0" err="1"/>
              <a:t>obtaining</a:t>
            </a:r>
            <a:r>
              <a:rPr lang="it-IT" sz="1800" dirty="0"/>
              <a:t> the </a:t>
            </a:r>
            <a:r>
              <a:rPr lang="it-IT" sz="1800" dirty="0" err="1"/>
              <a:t>better</a:t>
            </a:r>
            <a:r>
              <a:rPr lang="it-IT" sz="1800" dirty="0"/>
              <a:t> performance and </a:t>
            </a:r>
            <a:r>
              <a:rPr lang="it-IT" sz="1800" dirty="0" err="1"/>
              <a:t>scalability</a:t>
            </a:r>
            <a:endParaRPr lang="it-IT" sz="1800" dirty="0"/>
          </a:p>
          <a:p>
            <a:r>
              <a:rPr lang="it-IT" sz="1800" dirty="0" err="1"/>
              <a:t>This</a:t>
            </a:r>
            <a:r>
              <a:rPr lang="it-IT" sz="1800" dirty="0"/>
              <a:t> </a:t>
            </a:r>
            <a:r>
              <a:rPr lang="it-IT" sz="1800" dirty="0" err="1"/>
              <a:t>approach</a:t>
            </a:r>
            <a:r>
              <a:rPr lang="it-IT" sz="1800" dirty="0"/>
              <a:t> introduce </a:t>
            </a:r>
            <a:r>
              <a:rPr lang="it-IT" sz="1800" dirty="0" err="1"/>
              <a:t>distributed</a:t>
            </a:r>
            <a:r>
              <a:rPr lang="it-IT" sz="1800" dirty="0"/>
              <a:t> data </a:t>
            </a:r>
            <a:r>
              <a:rPr lang="it-IT" sz="1800" dirty="0" err="1"/>
              <a:t>transaction</a:t>
            </a:r>
            <a:r>
              <a:rPr lang="it-IT" sz="1800" dirty="0"/>
              <a:t> </a:t>
            </a:r>
            <a:r>
              <a:rPr lang="it-IT" sz="1800" dirty="0" err="1"/>
              <a:t>challenges</a:t>
            </a:r>
            <a:r>
              <a:rPr lang="it-IT" sz="1800" dirty="0"/>
              <a:t>:</a:t>
            </a:r>
          </a:p>
          <a:p>
            <a:pPr lvl="2"/>
            <a:r>
              <a:rPr lang="en-US" sz="1800" dirty="0"/>
              <a:t>Because some business transactions need to  span over multiple service, </a:t>
            </a:r>
            <a:r>
              <a:rPr lang="it-IT" sz="1800" dirty="0" err="1"/>
              <a:t>we</a:t>
            </a:r>
            <a:r>
              <a:rPr lang="it-IT" sz="1800" dirty="0"/>
              <a:t> </a:t>
            </a:r>
            <a:r>
              <a:rPr lang="it-IT" sz="1800" dirty="0" err="1"/>
              <a:t>need</a:t>
            </a:r>
            <a:r>
              <a:rPr lang="it-IT" sz="1800" dirty="0"/>
              <a:t> to </a:t>
            </a:r>
            <a:r>
              <a:rPr lang="it-IT" sz="1800" dirty="0" err="1"/>
              <a:t>implement</a:t>
            </a:r>
            <a:r>
              <a:rPr lang="it-IT" sz="1800" dirty="0"/>
              <a:t> business </a:t>
            </a:r>
            <a:r>
              <a:rPr lang="it-IT" sz="1800" dirty="0" err="1"/>
              <a:t>transaction</a:t>
            </a:r>
            <a:r>
              <a:rPr lang="it-IT" sz="1800" dirty="0"/>
              <a:t> </a:t>
            </a:r>
            <a:r>
              <a:rPr lang="it-IT" sz="1800" dirty="0" err="1"/>
              <a:t>that</a:t>
            </a:r>
            <a:r>
              <a:rPr lang="it-IT" sz="1800" dirty="0"/>
              <a:t> </a:t>
            </a:r>
            <a:r>
              <a:rPr lang="it-IT" sz="1800" dirty="0" err="1"/>
              <a:t>maintain</a:t>
            </a:r>
            <a:r>
              <a:rPr lang="it-IT" sz="1800" dirty="0"/>
              <a:t> </a:t>
            </a:r>
            <a:r>
              <a:rPr lang="it-IT" sz="1800" dirty="0" err="1"/>
              <a:t>consistency</a:t>
            </a:r>
            <a:r>
              <a:rPr lang="it-IT" sz="1800" dirty="0"/>
              <a:t> </a:t>
            </a:r>
            <a:r>
              <a:rPr lang="it-IT" sz="1800" dirty="0" err="1"/>
              <a:t>across</a:t>
            </a:r>
            <a:r>
              <a:rPr lang="it-IT" sz="1800" dirty="0"/>
              <a:t>  multiple </a:t>
            </a:r>
            <a:r>
              <a:rPr lang="it-IT" sz="1800" dirty="0" err="1"/>
              <a:t>services</a:t>
            </a:r>
            <a:r>
              <a:rPr lang="it-IT" sz="1800" dirty="0"/>
              <a:t>. </a:t>
            </a:r>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48</a:t>
            </a:fld>
            <a:endParaRPr lang="it-IT"/>
          </a:p>
        </p:txBody>
      </p:sp>
    </p:spTree>
    <p:extLst>
      <p:ext uri="{BB962C8B-B14F-4D97-AF65-F5344CB8AC3E}">
        <p14:creationId xmlns:p14="http://schemas.microsoft.com/office/powerpoint/2010/main" val="19901969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1573" y="3372168"/>
            <a:ext cx="9651467" cy="3194685"/>
          </a:xfrm>
        </p:spPr>
        <p:txBody>
          <a:bodyPr/>
          <a:lstStyle/>
          <a:p>
            <a:r>
              <a:rPr lang="en-US" dirty="0"/>
              <a:t>An event-driven architecture is the mechanism that will ensure data consistency across services, by means of e a dedicated broker that will be in charge of distributing the events </a:t>
            </a:r>
          </a:p>
          <a:p>
            <a:endParaRPr lang="en-US" dirty="0"/>
          </a:p>
          <a:p>
            <a:r>
              <a:rPr lang="en-US" dirty="0"/>
              <a:t>Each service publishes an event whenever it </a:t>
            </a:r>
            <a:r>
              <a:rPr lang="en-US" dirty="0" smtClean="0"/>
              <a:t>updates </a:t>
            </a:r>
            <a:r>
              <a:rPr lang="en-US" dirty="0"/>
              <a:t>it’s data. Other service subscribe to these  events and when an event is received, the subscriber service will update it’s data</a:t>
            </a:r>
            <a:endParaRPr lang="it-IT" b="1" dirty="0"/>
          </a:p>
          <a:p>
            <a:endParaRPr lang="en-US" dirty="0"/>
          </a:p>
          <a:p>
            <a:r>
              <a:rPr lang="en-US" dirty="0"/>
              <a:t>In this way an application is enabled to maintain data consistency across multiple services without using distributed transactions</a:t>
            </a:r>
          </a:p>
          <a:p>
            <a:endParaRPr lang="en-US" dirty="0"/>
          </a:p>
          <a:p>
            <a:r>
              <a:rPr lang="en-US" dirty="0"/>
              <a:t>This solution has the following drawbacks:</a:t>
            </a:r>
            <a:endParaRPr lang="it-IT" dirty="0"/>
          </a:p>
          <a:p>
            <a:pPr lvl="1"/>
            <a:r>
              <a:rPr lang="en-US" dirty="0"/>
              <a:t>A more complex programming model</a:t>
            </a:r>
          </a:p>
          <a:p>
            <a:pPr lvl="1"/>
            <a:r>
              <a:rPr lang="en-US" dirty="0"/>
              <a:t>An overhead of </a:t>
            </a:r>
            <a:r>
              <a:rPr lang="en-US" dirty="0" smtClean="0"/>
              <a:t>management due to the introduction of a message broker</a:t>
            </a:r>
            <a:endParaRPr lang="en-US" dirty="0"/>
          </a:p>
          <a:p>
            <a:pPr lvl="1"/>
            <a:r>
              <a:rPr lang="it-IT" dirty="0"/>
              <a:t>The </a:t>
            </a:r>
            <a:r>
              <a:rPr lang="it-IT" dirty="0" err="1"/>
              <a:t>need</a:t>
            </a:r>
            <a:r>
              <a:rPr lang="it-IT" dirty="0"/>
              <a:t> of </a:t>
            </a:r>
            <a:r>
              <a:rPr lang="it-IT" dirty="0" err="1"/>
              <a:t>implementing</a:t>
            </a:r>
            <a:r>
              <a:rPr lang="it-IT" dirty="0"/>
              <a:t> </a:t>
            </a:r>
            <a:r>
              <a:rPr lang="it-IT" dirty="0" err="1"/>
              <a:t>compensating</a:t>
            </a:r>
            <a:r>
              <a:rPr lang="it-IT" dirty="0"/>
              <a:t> </a:t>
            </a:r>
            <a:r>
              <a:rPr lang="it-IT" dirty="0" err="1"/>
              <a:t>transactions</a:t>
            </a:r>
            <a:r>
              <a:rPr lang="it-IT" dirty="0"/>
              <a:t> to </a:t>
            </a:r>
            <a:r>
              <a:rPr lang="it-IT" dirty="0" err="1"/>
              <a:t>recover</a:t>
            </a:r>
            <a:r>
              <a:rPr lang="it-IT" dirty="0"/>
              <a:t> from </a:t>
            </a:r>
            <a:r>
              <a:rPr lang="it-IT" dirty="0" err="1"/>
              <a:t>application</a:t>
            </a:r>
            <a:r>
              <a:rPr lang="it-IT" dirty="0"/>
              <a:t> and/or </a:t>
            </a:r>
            <a:r>
              <a:rPr lang="it-IT" dirty="0" err="1"/>
              <a:t>infrastructure</a:t>
            </a:r>
            <a:r>
              <a:rPr lang="it-IT" dirty="0"/>
              <a:t> </a:t>
            </a:r>
            <a:r>
              <a:rPr lang="it-IT" dirty="0" err="1"/>
              <a:t>failures</a:t>
            </a:r>
            <a:endParaRPr lang="it-IT" dirty="0"/>
          </a:p>
          <a:p>
            <a:pPr lvl="1"/>
            <a:r>
              <a:rPr lang="it-IT" dirty="0"/>
              <a:t>The </a:t>
            </a:r>
            <a:r>
              <a:rPr lang="it-IT" dirty="0" err="1"/>
              <a:t>need</a:t>
            </a:r>
            <a:r>
              <a:rPr lang="it-IT" dirty="0"/>
              <a:t> </a:t>
            </a:r>
            <a:r>
              <a:rPr lang="it-IT" dirty="0" err="1"/>
              <a:t>also</a:t>
            </a:r>
            <a:r>
              <a:rPr lang="it-IT" dirty="0"/>
              <a:t> to </a:t>
            </a:r>
            <a:r>
              <a:rPr lang="it-IT" dirty="0" err="1"/>
              <a:t>implement</a:t>
            </a:r>
            <a:r>
              <a:rPr lang="it-IT" dirty="0"/>
              <a:t> </a:t>
            </a:r>
            <a:r>
              <a:rPr lang="it-IT" dirty="0" err="1"/>
              <a:t>queries</a:t>
            </a:r>
            <a:r>
              <a:rPr lang="it-IT" dirty="0"/>
              <a:t> </a:t>
            </a:r>
            <a:r>
              <a:rPr lang="it-IT" dirty="0" err="1"/>
              <a:t>that</a:t>
            </a:r>
            <a:r>
              <a:rPr lang="it-IT" dirty="0"/>
              <a:t> </a:t>
            </a:r>
            <a:r>
              <a:rPr lang="it-IT" dirty="0" err="1"/>
              <a:t>retrieve</a:t>
            </a:r>
            <a:r>
              <a:rPr lang="it-IT" dirty="0"/>
              <a:t> data from multiple </a:t>
            </a:r>
            <a:r>
              <a:rPr lang="it-IT" dirty="0" err="1"/>
              <a:t>services</a:t>
            </a:r>
            <a:endParaRPr lang="it-IT" dirty="0"/>
          </a:p>
          <a:p>
            <a:pPr lvl="1"/>
            <a:endParaRPr lang="it-IT" dirty="0"/>
          </a:p>
          <a:p>
            <a:pPr defTabSz="947607">
              <a:defRPr/>
            </a:pPr>
            <a:r>
              <a:rPr lang="it-IT" dirty="0"/>
              <a:t>With a message broker </a:t>
            </a:r>
            <a:r>
              <a:rPr lang="it-IT" dirty="0" err="1"/>
              <a:t>there</a:t>
            </a:r>
            <a:r>
              <a:rPr lang="it-IT" dirty="0"/>
              <a:t> </a:t>
            </a:r>
            <a:r>
              <a:rPr lang="it-IT" dirty="0" err="1"/>
              <a:t>is</a:t>
            </a:r>
            <a:r>
              <a:rPr lang="it-IT" dirty="0"/>
              <a:t> more </a:t>
            </a:r>
            <a:r>
              <a:rPr lang="it-IT" dirty="0" err="1"/>
              <a:t>infrastructure</a:t>
            </a:r>
            <a:r>
              <a:rPr lang="it-IT" dirty="0"/>
              <a:t> to </a:t>
            </a:r>
            <a:r>
              <a:rPr lang="it-IT" dirty="0" err="1"/>
              <a:t>handle</a:t>
            </a:r>
            <a:r>
              <a:rPr lang="it-IT" dirty="0"/>
              <a:t> </a:t>
            </a:r>
            <a:r>
              <a:rPr lang="it-IT" dirty="0" err="1"/>
              <a:t>but</a:t>
            </a:r>
            <a:r>
              <a:rPr lang="it-IT" dirty="0"/>
              <a:t> </a:t>
            </a:r>
            <a:r>
              <a:rPr lang="it-IT" dirty="0" err="1"/>
              <a:t>there</a:t>
            </a:r>
            <a:r>
              <a:rPr lang="it-IT" dirty="0"/>
              <a:t> are </a:t>
            </a:r>
            <a:r>
              <a:rPr lang="it-IT" dirty="0" err="1"/>
              <a:t>also</a:t>
            </a:r>
            <a:r>
              <a:rPr lang="it-IT" dirty="0"/>
              <a:t>  a </a:t>
            </a:r>
            <a:r>
              <a:rPr lang="it-IT" dirty="0" err="1"/>
              <a:t>central</a:t>
            </a:r>
            <a:r>
              <a:rPr lang="it-IT" dirty="0"/>
              <a:t> </a:t>
            </a:r>
            <a:r>
              <a:rPr lang="it-IT" dirty="0" err="1"/>
              <a:t>place</a:t>
            </a:r>
            <a:r>
              <a:rPr lang="it-IT" dirty="0"/>
              <a:t> </a:t>
            </a:r>
            <a:r>
              <a:rPr lang="it-IT" dirty="0" err="1"/>
              <a:t>where</a:t>
            </a:r>
            <a:r>
              <a:rPr lang="it-IT" dirty="0"/>
              <a:t> the </a:t>
            </a:r>
            <a:r>
              <a:rPr lang="it-IT" dirty="0" err="1"/>
              <a:t>events</a:t>
            </a:r>
            <a:r>
              <a:rPr lang="it-IT" dirty="0"/>
              <a:t> are </a:t>
            </a:r>
            <a:r>
              <a:rPr lang="it-IT" dirty="0" err="1"/>
              <a:t>stored</a:t>
            </a:r>
            <a:r>
              <a:rPr lang="it-IT" dirty="0"/>
              <a:t>.</a:t>
            </a:r>
          </a:p>
          <a:p>
            <a:r>
              <a:rPr lang="it-IT" dirty="0" smtClean="0"/>
              <a:t>The </a:t>
            </a:r>
            <a:r>
              <a:rPr lang="it-IT" dirty="0" err="1"/>
              <a:t>failures</a:t>
            </a:r>
            <a:r>
              <a:rPr lang="it-IT" dirty="0"/>
              <a:t> </a:t>
            </a:r>
            <a:r>
              <a:rPr lang="it-IT" dirty="0" err="1"/>
              <a:t>issues</a:t>
            </a:r>
            <a:r>
              <a:rPr lang="it-IT" dirty="0"/>
              <a:t>  </a:t>
            </a:r>
            <a:r>
              <a:rPr lang="it-IT" dirty="0" err="1"/>
              <a:t>could</a:t>
            </a:r>
            <a:r>
              <a:rPr lang="it-IT" dirty="0"/>
              <a:t> be mitigate </a:t>
            </a:r>
            <a:r>
              <a:rPr lang="it-IT" dirty="0" err="1"/>
              <a:t>choosing</a:t>
            </a:r>
            <a:r>
              <a:rPr lang="it-IT" dirty="0"/>
              <a:t> an high reliability message broker </a:t>
            </a:r>
            <a:r>
              <a:rPr lang="it-IT" dirty="0" err="1"/>
              <a:t>infrastructure</a:t>
            </a:r>
            <a:r>
              <a:rPr lang="it-IT" dirty="0"/>
              <a:t> </a:t>
            </a:r>
          </a:p>
          <a:p>
            <a:r>
              <a:rPr lang="it-IT" dirty="0" err="1"/>
              <a:t>Eventually</a:t>
            </a:r>
            <a:r>
              <a:rPr lang="it-IT" dirty="0"/>
              <a:t> the broker </a:t>
            </a:r>
            <a:r>
              <a:rPr lang="it-IT" dirty="0" err="1"/>
              <a:t>could</a:t>
            </a:r>
            <a:r>
              <a:rPr lang="it-IT" dirty="0"/>
              <a:t> be </a:t>
            </a:r>
            <a:r>
              <a:rPr lang="it-IT" dirty="0" err="1"/>
              <a:t>scaled</a:t>
            </a:r>
            <a:r>
              <a:rPr lang="it-IT" dirty="0"/>
              <a:t> out </a:t>
            </a:r>
            <a:r>
              <a:rPr lang="it-IT" dirty="0" err="1"/>
              <a:t>indipendenplty</a:t>
            </a:r>
            <a:r>
              <a:rPr lang="it-IT" dirty="0"/>
              <a:t> from the </a:t>
            </a:r>
            <a:r>
              <a:rPr lang="it-IT" dirty="0" err="1"/>
              <a:t>rest</a:t>
            </a:r>
            <a:r>
              <a:rPr lang="it-IT" dirty="0"/>
              <a:t> of the </a:t>
            </a:r>
            <a:r>
              <a:rPr lang="it-IT" dirty="0" err="1"/>
              <a:t>system</a:t>
            </a:r>
            <a:r>
              <a:rPr lang="it-IT" dirty="0"/>
              <a:t> </a:t>
            </a:r>
            <a:endParaRPr lang="it-IT"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49</a:t>
            </a:fld>
            <a:endParaRPr lang="it-IT"/>
          </a:p>
        </p:txBody>
      </p:sp>
    </p:spTree>
    <p:extLst>
      <p:ext uri="{BB962C8B-B14F-4D97-AF65-F5344CB8AC3E}">
        <p14:creationId xmlns:p14="http://schemas.microsoft.com/office/powerpoint/2010/main" val="2856384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200" dirty="0">
                <a:latin typeface="Calibri" pitchFamily="34" charset="0"/>
              </a:rPr>
              <a:t>Once </a:t>
            </a:r>
            <a:r>
              <a:rPr lang="it-IT" sz="2200" dirty="0" err="1">
                <a:latin typeface="Calibri" pitchFamily="34" charset="0"/>
              </a:rPr>
              <a:t>established</a:t>
            </a:r>
            <a:r>
              <a:rPr lang="it-IT" sz="2200" dirty="0">
                <a:latin typeface="Calibri" pitchFamily="34" charset="0"/>
              </a:rPr>
              <a:t>, the </a:t>
            </a:r>
            <a:r>
              <a:rPr lang="it-IT" sz="2200" dirty="0" err="1">
                <a:latin typeface="Calibri" pitchFamily="34" charset="0"/>
              </a:rPr>
              <a:t>requirements</a:t>
            </a:r>
            <a:r>
              <a:rPr lang="it-IT" sz="2200" dirty="0">
                <a:latin typeface="Calibri" pitchFamily="34" charset="0"/>
              </a:rPr>
              <a:t> </a:t>
            </a:r>
            <a:r>
              <a:rPr lang="it-IT" sz="2200" dirty="0" err="1">
                <a:latin typeface="Calibri" pitchFamily="34" charset="0"/>
              </a:rPr>
              <a:t>will</a:t>
            </a:r>
            <a:r>
              <a:rPr lang="it-IT" sz="2200" dirty="0">
                <a:latin typeface="Calibri" pitchFamily="34" charset="0"/>
              </a:rPr>
              <a:t> help </a:t>
            </a:r>
            <a:r>
              <a:rPr lang="it-IT" sz="2200" dirty="0" err="1">
                <a:latin typeface="Calibri" pitchFamily="34" charset="0"/>
              </a:rPr>
              <a:t>us</a:t>
            </a:r>
            <a:r>
              <a:rPr lang="it-IT" sz="2200" dirty="0">
                <a:latin typeface="Calibri" pitchFamily="34" charset="0"/>
              </a:rPr>
              <a:t> </a:t>
            </a:r>
            <a:r>
              <a:rPr lang="it-IT" sz="2200" dirty="0" err="1">
                <a:latin typeface="Calibri" pitchFamily="34" charset="0"/>
              </a:rPr>
              <a:t>choose</a:t>
            </a:r>
            <a:r>
              <a:rPr lang="it-IT" sz="2200" dirty="0">
                <a:latin typeface="Calibri" pitchFamily="34" charset="0"/>
              </a:rPr>
              <a:t>:</a:t>
            </a:r>
          </a:p>
          <a:p>
            <a:pPr marL="0" lvl="1" indent="-236901" defTabSz="947607">
              <a:buFont typeface="+mj-lt"/>
              <a:buAutoNum type="arabicPeriod"/>
              <a:defRPr/>
            </a:pPr>
            <a:r>
              <a:rPr lang="it-IT" sz="2200" dirty="0">
                <a:latin typeface="Calibri" pitchFamily="34" charset="0"/>
              </a:rPr>
              <a:t>The </a:t>
            </a:r>
            <a:r>
              <a:rPr lang="it-IT" sz="2200" dirty="0" err="1">
                <a:latin typeface="Calibri" pitchFamily="34" charset="0"/>
              </a:rPr>
              <a:t>type</a:t>
            </a:r>
            <a:r>
              <a:rPr lang="it-IT" sz="2200" dirty="0">
                <a:latin typeface="Calibri" pitchFamily="34" charset="0"/>
              </a:rPr>
              <a:t> of </a:t>
            </a:r>
            <a:r>
              <a:rPr lang="it-IT" sz="2200" dirty="0" err="1">
                <a:latin typeface="Calibri" pitchFamily="34" charset="0"/>
              </a:rPr>
              <a:t>architecture</a:t>
            </a:r>
            <a:r>
              <a:rPr lang="it-IT" sz="2200" dirty="0">
                <a:latin typeface="Calibri" pitchFamily="34" charset="0"/>
              </a:rPr>
              <a:t> of the </a:t>
            </a:r>
            <a:r>
              <a:rPr lang="it-IT" sz="2200" dirty="0" err="1">
                <a:latin typeface="Calibri" pitchFamily="34" charset="0"/>
              </a:rPr>
              <a:t>system</a:t>
            </a:r>
            <a:endParaRPr lang="it-IT" sz="2200" dirty="0">
              <a:latin typeface="Calibri" pitchFamily="34" charset="0"/>
            </a:endParaRPr>
          </a:p>
          <a:p>
            <a:pPr marL="0" lvl="1" indent="-236901" defTabSz="947607">
              <a:buFont typeface="+mj-lt"/>
              <a:buAutoNum type="arabicPeriod"/>
              <a:defRPr/>
            </a:pPr>
            <a:r>
              <a:rPr lang="it-IT" sz="2200" dirty="0">
                <a:latin typeface="Calibri" pitchFamily="34" charset="0"/>
              </a:rPr>
              <a:t>The </a:t>
            </a:r>
            <a:r>
              <a:rPr lang="it-IT" sz="2200" dirty="0" err="1">
                <a:latin typeface="Calibri" pitchFamily="34" charset="0"/>
              </a:rPr>
              <a:t>specific</a:t>
            </a:r>
            <a:r>
              <a:rPr lang="it-IT" sz="2200" dirty="0">
                <a:latin typeface="Calibri" pitchFamily="34" charset="0"/>
              </a:rPr>
              <a:t> </a:t>
            </a:r>
            <a:r>
              <a:rPr lang="it-IT" sz="2200" dirty="0" err="1">
                <a:latin typeface="Calibri" pitchFamily="34" charset="0"/>
              </a:rPr>
              <a:t>technologies</a:t>
            </a:r>
            <a:r>
              <a:rPr lang="it-IT" sz="2200" dirty="0">
                <a:latin typeface="Calibri" pitchFamily="34" charset="0"/>
              </a:rPr>
              <a:t> </a:t>
            </a:r>
            <a:r>
              <a:rPr lang="it-IT" sz="2200" dirty="0" err="1">
                <a:latin typeface="Calibri" pitchFamily="34" charset="0"/>
              </a:rPr>
              <a:t>needed</a:t>
            </a:r>
            <a:r>
              <a:rPr lang="it-IT" sz="2200" dirty="0">
                <a:latin typeface="Calibri" pitchFamily="34" charset="0"/>
              </a:rPr>
              <a:t> to </a:t>
            </a:r>
            <a:r>
              <a:rPr lang="it-IT" sz="2200" dirty="0" err="1">
                <a:latin typeface="Calibri" pitchFamily="34" charset="0"/>
              </a:rPr>
              <a:t>implement</a:t>
            </a:r>
            <a:r>
              <a:rPr lang="it-IT" sz="2200" dirty="0">
                <a:latin typeface="Calibri" pitchFamily="34" charset="0"/>
              </a:rPr>
              <a:t> </a:t>
            </a:r>
            <a:r>
              <a:rPr lang="it-IT" sz="2200" dirty="0" err="1">
                <a:latin typeface="Calibri" pitchFamily="34" charset="0"/>
              </a:rPr>
              <a:t>it</a:t>
            </a:r>
            <a:r>
              <a:rPr lang="it-IT" sz="2200" dirty="0">
                <a:latin typeface="Calibri" pitchFamily="34" charset="0"/>
              </a:rPr>
              <a:t> once the set </a:t>
            </a:r>
            <a:r>
              <a:rPr lang="it-IT" sz="2200" dirty="0" err="1">
                <a:latin typeface="Calibri" pitchFamily="34" charset="0"/>
              </a:rPr>
              <a:t>has</a:t>
            </a:r>
            <a:r>
              <a:rPr lang="it-IT" sz="2200" dirty="0">
                <a:latin typeface="Calibri" pitchFamily="34" charset="0"/>
              </a:rPr>
              <a:t> </a:t>
            </a:r>
            <a:r>
              <a:rPr lang="it-IT" sz="2200" dirty="0" err="1">
                <a:latin typeface="Calibri" pitchFamily="34" charset="0"/>
              </a:rPr>
              <a:t>been</a:t>
            </a:r>
            <a:r>
              <a:rPr lang="it-IT" sz="2200" dirty="0">
                <a:latin typeface="Calibri" pitchFamily="34" charset="0"/>
              </a:rPr>
              <a:t> </a:t>
            </a:r>
            <a:r>
              <a:rPr lang="it-IT" sz="2200" dirty="0" err="1">
                <a:latin typeface="Calibri" pitchFamily="34" charset="0"/>
              </a:rPr>
              <a:t>chosen</a:t>
            </a:r>
            <a:endParaRPr lang="it-IT" sz="2200" dirty="0">
              <a:latin typeface="Calibri" pitchFamily="34" charset="0"/>
            </a:endParaRPr>
          </a:p>
          <a:p>
            <a:pPr marL="0" lvl="1" indent="-236901" defTabSz="947607">
              <a:buFont typeface="+mj-lt"/>
              <a:buAutoNum type="arabicPeriod"/>
              <a:defRPr/>
            </a:pPr>
            <a:r>
              <a:rPr lang="it-IT" sz="2200" dirty="0">
                <a:latin typeface="Calibri" pitchFamily="34" charset="0"/>
              </a:rPr>
              <a:t>The software life </a:t>
            </a:r>
            <a:r>
              <a:rPr lang="it-IT" sz="2200" dirty="0" err="1">
                <a:latin typeface="Calibri" pitchFamily="34" charset="0"/>
              </a:rPr>
              <a:t>cycle</a:t>
            </a:r>
            <a:r>
              <a:rPr lang="it-IT" sz="2200" dirty="0">
                <a:latin typeface="Calibri" pitchFamily="34" charset="0"/>
              </a:rPr>
              <a:t> </a:t>
            </a:r>
            <a:r>
              <a:rPr lang="it-IT" sz="2200" dirty="0" err="1">
                <a:latin typeface="Calibri" pitchFamily="34" charset="0"/>
              </a:rPr>
              <a:t>leading</a:t>
            </a:r>
            <a:r>
              <a:rPr lang="it-IT" sz="2200" dirty="0">
                <a:latin typeface="Calibri" pitchFamily="34" charset="0"/>
              </a:rPr>
              <a:t> up to delivery  </a:t>
            </a:r>
          </a:p>
          <a:p>
            <a:endParaRPr lang="it-IT" sz="2200" dirty="0">
              <a:latin typeface="Calibri" pitchFamily="34" charset="0"/>
            </a:endParaRPr>
          </a:p>
        </p:txBody>
      </p:sp>
      <p:sp>
        <p:nvSpPr>
          <p:cNvPr id="4" name="Segnaposto numero diapositiva 3"/>
          <p:cNvSpPr>
            <a:spLocks noGrp="1"/>
          </p:cNvSpPr>
          <p:nvPr>
            <p:ph type="sldNum" sz="quarter" idx="10"/>
          </p:nvPr>
        </p:nvSpPr>
        <p:spPr/>
        <p:txBody>
          <a:bodyPr/>
          <a:lstStyle/>
          <a:p>
            <a:fld id="{44F0E428-D64A-4531-B5D1-9866DFCF1707}" type="slidenum">
              <a:rPr lang="it-IT" smtClean="0"/>
              <a:t>5</a:t>
            </a:fld>
            <a:endParaRPr lang="it-IT"/>
          </a:p>
        </p:txBody>
      </p:sp>
    </p:spTree>
    <p:extLst>
      <p:ext uri="{BB962C8B-B14F-4D97-AF65-F5344CB8AC3E}">
        <p14:creationId xmlns:p14="http://schemas.microsoft.com/office/powerpoint/2010/main" val="325600586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43089" y="3372167"/>
            <a:ext cx="9799951" cy="3727132"/>
          </a:xfrm>
        </p:spPr>
        <p:txBody>
          <a:bodyPr/>
          <a:lstStyle/>
          <a:p>
            <a:r>
              <a:rPr lang="it-IT" dirty="0" err="1" smtClean="0"/>
              <a:t>This</a:t>
            </a:r>
            <a:r>
              <a:rPr lang="it-IT" dirty="0" smtClean="0"/>
              <a:t> </a:t>
            </a:r>
            <a:r>
              <a:rPr lang="it-IT" dirty="0" err="1"/>
              <a:t>is</a:t>
            </a:r>
            <a:r>
              <a:rPr lang="it-IT" dirty="0"/>
              <a:t> the </a:t>
            </a:r>
            <a:r>
              <a:rPr lang="it-IT" dirty="0" err="1"/>
              <a:t>example</a:t>
            </a:r>
            <a:r>
              <a:rPr lang="it-IT" dirty="0"/>
              <a:t> </a:t>
            </a:r>
            <a:r>
              <a:rPr lang="it-IT" dirty="0" err="1" smtClean="0"/>
              <a:t>provides</a:t>
            </a:r>
            <a:r>
              <a:rPr lang="it-IT" dirty="0" smtClean="0"/>
              <a:t> the «base model» </a:t>
            </a:r>
            <a:r>
              <a:rPr lang="it-IT" dirty="0"/>
              <a:t>of an </a:t>
            </a:r>
            <a:r>
              <a:rPr lang="it-IT" dirty="0" err="1"/>
              <a:t>event</a:t>
            </a:r>
            <a:r>
              <a:rPr lang="it-IT" dirty="0"/>
              <a:t> </a:t>
            </a:r>
            <a:r>
              <a:rPr lang="it-IT" dirty="0" err="1"/>
              <a:t>driven</a:t>
            </a:r>
            <a:r>
              <a:rPr lang="it-IT" dirty="0"/>
              <a:t> </a:t>
            </a:r>
            <a:r>
              <a:rPr lang="it-IT" dirty="0" err="1"/>
              <a:t>architecture</a:t>
            </a:r>
            <a:r>
              <a:rPr lang="it-IT" dirty="0"/>
              <a:t> </a:t>
            </a:r>
            <a:r>
              <a:rPr lang="it-IT" dirty="0" err="1" smtClean="0"/>
              <a:t>that</a:t>
            </a:r>
            <a:r>
              <a:rPr lang="it-IT" dirty="0" smtClean="0"/>
              <a:t> </a:t>
            </a:r>
            <a:r>
              <a:rPr lang="it-IT" dirty="0" err="1" smtClean="0"/>
              <a:t>implements</a:t>
            </a:r>
            <a:r>
              <a:rPr lang="it-IT" dirty="0" smtClean="0"/>
              <a:t> the so </a:t>
            </a:r>
            <a:r>
              <a:rPr lang="it-IT" dirty="0" err="1" smtClean="0"/>
              <a:t>called</a:t>
            </a:r>
            <a:r>
              <a:rPr lang="it-IT" dirty="0" smtClean="0"/>
              <a:t> </a:t>
            </a:r>
            <a:r>
              <a:rPr lang="it-IT" dirty="0"/>
              <a:t>«</a:t>
            </a:r>
            <a:r>
              <a:rPr lang="it-IT" dirty="0" err="1"/>
              <a:t>poliglot</a:t>
            </a:r>
            <a:r>
              <a:rPr lang="it-IT" dirty="0"/>
              <a:t> </a:t>
            </a:r>
            <a:r>
              <a:rPr lang="it-IT" dirty="0" err="1"/>
              <a:t>persistence</a:t>
            </a:r>
            <a:r>
              <a:rPr lang="it-IT" dirty="0"/>
              <a:t>» </a:t>
            </a:r>
            <a:r>
              <a:rPr lang="it-IT" dirty="0" smtClean="0"/>
              <a:t>a model of </a:t>
            </a:r>
            <a:r>
              <a:rPr lang="it-IT" dirty="0" err="1" smtClean="0"/>
              <a:t>persistence</a:t>
            </a:r>
            <a:r>
              <a:rPr lang="it-IT" dirty="0" smtClean="0"/>
              <a:t> </a:t>
            </a:r>
            <a:r>
              <a:rPr lang="it-IT" dirty="0" err="1" smtClean="0"/>
              <a:t>that</a:t>
            </a:r>
            <a:r>
              <a:rPr lang="it-IT" dirty="0" smtClean="0"/>
              <a:t> </a:t>
            </a:r>
            <a:r>
              <a:rPr lang="it-IT" dirty="0" err="1" smtClean="0"/>
              <a:t>spans</a:t>
            </a:r>
            <a:r>
              <a:rPr lang="it-IT" dirty="0" smtClean="0"/>
              <a:t> over </a:t>
            </a:r>
            <a:r>
              <a:rPr lang="it-IT" dirty="0" err="1" smtClean="0"/>
              <a:t>different</a:t>
            </a:r>
            <a:r>
              <a:rPr lang="it-IT" dirty="0" smtClean="0"/>
              <a:t> data </a:t>
            </a:r>
            <a:r>
              <a:rPr lang="it-IT" dirty="0" err="1" smtClean="0"/>
              <a:t>store</a:t>
            </a:r>
            <a:r>
              <a:rPr lang="it-IT" dirty="0" smtClean="0"/>
              <a:t> </a:t>
            </a:r>
            <a:r>
              <a:rPr lang="it-IT" dirty="0" err="1" smtClean="0"/>
              <a:t>intrdrocuced</a:t>
            </a:r>
            <a:r>
              <a:rPr lang="it-IT" dirty="0" smtClean="0"/>
              <a:t> </a:t>
            </a:r>
            <a:r>
              <a:rPr lang="it-IT" dirty="0" err="1" smtClean="0"/>
              <a:t>because</a:t>
            </a:r>
            <a:r>
              <a:rPr lang="it-IT" dirty="0" smtClean="0"/>
              <a:t>:</a:t>
            </a:r>
          </a:p>
          <a:p>
            <a:pPr marL="1006833" lvl="1" indent="-533029" defTabSz="947607">
              <a:buFont typeface="+mj-lt"/>
              <a:buAutoNum type="arabicPeriod"/>
              <a:defRPr/>
            </a:pPr>
            <a:r>
              <a:rPr lang="it-IT" dirty="0" err="1" smtClean="0"/>
              <a:t>distributed</a:t>
            </a:r>
            <a:r>
              <a:rPr lang="it-IT" dirty="0" smtClean="0"/>
              <a:t> </a:t>
            </a:r>
            <a:r>
              <a:rPr lang="it-IT" dirty="0" err="1" smtClean="0"/>
              <a:t>transactions</a:t>
            </a:r>
            <a:r>
              <a:rPr lang="it-IT" dirty="0" smtClean="0"/>
              <a:t> are </a:t>
            </a:r>
            <a:r>
              <a:rPr lang="it-IT" dirty="0" err="1" smtClean="0"/>
              <a:t>not</a:t>
            </a:r>
            <a:r>
              <a:rPr lang="it-IT" dirty="0" smtClean="0"/>
              <a:t> </a:t>
            </a:r>
            <a:r>
              <a:rPr lang="it-IT" dirty="0" err="1"/>
              <a:t>supported</a:t>
            </a:r>
            <a:r>
              <a:rPr lang="it-IT" dirty="0"/>
              <a:t> by </a:t>
            </a:r>
            <a:r>
              <a:rPr lang="it-IT" dirty="0" err="1" smtClean="0"/>
              <a:t>MongoDb</a:t>
            </a:r>
            <a:r>
              <a:rPr lang="it-IT" dirty="0"/>
              <a:t>, </a:t>
            </a:r>
          </a:p>
          <a:p>
            <a:pPr marL="1006833" lvl="1" indent="-533029" defTabSz="947607">
              <a:buFont typeface="+mj-lt"/>
              <a:buAutoNum type="arabicPeriod"/>
              <a:defRPr/>
            </a:pPr>
            <a:r>
              <a:rPr lang="it-IT" dirty="0" smtClean="0"/>
              <a:t>data </a:t>
            </a:r>
            <a:r>
              <a:rPr lang="it-IT" dirty="0" err="1"/>
              <a:t>consistency</a:t>
            </a:r>
            <a:r>
              <a:rPr lang="it-IT" dirty="0"/>
              <a:t> </a:t>
            </a:r>
            <a:r>
              <a:rPr lang="it-IT" dirty="0" err="1"/>
              <a:t>shoud</a:t>
            </a:r>
            <a:r>
              <a:rPr lang="it-IT" dirty="0"/>
              <a:t> be </a:t>
            </a:r>
            <a:r>
              <a:rPr lang="it-IT" dirty="0" err="1"/>
              <a:t>realized</a:t>
            </a:r>
            <a:r>
              <a:rPr lang="it-IT" dirty="0"/>
              <a:t> by </a:t>
            </a:r>
            <a:r>
              <a:rPr lang="it-IT" dirty="0" err="1"/>
              <a:t>asynchronous</a:t>
            </a:r>
            <a:r>
              <a:rPr lang="it-IT" dirty="0"/>
              <a:t> non-</a:t>
            </a:r>
            <a:r>
              <a:rPr lang="it-IT" dirty="0" err="1"/>
              <a:t>blocking</a:t>
            </a:r>
            <a:r>
              <a:rPr lang="it-IT" dirty="0"/>
              <a:t> </a:t>
            </a:r>
            <a:r>
              <a:rPr lang="it-IT" dirty="0" err="1"/>
              <a:t>operations</a:t>
            </a:r>
            <a:endParaRPr lang="it-IT" dirty="0"/>
          </a:p>
          <a:p>
            <a:endParaRPr lang="it-IT" dirty="0"/>
          </a:p>
          <a:p>
            <a:pPr defTabSz="947607">
              <a:defRPr/>
            </a:pPr>
            <a:r>
              <a:rPr lang="it-IT" dirty="0"/>
              <a:t>The </a:t>
            </a:r>
            <a:r>
              <a:rPr lang="it-IT" dirty="0" err="1"/>
              <a:t>example</a:t>
            </a:r>
            <a:r>
              <a:rPr lang="it-IT" dirty="0"/>
              <a:t> </a:t>
            </a:r>
            <a:r>
              <a:rPr lang="it-IT" dirty="0" err="1"/>
              <a:t>consist</a:t>
            </a:r>
            <a:r>
              <a:rPr lang="it-IT" dirty="0"/>
              <a:t> of </a:t>
            </a:r>
            <a:r>
              <a:rPr lang="it-IT" dirty="0" err="1"/>
              <a:t>three</a:t>
            </a:r>
            <a:r>
              <a:rPr lang="it-IT" dirty="0"/>
              <a:t> microservices </a:t>
            </a:r>
            <a:r>
              <a:rPr lang="it-IT" dirty="0" err="1"/>
              <a:t>represented</a:t>
            </a:r>
            <a:r>
              <a:rPr lang="it-IT" dirty="0"/>
              <a:t> by the blu </a:t>
            </a:r>
            <a:r>
              <a:rPr lang="it-IT" dirty="0" err="1"/>
              <a:t>shape</a:t>
            </a:r>
            <a:r>
              <a:rPr lang="it-IT" dirty="0"/>
              <a:t> </a:t>
            </a:r>
            <a:r>
              <a:rPr lang="it-IT" dirty="0" err="1"/>
              <a:t>showing</a:t>
            </a:r>
            <a:r>
              <a:rPr lang="it-IT" dirty="0"/>
              <a:t> </a:t>
            </a:r>
            <a:r>
              <a:rPr lang="it-IT" dirty="0" err="1"/>
              <a:t>that</a:t>
            </a:r>
            <a:r>
              <a:rPr lang="it-IT" dirty="0"/>
              <a:t> </a:t>
            </a:r>
            <a:r>
              <a:rPr lang="it-IT" dirty="0" err="1"/>
              <a:t>each</a:t>
            </a:r>
            <a:r>
              <a:rPr lang="it-IT" dirty="0"/>
              <a:t> </a:t>
            </a:r>
            <a:r>
              <a:rPr lang="it-IT" dirty="0" err="1"/>
              <a:t>datastore</a:t>
            </a:r>
            <a:r>
              <a:rPr lang="it-IT" dirty="0"/>
              <a:t> </a:t>
            </a:r>
            <a:r>
              <a:rPr lang="it-IT" dirty="0" err="1"/>
              <a:t>is</a:t>
            </a:r>
            <a:r>
              <a:rPr lang="it-IT" dirty="0"/>
              <a:t> </a:t>
            </a:r>
            <a:r>
              <a:rPr lang="it-IT" dirty="0" err="1"/>
              <a:t>considered</a:t>
            </a:r>
            <a:r>
              <a:rPr lang="it-IT" dirty="0"/>
              <a:t> </a:t>
            </a:r>
            <a:r>
              <a:rPr lang="it-IT" dirty="0" err="1"/>
              <a:t>itself</a:t>
            </a:r>
            <a:r>
              <a:rPr lang="it-IT" dirty="0"/>
              <a:t> </a:t>
            </a:r>
            <a:r>
              <a:rPr lang="it-IT" dirty="0" err="1"/>
              <a:t>as</a:t>
            </a:r>
            <a:r>
              <a:rPr lang="it-IT" dirty="0"/>
              <a:t> a part of the microservice</a:t>
            </a:r>
          </a:p>
          <a:p>
            <a:endParaRPr lang="it-IT" dirty="0"/>
          </a:p>
          <a:p>
            <a:pPr marL="1006833" lvl="1" indent="-533029">
              <a:buFont typeface="+mj-lt"/>
              <a:buAutoNum type="arabicPeriod"/>
            </a:pPr>
            <a:r>
              <a:rPr lang="it-IT" dirty="0"/>
              <a:t>The first </a:t>
            </a:r>
            <a:r>
              <a:rPr lang="it-IT" dirty="0" err="1"/>
              <a:t>implements</a:t>
            </a:r>
            <a:r>
              <a:rPr lang="it-IT" dirty="0"/>
              <a:t> the Booking core </a:t>
            </a:r>
            <a:r>
              <a:rPr lang="it-IT" dirty="0" err="1"/>
              <a:t>functions</a:t>
            </a:r>
            <a:r>
              <a:rPr lang="it-IT" dirty="0"/>
              <a:t> with a </a:t>
            </a:r>
            <a:r>
              <a:rPr lang="it-IT" dirty="0" err="1"/>
              <a:t>MySql</a:t>
            </a:r>
            <a:r>
              <a:rPr lang="it-IT" dirty="0"/>
              <a:t> </a:t>
            </a:r>
            <a:r>
              <a:rPr lang="it-IT" dirty="0" err="1"/>
              <a:t>persistence</a:t>
            </a:r>
            <a:r>
              <a:rPr lang="it-IT" dirty="0"/>
              <a:t> database</a:t>
            </a:r>
          </a:p>
          <a:p>
            <a:pPr marL="1006833" lvl="1" indent="-533029" defTabSz="947607">
              <a:buFont typeface="+mj-lt"/>
              <a:buAutoNum type="arabicPeriod"/>
              <a:defRPr/>
            </a:pPr>
            <a:r>
              <a:rPr lang="it-IT" dirty="0"/>
              <a:t>The </a:t>
            </a:r>
            <a:r>
              <a:rPr lang="it-IT" dirty="0" err="1"/>
              <a:t>second</a:t>
            </a:r>
            <a:r>
              <a:rPr lang="it-IT" dirty="0"/>
              <a:t> </a:t>
            </a:r>
            <a:r>
              <a:rPr lang="it-IT" dirty="0" err="1"/>
              <a:t>implements</a:t>
            </a:r>
            <a:r>
              <a:rPr lang="it-IT" dirty="0"/>
              <a:t> the Management </a:t>
            </a:r>
            <a:r>
              <a:rPr lang="it-IT" dirty="0" err="1"/>
              <a:t>functions</a:t>
            </a:r>
            <a:r>
              <a:rPr lang="it-IT" dirty="0"/>
              <a:t> , with a </a:t>
            </a:r>
            <a:r>
              <a:rPr lang="it-IT" dirty="0" err="1"/>
              <a:t>MySql</a:t>
            </a:r>
            <a:r>
              <a:rPr lang="it-IT" dirty="0"/>
              <a:t> </a:t>
            </a:r>
            <a:r>
              <a:rPr lang="it-IT" dirty="0" err="1"/>
              <a:t>persistence</a:t>
            </a:r>
            <a:r>
              <a:rPr lang="it-IT" dirty="0"/>
              <a:t> database </a:t>
            </a:r>
            <a:r>
              <a:rPr lang="it-IT" dirty="0" err="1"/>
              <a:t>too</a:t>
            </a:r>
            <a:endParaRPr lang="it-IT" dirty="0"/>
          </a:p>
          <a:p>
            <a:pPr marL="1006833" lvl="1" indent="-533029">
              <a:buFont typeface="+mj-lt"/>
              <a:buAutoNum type="arabicPeriod"/>
            </a:pPr>
            <a:r>
              <a:rPr lang="it-IT" dirty="0"/>
              <a:t>The </a:t>
            </a:r>
            <a:r>
              <a:rPr lang="it-IT" dirty="0" err="1"/>
              <a:t>third</a:t>
            </a:r>
            <a:r>
              <a:rPr lang="it-IT" dirty="0"/>
              <a:t> </a:t>
            </a:r>
            <a:r>
              <a:rPr lang="it-IT" dirty="0" err="1"/>
              <a:t>implements</a:t>
            </a:r>
            <a:r>
              <a:rPr lang="it-IT" dirty="0"/>
              <a:t> the </a:t>
            </a:r>
            <a:r>
              <a:rPr lang="it-IT" dirty="0" err="1"/>
              <a:t>Materialized</a:t>
            </a:r>
            <a:r>
              <a:rPr lang="it-IT" dirty="0"/>
              <a:t> </a:t>
            </a:r>
            <a:r>
              <a:rPr lang="it-IT" dirty="0" err="1"/>
              <a:t>view</a:t>
            </a:r>
            <a:r>
              <a:rPr lang="it-IT" dirty="0"/>
              <a:t> </a:t>
            </a:r>
            <a:r>
              <a:rPr lang="it-IT" dirty="0" err="1"/>
              <a:t>functions</a:t>
            </a:r>
            <a:r>
              <a:rPr lang="it-IT" dirty="0"/>
              <a:t> </a:t>
            </a:r>
            <a:r>
              <a:rPr lang="it-IT" dirty="0" err="1"/>
              <a:t>using</a:t>
            </a:r>
            <a:r>
              <a:rPr lang="it-IT" dirty="0"/>
              <a:t> a </a:t>
            </a:r>
            <a:r>
              <a:rPr lang="it-IT" dirty="0" err="1"/>
              <a:t>Mongo</a:t>
            </a:r>
            <a:r>
              <a:rPr lang="it-IT" dirty="0"/>
              <a:t> data </a:t>
            </a:r>
            <a:r>
              <a:rPr lang="it-IT" dirty="0" err="1"/>
              <a:t>store</a:t>
            </a:r>
            <a:endParaRPr lang="it-IT" dirty="0"/>
          </a:p>
          <a:p>
            <a:r>
              <a:rPr lang="it-IT" dirty="0" smtClean="0"/>
              <a:t>The </a:t>
            </a:r>
            <a:r>
              <a:rPr lang="it-IT" dirty="0" err="1" smtClean="0"/>
              <a:t>development</a:t>
            </a:r>
            <a:r>
              <a:rPr lang="it-IT" dirty="0" smtClean="0"/>
              <a:t> of </a:t>
            </a:r>
            <a:r>
              <a:rPr lang="it-IT" dirty="0"/>
              <a:t>a business </a:t>
            </a:r>
            <a:r>
              <a:rPr lang="it-IT" dirty="0" err="1"/>
              <a:t>transaction</a:t>
            </a:r>
            <a:r>
              <a:rPr lang="it-IT" dirty="0"/>
              <a:t> </a:t>
            </a:r>
            <a:r>
              <a:rPr lang="it-IT" dirty="0" err="1"/>
              <a:t>is</a:t>
            </a:r>
            <a:r>
              <a:rPr lang="it-IT" dirty="0"/>
              <a:t> </a:t>
            </a:r>
            <a:r>
              <a:rPr lang="it-IT" dirty="0" err="1"/>
              <a:t>provided</a:t>
            </a:r>
            <a:r>
              <a:rPr lang="it-IT" dirty="0"/>
              <a:t> by :</a:t>
            </a:r>
          </a:p>
          <a:p>
            <a:endParaRPr lang="it-IT" dirty="0"/>
          </a:p>
          <a:p>
            <a:pPr marL="710705" lvl="1" indent="-236901">
              <a:buFont typeface="+mj-lt"/>
              <a:buAutoNum type="arabicPeriod"/>
            </a:pPr>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consists</a:t>
            </a:r>
            <a:r>
              <a:rPr lang="it-IT" dirty="0" smtClean="0"/>
              <a:t> of a microservice </a:t>
            </a:r>
            <a:r>
              <a:rPr lang="it-IT" dirty="0" err="1" smtClean="0"/>
              <a:t>updating</a:t>
            </a:r>
            <a:r>
              <a:rPr lang="it-IT" dirty="0" smtClean="0"/>
              <a:t> a business </a:t>
            </a:r>
            <a:r>
              <a:rPr lang="it-IT" dirty="0" err="1" smtClean="0"/>
              <a:t>entity</a:t>
            </a:r>
            <a:r>
              <a:rPr lang="it-IT" dirty="0" smtClean="0"/>
              <a:t> in </a:t>
            </a:r>
            <a:r>
              <a:rPr lang="it-IT" dirty="0" err="1" smtClean="0"/>
              <a:t>its</a:t>
            </a:r>
            <a:r>
              <a:rPr lang="it-IT" baseline="0" dirty="0" smtClean="0"/>
              <a:t> </a:t>
            </a:r>
            <a:r>
              <a:rPr lang="it-IT" baseline="0" dirty="0" err="1" smtClean="0"/>
              <a:t>datastore</a:t>
            </a:r>
            <a:r>
              <a:rPr lang="it-IT" baseline="0" dirty="0" smtClean="0"/>
              <a:t> </a:t>
            </a:r>
            <a:r>
              <a:rPr lang="it-IT" dirty="0" smtClean="0"/>
              <a:t>and </a:t>
            </a:r>
            <a:r>
              <a:rPr lang="it-IT" dirty="0" err="1" smtClean="0"/>
              <a:t>publishing</a:t>
            </a:r>
            <a:r>
              <a:rPr lang="it-IT" dirty="0" smtClean="0"/>
              <a:t> an </a:t>
            </a:r>
            <a:r>
              <a:rPr lang="it-IT" dirty="0" err="1" smtClean="0"/>
              <a:t>event</a:t>
            </a:r>
            <a:r>
              <a:rPr lang="it-IT" dirty="0" smtClean="0"/>
              <a:t> </a:t>
            </a:r>
            <a:r>
              <a:rPr lang="it-IT" dirty="0" err="1" smtClean="0"/>
              <a:t>that</a:t>
            </a:r>
            <a:r>
              <a:rPr lang="it-IT" dirty="0" smtClean="0"/>
              <a:t> trigger the </a:t>
            </a:r>
            <a:r>
              <a:rPr lang="it-IT" dirty="0" err="1" smtClean="0"/>
              <a:t>next</a:t>
            </a:r>
            <a:r>
              <a:rPr lang="it-IT" dirty="0" smtClean="0"/>
              <a:t> </a:t>
            </a:r>
            <a:r>
              <a:rPr lang="it-IT" dirty="0" err="1" smtClean="0"/>
              <a:t>step</a:t>
            </a:r>
            <a:r>
              <a:rPr lang="it-IT" dirty="0" smtClean="0"/>
              <a:t>. </a:t>
            </a:r>
          </a:p>
          <a:p>
            <a:pPr marL="710705" lvl="1" indent="-236901">
              <a:buFont typeface="+mj-lt"/>
              <a:buAutoNum type="arabicPeriod"/>
            </a:pPr>
            <a:r>
              <a:rPr lang="it-IT" dirty="0" smtClean="0"/>
              <a:t>The message broker </a:t>
            </a:r>
            <a:r>
              <a:rPr lang="it-IT" dirty="0" err="1" smtClean="0"/>
              <a:t>guarantees</a:t>
            </a:r>
            <a:r>
              <a:rPr lang="it-IT" dirty="0" smtClean="0"/>
              <a:t> </a:t>
            </a:r>
            <a:r>
              <a:rPr lang="it-IT" dirty="0" err="1" smtClean="0"/>
              <a:t>that</a:t>
            </a:r>
            <a:r>
              <a:rPr lang="it-IT" dirty="0" smtClean="0"/>
              <a:t> </a:t>
            </a:r>
            <a:r>
              <a:rPr lang="it-IT" dirty="0" err="1" smtClean="0"/>
              <a:t>events</a:t>
            </a:r>
            <a:r>
              <a:rPr lang="it-IT" dirty="0" smtClean="0"/>
              <a:t> 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marL="473804" lvl="1"/>
            <a:endParaRPr lang="it-IT" dirty="0" smtClean="0"/>
          </a:p>
          <a:p>
            <a:r>
              <a:rPr lang="it-IT" dirty="0" err="1" smtClean="0"/>
              <a:t>Besides</a:t>
            </a:r>
            <a:r>
              <a:rPr lang="it-IT" baseline="0" dirty="0" smtClean="0"/>
              <a:t> </a:t>
            </a:r>
            <a:r>
              <a:rPr lang="it-IT" baseline="0" dirty="0" err="1" smtClean="0"/>
              <a:t>e</a:t>
            </a:r>
            <a:r>
              <a:rPr lang="it-IT" dirty="0" err="1" smtClean="0"/>
              <a:t>vents</a:t>
            </a:r>
            <a:r>
              <a:rPr lang="it-IT" dirty="0" smtClean="0"/>
              <a:t> </a:t>
            </a:r>
            <a:r>
              <a:rPr lang="it-IT" dirty="0" err="1" smtClean="0"/>
              <a:t>will</a:t>
            </a:r>
            <a:r>
              <a:rPr lang="it-IT" dirty="0" smtClean="0"/>
              <a:t> be </a:t>
            </a:r>
            <a:r>
              <a:rPr lang="it-IT" dirty="0" err="1" smtClean="0"/>
              <a:t>used</a:t>
            </a:r>
            <a:r>
              <a:rPr lang="it-IT" dirty="0" smtClean="0"/>
              <a:t> </a:t>
            </a:r>
            <a:r>
              <a:rPr lang="it-IT" dirty="0" err="1" smtClean="0"/>
              <a:t>also</a:t>
            </a:r>
            <a:r>
              <a:rPr lang="it-IT" dirty="0" smtClean="0"/>
              <a:t> 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 with </a:t>
            </a:r>
            <a:r>
              <a:rPr lang="it-IT" dirty="0" err="1" smtClean="0"/>
              <a:t>different</a:t>
            </a:r>
            <a:r>
              <a:rPr lang="it-IT" dirty="0" smtClean="0"/>
              <a:t> data </a:t>
            </a:r>
            <a:r>
              <a:rPr lang="it-IT" dirty="0" err="1" smtClean="0"/>
              <a:t>store</a:t>
            </a:r>
            <a:r>
              <a:rPr lang="it-IT" dirty="0" smtClean="0"/>
              <a:t>.</a:t>
            </a:r>
          </a:p>
          <a:p>
            <a:pPr lvl="1"/>
            <a:endParaRPr lang="it-IT"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50</a:t>
            </a:fld>
            <a:endParaRPr lang="it-IT"/>
          </a:p>
        </p:txBody>
      </p:sp>
    </p:spTree>
    <p:extLst>
      <p:ext uri="{BB962C8B-B14F-4D97-AF65-F5344CB8AC3E}">
        <p14:creationId xmlns:p14="http://schemas.microsoft.com/office/powerpoint/2010/main" val="726375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slide </a:t>
            </a:r>
            <a:r>
              <a:rPr lang="it-IT" sz="2000" baseline="0" dirty="0" err="1" smtClean="0"/>
              <a:t>provides</a:t>
            </a:r>
            <a:r>
              <a:rPr lang="it-IT" sz="2000" baseline="0" dirty="0" smtClean="0"/>
              <a:t> the </a:t>
            </a:r>
            <a:r>
              <a:rPr lang="it-IT" sz="2000" baseline="0" dirty="0" err="1" smtClean="0"/>
              <a:t>details</a:t>
            </a:r>
            <a:r>
              <a:rPr lang="it-IT" sz="2000" baseline="0" dirty="0" smtClean="0"/>
              <a:t> of </a:t>
            </a:r>
            <a:r>
              <a:rPr lang="it-IT" sz="2000" baseline="0" dirty="0" err="1" smtClean="0"/>
              <a:t>each</a:t>
            </a:r>
            <a:r>
              <a:rPr lang="it-IT" sz="2000" baseline="0" dirty="0" smtClean="0"/>
              <a:t> </a:t>
            </a:r>
            <a:r>
              <a:rPr lang="it-IT" sz="2000" baseline="0" dirty="0" err="1" smtClean="0"/>
              <a:t>service’s</a:t>
            </a:r>
            <a:r>
              <a:rPr lang="it-IT" sz="2000" baseline="0" dirty="0" smtClean="0"/>
              <a:t> </a:t>
            </a:r>
            <a:r>
              <a:rPr lang="it-IT" sz="2000" baseline="0" dirty="0" err="1" smtClean="0"/>
              <a:t>topics</a:t>
            </a:r>
            <a:r>
              <a:rPr lang="it-IT" sz="2000" baseline="0" dirty="0" smtClean="0"/>
              <a:t> </a:t>
            </a:r>
            <a:r>
              <a:rPr lang="it-IT" sz="2000" baseline="0" dirty="0" err="1" smtClean="0"/>
              <a:t>subscription</a:t>
            </a:r>
            <a:r>
              <a:rPr lang="it-IT" sz="2000" baseline="0" dirty="0" smtClean="0"/>
              <a:t> and </a:t>
            </a:r>
            <a:r>
              <a:rPr lang="it-IT" sz="2000" baseline="0" dirty="0" err="1" smtClean="0"/>
              <a:t>publishing</a:t>
            </a:r>
            <a:r>
              <a:rPr lang="it-IT" sz="2000" baseline="0" dirty="0" smtClean="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51</a:t>
            </a:fld>
            <a:endParaRPr lang="it-IT"/>
          </a:p>
        </p:txBody>
      </p:sp>
    </p:spTree>
    <p:extLst>
      <p:ext uri="{BB962C8B-B14F-4D97-AF65-F5344CB8AC3E}">
        <p14:creationId xmlns:p14="http://schemas.microsoft.com/office/powerpoint/2010/main" val="124699065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a:t>
            </a:r>
            <a:r>
              <a:rPr lang="it-IT" sz="2400" dirty="0" err="1" smtClean="0"/>
              <a:t>sequence</a:t>
            </a:r>
            <a:r>
              <a:rPr lang="it-IT" sz="2400" dirty="0" smtClean="0"/>
              <a:t> </a:t>
            </a:r>
            <a:r>
              <a:rPr lang="it-IT" sz="2400" dirty="0" err="1" smtClean="0"/>
              <a:t>diagram</a:t>
            </a:r>
            <a:r>
              <a:rPr lang="it-IT" sz="2400" dirty="0" smtClean="0"/>
              <a:t> of the</a:t>
            </a:r>
            <a:r>
              <a:rPr lang="it-IT" sz="2400" baseline="0" dirty="0" smtClean="0"/>
              <a:t> base model </a:t>
            </a:r>
            <a:endParaRPr lang="it-IT" sz="2400" dirty="0" smtClean="0"/>
          </a:p>
          <a:p>
            <a:endParaRPr lang="it-IT" sz="2400" baseline="0" dirty="0" smtClean="0"/>
          </a:p>
          <a:p>
            <a:r>
              <a:rPr lang="it-IT" sz="2400" baseline="0" dirty="0" smtClean="0"/>
              <a:t>The </a:t>
            </a:r>
            <a:r>
              <a:rPr lang="it-IT" sz="2400" baseline="0" dirty="0" err="1" smtClean="0"/>
              <a:t>dashed</a:t>
            </a:r>
            <a:r>
              <a:rPr lang="it-IT" sz="2400" baseline="0" dirty="0" smtClean="0"/>
              <a:t> line show the alternative </a:t>
            </a:r>
            <a:r>
              <a:rPr lang="it-IT" sz="2400" baseline="0" dirty="0" err="1" smtClean="0"/>
              <a:t>publish</a:t>
            </a:r>
            <a:r>
              <a:rPr lang="it-IT" sz="2400" baseline="0" dirty="0" smtClean="0"/>
              <a:t> </a:t>
            </a:r>
            <a:r>
              <a:rPr lang="it-IT" sz="2400" baseline="0" dirty="0" err="1" smtClean="0"/>
              <a:t>behaviour</a:t>
            </a:r>
            <a:r>
              <a:rPr lang="it-IT" sz="2400" baseline="0" dirty="0" smtClean="0"/>
              <a:t> </a:t>
            </a:r>
            <a:r>
              <a:rPr lang="it-IT" sz="2400" baseline="0" dirty="0" err="1" smtClean="0"/>
              <a:t>choice</a:t>
            </a:r>
            <a:r>
              <a:rPr lang="it-IT" sz="2400" baseline="0" dirty="0" smtClean="0"/>
              <a:t> of the management service</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52</a:t>
            </a:fld>
            <a:endParaRPr lang="it-IT"/>
          </a:p>
        </p:txBody>
      </p:sp>
    </p:spTree>
    <p:extLst>
      <p:ext uri="{BB962C8B-B14F-4D97-AF65-F5344CB8AC3E}">
        <p14:creationId xmlns:p14="http://schemas.microsoft.com/office/powerpoint/2010/main" val="36660365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1800" dirty="0" err="1" smtClean="0"/>
              <a:t>Let’s</a:t>
            </a:r>
            <a:r>
              <a:rPr lang="it-IT" sz="1800" dirty="0" smtClean="0"/>
              <a:t> </a:t>
            </a:r>
            <a:r>
              <a:rPr lang="it-IT" sz="1800" dirty="0" err="1" smtClean="0"/>
              <a:t>see</a:t>
            </a:r>
            <a:r>
              <a:rPr lang="it-IT" sz="1800" dirty="0" smtClean="0"/>
              <a:t> some </a:t>
            </a:r>
            <a:r>
              <a:rPr lang="it-IT" sz="1800" dirty="0" err="1" smtClean="0"/>
              <a:t>implementation</a:t>
            </a:r>
            <a:r>
              <a:rPr lang="it-IT" sz="1800" dirty="0" smtClean="0"/>
              <a:t> </a:t>
            </a:r>
            <a:r>
              <a:rPr lang="it-IT" sz="1800" dirty="0" err="1" smtClean="0"/>
              <a:t>details</a:t>
            </a:r>
            <a:endParaRPr lang="it-IT" sz="1800" dirty="0" smtClean="0"/>
          </a:p>
          <a:p>
            <a:pPr defTabSz="947607">
              <a:defRPr/>
            </a:pPr>
            <a:endParaRPr lang="it-IT" sz="1800" dirty="0" smtClean="0"/>
          </a:p>
          <a:p>
            <a:pPr defTabSz="947607">
              <a:defRPr/>
            </a:pPr>
            <a:r>
              <a:rPr lang="it-IT" sz="1800" dirty="0" smtClean="0"/>
              <a:t>The first</a:t>
            </a:r>
            <a:r>
              <a:rPr lang="it-IT" sz="1800" baseline="0" dirty="0" smtClean="0"/>
              <a:t> </a:t>
            </a:r>
            <a:r>
              <a:rPr lang="it-IT" sz="1800" baseline="0" dirty="0" err="1" smtClean="0"/>
              <a:t>is</a:t>
            </a:r>
            <a:r>
              <a:rPr lang="it-IT" sz="1800" baseline="0" dirty="0" smtClean="0"/>
              <a:t> the </a:t>
            </a:r>
            <a:r>
              <a:rPr lang="it-IT" sz="1800" baseline="0" dirty="0" err="1" smtClean="0"/>
              <a:t>Maven</a:t>
            </a:r>
            <a:r>
              <a:rPr lang="it-IT" sz="1800" baseline="0" dirty="0" smtClean="0"/>
              <a:t> </a:t>
            </a:r>
            <a:r>
              <a:rPr lang="it-IT" sz="1800" baseline="0" dirty="0" err="1" smtClean="0"/>
              <a:t>dependency</a:t>
            </a:r>
            <a:r>
              <a:rPr lang="it-IT" sz="1800" baseline="0" dirty="0" smtClean="0"/>
              <a:t> to Spring </a:t>
            </a:r>
            <a:r>
              <a:rPr lang="it-IT" sz="1800" baseline="0" dirty="0" err="1" smtClean="0"/>
              <a:t>Cloud</a:t>
            </a:r>
            <a:r>
              <a:rPr lang="it-IT" sz="1800" baseline="0" dirty="0" smtClean="0"/>
              <a:t> </a:t>
            </a:r>
            <a:r>
              <a:rPr lang="it-IT" sz="1800" baseline="0" dirty="0" err="1" smtClean="0"/>
              <a:t>Stream</a:t>
            </a:r>
            <a:r>
              <a:rPr lang="it-IT" sz="1800" baseline="0" dirty="0" smtClean="0"/>
              <a:t> the framework </a:t>
            </a:r>
            <a:r>
              <a:rPr lang="it-IT" sz="1800" baseline="0" dirty="0" err="1" smtClean="0"/>
              <a:t>used</a:t>
            </a:r>
            <a:r>
              <a:rPr lang="it-IT" sz="1800" baseline="0" dirty="0" smtClean="0"/>
              <a:t> for the </a:t>
            </a:r>
            <a:r>
              <a:rPr lang="it-IT" sz="1800" baseline="0" dirty="0" err="1" smtClean="0"/>
              <a:t>integration</a:t>
            </a:r>
            <a:r>
              <a:rPr lang="it-IT" sz="1800" baseline="0" dirty="0" smtClean="0"/>
              <a:t> with Kafka</a:t>
            </a:r>
            <a:endParaRPr lang="it-IT" sz="1800" dirty="0" smtClean="0"/>
          </a:p>
          <a:p>
            <a:pPr defTabSz="947607">
              <a:defRPr/>
            </a:pPr>
            <a:endParaRPr lang="it-IT" sz="1800" dirty="0" smtClean="0"/>
          </a:p>
          <a:p>
            <a:pPr defTabSz="947607">
              <a:defRPr/>
            </a:pPr>
            <a:r>
              <a:rPr lang="it-IT" sz="1800" dirty="0" err="1" smtClean="0"/>
              <a:t>Then</a:t>
            </a:r>
            <a:r>
              <a:rPr lang="it-IT" sz="1800" dirty="0" smtClean="0"/>
              <a:t> are </a:t>
            </a:r>
            <a:r>
              <a:rPr lang="it-IT" sz="1800" dirty="0" err="1" smtClean="0"/>
              <a:t>reported</a:t>
            </a:r>
            <a:r>
              <a:rPr lang="it-IT" sz="1800" dirty="0" smtClean="0"/>
              <a:t> the binding</a:t>
            </a:r>
            <a:r>
              <a:rPr lang="it-IT" sz="1800" baseline="0" dirty="0" smtClean="0"/>
              <a:t> </a:t>
            </a:r>
            <a:r>
              <a:rPr lang="it-IT" sz="1800" baseline="0" dirty="0" err="1" smtClean="0"/>
              <a:t>declaration</a:t>
            </a:r>
            <a:r>
              <a:rPr lang="it-IT" sz="1800" baseline="0" dirty="0" smtClean="0"/>
              <a:t> to the </a:t>
            </a:r>
            <a:r>
              <a:rPr lang="it-IT" sz="1800" baseline="0" dirty="0" err="1" smtClean="0"/>
              <a:t>topics</a:t>
            </a:r>
            <a:r>
              <a:rPr lang="it-IT" sz="1800" baseline="0" dirty="0" smtClean="0"/>
              <a:t> </a:t>
            </a:r>
            <a:r>
              <a:rPr lang="it-IT" sz="1800" baseline="0" dirty="0" err="1" smtClean="0"/>
              <a:t>coded</a:t>
            </a:r>
            <a:r>
              <a:rPr lang="it-IT" sz="1800" baseline="0" dirty="0" smtClean="0"/>
              <a:t> in a </a:t>
            </a:r>
            <a:r>
              <a:rPr lang="it-IT" sz="1800" baseline="0" dirty="0" err="1" smtClean="0"/>
              <a:t>properties</a:t>
            </a:r>
            <a:r>
              <a:rPr lang="it-IT" sz="1800" baseline="0" dirty="0" smtClean="0"/>
              <a:t> file</a:t>
            </a:r>
            <a:endParaRPr lang="it-IT" sz="1800" dirty="0" smtClean="0"/>
          </a:p>
          <a:p>
            <a:pPr defTabSz="947607">
              <a:defRPr/>
            </a:pPr>
            <a:r>
              <a:rPr lang="it-IT" sz="1800" dirty="0" smtClean="0"/>
              <a:t>For </a:t>
            </a:r>
            <a:r>
              <a:rPr lang="it-IT" sz="1800" dirty="0" err="1" smtClean="0"/>
              <a:t>each</a:t>
            </a:r>
            <a:r>
              <a:rPr lang="it-IT" sz="1800" dirty="0" smtClean="0"/>
              <a:t> </a:t>
            </a:r>
            <a:r>
              <a:rPr lang="it-IT" sz="1800" dirty="0" err="1" smtClean="0"/>
              <a:t>content</a:t>
            </a:r>
            <a:r>
              <a:rPr lang="it-IT" sz="1800" dirty="0" smtClean="0"/>
              <a:t> </a:t>
            </a:r>
            <a:r>
              <a:rPr lang="it-IT" sz="1800" dirty="0" err="1" smtClean="0"/>
              <a:t>type</a:t>
            </a:r>
            <a:r>
              <a:rPr lang="it-IT" sz="1800" dirty="0" smtClean="0"/>
              <a:t> </a:t>
            </a:r>
            <a:r>
              <a:rPr lang="it-IT" sz="1800" dirty="0" err="1" smtClean="0"/>
              <a:t>instead</a:t>
            </a:r>
            <a:r>
              <a:rPr lang="it-IT" sz="1800" dirty="0" smtClean="0"/>
              <a:t> of a  </a:t>
            </a:r>
            <a:r>
              <a:rPr lang="it-IT" sz="1800" dirty="0" err="1" smtClean="0"/>
              <a:t>Json</a:t>
            </a:r>
            <a:r>
              <a:rPr lang="it-IT" sz="1800" dirty="0" smtClean="0"/>
              <a:t> </a:t>
            </a:r>
            <a:r>
              <a:rPr lang="it-IT" sz="1800" dirty="0" err="1" smtClean="0"/>
              <a:t>object</a:t>
            </a:r>
            <a:r>
              <a:rPr lang="it-IT" sz="1800" dirty="0" smtClean="0"/>
              <a:t> I </a:t>
            </a:r>
            <a:r>
              <a:rPr lang="it-IT" sz="1800" dirty="0" err="1" smtClean="0"/>
              <a:t>have</a:t>
            </a:r>
            <a:r>
              <a:rPr lang="it-IT" sz="1800" dirty="0" smtClean="0"/>
              <a:t> </a:t>
            </a:r>
            <a:r>
              <a:rPr lang="it-IT" sz="1800" dirty="0" err="1" smtClean="0"/>
              <a:t>prefered</a:t>
            </a:r>
            <a:r>
              <a:rPr lang="it-IT" sz="1800" dirty="0" smtClean="0"/>
              <a:t> a </a:t>
            </a:r>
            <a:r>
              <a:rPr lang="it-IT" sz="1800" dirty="0" err="1" smtClean="0"/>
              <a:t>typed</a:t>
            </a:r>
            <a:r>
              <a:rPr lang="it-IT" sz="1800" dirty="0" smtClean="0"/>
              <a:t> </a:t>
            </a:r>
            <a:r>
              <a:rPr lang="it-IT" sz="1800" dirty="0" err="1" smtClean="0"/>
              <a:t>class</a:t>
            </a:r>
            <a:endParaRPr lang="it-IT" sz="1800" dirty="0" smtClean="0"/>
          </a:p>
          <a:p>
            <a:pPr defTabSz="947607">
              <a:defRPr/>
            </a:pPr>
            <a:endParaRPr lang="it-IT" sz="1800" dirty="0" smtClean="0"/>
          </a:p>
          <a:p>
            <a:pPr defTabSz="947607">
              <a:defRPr/>
            </a:pPr>
            <a:r>
              <a:rPr lang="it-IT" sz="1800" dirty="0" smtClean="0"/>
              <a:t>The</a:t>
            </a:r>
            <a:r>
              <a:rPr lang="it-IT" sz="1800" baseline="0" dirty="0" smtClean="0"/>
              <a:t> </a:t>
            </a:r>
            <a:r>
              <a:rPr lang="it-IT" sz="1800" baseline="0" dirty="0" err="1" smtClean="0"/>
              <a:t>following</a:t>
            </a:r>
            <a:r>
              <a:rPr lang="it-IT" sz="1800" baseline="0" dirty="0" smtClean="0"/>
              <a:t> </a:t>
            </a:r>
            <a:r>
              <a:rPr lang="it-IT" sz="1800" baseline="0" dirty="0" err="1" smtClean="0"/>
              <a:t>interface</a:t>
            </a:r>
            <a:r>
              <a:rPr lang="it-IT" sz="1800" baseline="0" dirty="0" smtClean="0"/>
              <a:t> </a:t>
            </a:r>
            <a:r>
              <a:rPr lang="it-IT" sz="1800" baseline="0" dirty="0" err="1" smtClean="0"/>
              <a:t>declaration</a:t>
            </a:r>
            <a:r>
              <a:rPr lang="it-IT" sz="1800" baseline="0" dirty="0" smtClean="0"/>
              <a:t> </a:t>
            </a:r>
            <a:r>
              <a:rPr lang="it-IT" sz="1800" baseline="0" dirty="0" err="1" smtClean="0"/>
              <a:t>represent</a:t>
            </a:r>
            <a:r>
              <a:rPr lang="it-IT" sz="1800" baseline="0" dirty="0" smtClean="0"/>
              <a:t> the </a:t>
            </a:r>
            <a:r>
              <a:rPr lang="it-IT" sz="1800" baseline="0" dirty="0" err="1" smtClean="0"/>
              <a:t>introduction</a:t>
            </a:r>
            <a:r>
              <a:rPr lang="it-IT" sz="1800" baseline="0" dirty="0" smtClean="0"/>
              <a:t> of Spring </a:t>
            </a:r>
            <a:r>
              <a:rPr lang="it-IT" sz="1800" baseline="0" dirty="0" err="1" smtClean="0"/>
              <a:t>Cloud</a:t>
            </a:r>
            <a:r>
              <a:rPr lang="it-IT" sz="1800" baseline="0" dirty="0" smtClean="0"/>
              <a:t> </a:t>
            </a:r>
            <a:r>
              <a:rPr lang="it-IT" sz="1800" baseline="0" dirty="0" err="1" smtClean="0"/>
              <a:t>Stream</a:t>
            </a:r>
            <a:endParaRPr lang="it-IT" sz="1800" baseline="0" dirty="0" smtClean="0"/>
          </a:p>
          <a:p>
            <a:pPr defTabSz="947607">
              <a:defRPr/>
            </a:pPr>
            <a:r>
              <a:rPr lang="it-IT" sz="1800" baseline="0" dirty="0" err="1" smtClean="0"/>
              <a:t>Each</a:t>
            </a:r>
            <a:r>
              <a:rPr lang="it-IT" sz="1800" baseline="0" dirty="0" smtClean="0"/>
              <a:t> @Input </a:t>
            </a:r>
            <a:r>
              <a:rPr lang="it-IT" sz="1800" baseline="0" dirty="0" err="1" smtClean="0"/>
              <a:t>annotation</a:t>
            </a:r>
            <a:r>
              <a:rPr lang="it-IT" sz="1800" baseline="0" dirty="0" smtClean="0"/>
              <a:t> </a:t>
            </a:r>
            <a:r>
              <a:rPr lang="it-IT" sz="1800" baseline="0" dirty="0" err="1" smtClean="0"/>
              <a:t>define</a:t>
            </a:r>
            <a:r>
              <a:rPr lang="it-IT" sz="1800" baseline="0" dirty="0" smtClean="0"/>
              <a:t> the </a:t>
            </a:r>
            <a:r>
              <a:rPr lang="it-IT" sz="1800" baseline="0" dirty="0" err="1" smtClean="0"/>
              <a:t>method</a:t>
            </a:r>
            <a:r>
              <a:rPr lang="it-IT" sz="1800" baseline="0" dirty="0" smtClean="0"/>
              <a:t> </a:t>
            </a:r>
            <a:r>
              <a:rPr lang="it-IT" sz="1800" baseline="0" dirty="0" err="1" smtClean="0"/>
              <a:t>that</a:t>
            </a:r>
            <a:r>
              <a:rPr lang="it-IT" sz="1800" baseline="0" dirty="0" smtClean="0"/>
              <a:t> </a:t>
            </a:r>
            <a:r>
              <a:rPr lang="it-IT" sz="1800" baseline="0" dirty="0" err="1" smtClean="0"/>
              <a:t>corrispond</a:t>
            </a:r>
            <a:r>
              <a:rPr lang="it-IT" sz="1800" baseline="0" dirty="0" smtClean="0"/>
              <a:t> to the </a:t>
            </a:r>
            <a:r>
              <a:rPr lang="it-IT" sz="1800" baseline="0" dirty="0" err="1" smtClean="0"/>
              <a:t>topics</a:t>
            </a:r>
            <a:r>
              <a:rPr lang="it-IT" sz="1800" baseline="0" dirty="0" smtClean="0"/>
              <a:t> </a:t>
            </a:r>
            <a:r>
              <a:rPr lang="it-IT" sz="1800" baseline="0" dirty="0" err="1" smtClean="0"/>
              <a:t>declaration</a:t>
            </a:r>
            <a:r>
              <a:rPr lang="it-IT" sz="1800" baseline="0" dirty="0" smtClean="0"/>
              <a:t>  </a:t>
            </a:r>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53</a:t>
            </a:fld>
            <a:endParaRPr lang="it-IT"/>
          </a:p>
        </p:txBody>
      </p:sp>
    </p:spTree>
    <p:extLst>
      <p:ext uri="{BB962C8B-B14F-4D97-AF65-F5344CB8AC3E}">
        <p14:creationId xmlns:p14="http://schemas.microsoft.com/office/powerpoint/2010/main" val="58112043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a:t>
            </a:r>
            <a:r>
              <a:rPr lang="it-IT" sz="2400" baseline="0" dirty="0" err="1" smtClean="0"/>
              <a:t>implementation</a:t>
            </a:r>
            <a:r>
              <a:rPr lang="it-IT" sz="2400" baseline="0" dirty="0" smtClean="0"/>
              <a:t> of the </a:t>
            </a:r>
            <a:r>
              <a:rPr lang="it-IT" sz="2400" baseline="0" dirty="0" err="1" smtClean="0"/>
              <a:t>interface</a:t>
            </a:r>
            <a:r>
              <a:rPr lang="it-IT" sz="2400" baseline="0" dirty="0" smtClean="0"/>
              <a:t> </a:t>
            </a:r>
            <a:r>
              <a:rPr lang="it-IT" sz="2400" baseline="0" dirty="0" err="1" smtClean="0"/>
              <a:t>seen</a:t>
            </a:r>
            <a:r>
              <a:rPr lang="it-IT" sz="2400" baseline="0" dirty="0" smtClean="0"/>
              <a:t> in the </a:t>
            </a:r>
            <a:r>
              <a:rPr lang="it-IT" sz="2400" baseline="0" dirty="0" err="1" smtClean="0"/>
              <a:t>previous</a:t>
            </a:r>
            <a:r>
              <a:rPr lang="it-IT" sz="2400" baseline="0" dirty="0" smtClean="0"/>
              <a:t> chart</a:t>
            </a:r>
          </a:p>
          <a:p>
            <a:endParaRPr lang="it-IT" sz="2400" baseline="0" dirty="0" smtClean="0"/>
          </a:p>
          <a:p>
            <a:r>
              <a:rPr lang="it-IT" sz="2400" dirty="0" smtClean="0"/>
              <a:t>With </a:t>
            </a:r>
            <a:r>
              <a:rPr lang="it-IT" sz="2400" baseline="0" dirty="0" smtClean="0"/>
              <a:t>the </a:t>
            </a:r>
            <a:r>
              <a:rPr lang="it-IT" sz="2400" dirty="0" err="1" smtClean="0"/>
              <a:t>method</a:t>
            </a:r>
            <a:r>
              <a:rPr lang="it-IT" sz="2400" dirty="0" smtClean="0"/>
              <a:t> </a:t>
            </a:r>
            <a:r>
              <a:rPr lang="it-IT" sz="2400" dirty="0" err="1" smtClean="0"/>
              <a:t>that</a:t>
            </a:r>
            <a:r>
              <a:rPr lang="it-IT" sz="2400" dirty="0" smtClean="0"/>
              <a:t> </a:t>
            </a:r>
            <a:r>
              <a:rPr lang="it-IT" sz="2400" dirty="0" err="1" smtClean="0"/>
              <a:t>read</a:t>
            </a:r>
            <a:r>
              <a:rPr lang="it-IT" sz="2400" baseline="0" dirty="0" smtClean="0"/>
              <a:t> from the </a:t>
            </a:r>
            <a:r>
              <a:rPr lang="it-IT" sz="2400" baseline="0" dirty="0" err="1" smtClean="0"/>
              <a:t>topic</a:t>
            </a:r>
            <a:r>
              <a:rPr lang="it-IT" sz="2400" baseline="0" dirty="0" smtClean="0"/>
              <a:t> the </a:t>
            </a:r>
            <a:r>
              <a:rPr lang="it-IT" sz="2400" baseline="0" dirty="0" err="1" smtClean="0"/>
              <a:t>typed</a:t>
            </a:r>
            <a:r>
              <a:rPr lang="it-IT" sz="2400" baseline="0" dirty="0" smtClean="0"/>
              <a:t> message </a:t>
            </a:r>
            <a:r>
              <a:rPr lang="it-IT" sz="2400" baseline="0" dirty="0" err="1" smtClean="0"/>
              <a:t>payload</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54</a:t>
            </a:fld>
            <a:endParaRPr lang="it-IT"/>
          </a:p>
        </p:txBody>
      </p:sp>
    </p:spTree>
    <p:extLst>
      <p:ext uri="{BB962C8B-B14F-4D97-AF65-F5344CB8AC3E}">
        <p14:creationId xmlns:p14="http://schemas.microsoft.com/office/powerpoint/2010/main" val="305918275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000" dirty="0" smtClean="0"/>
              <a:t>Interface and </a:t>
            </a:r>
            <a:r>
              <a:rPr lang="it-IT" sz="2000" dirty="0" err="1" smtClean="0"/>
              <a:t>implementation</a:t>
            </a:r>
            <a:r>
              <a:rPr lang="it-IT" sz="2000" dirty="0" smtClean="0"/>
              <a:t> </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55</a:t>
            </a:fld>
            <a:endParaRPr lang="it-IT"/>
          </a:p>
        </p:txBody>
      </p:sp>
    </p:spTree>
    <p:extLst>
      <p:ext uri="{BB962C8B-B14F-4D97-AF65-F5344CB8AC3E}">
        <p14:creationId xmlns:p14="http://schemas.microsoft.com/office/powerpoint/2010/main" val="256156542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600" dirty="0" err="1" smtClean="0"/>
              <a:t>I’m</a:t>
            </a:r>
            <a:r>
              <a:rPr lang="it-IT" sz="1600" baseline="0" dirty="0" smtClean="0"/>
              <a:t> </a:t>
            </a:r>
            <a:r>
              <a:rPr lang="it-IT" sz="1600" baseline="0" dirty="0" err="1" smtClean="0"/>
              <a:t>now</a:t>
            </a:r>
            <a:r>
              <a:rPr lang="it-IT" sz="1600" baseline="0" dirty="0" smtClean="0"/>
              <a:t> </a:t>
            </a:r>
            <a:r>
              <a:rPr lang="it-IT" sz="1600" baseline="0" dirty="0" err="1" smtClean="0"/>
              <a:t>going</a:t>
            </a:r>
            <a:r>
              <a:rPr lang="it-IT" sz="1600" baseline="0" dirty="0" smtClean="0"/>
              <a:t> to show the</a:t>
            </a:r>
            <a:r>
              <a:rPr lang="it-IT" sz="1600" dirty="0" smtClean="0"/>
              <a:t> </a:t>
            </a:r>
            <a:r>
              <a:rPr lang="it-IT" sz="1600" dirty="0" err="1"/>
              <a:t>coding</a:t>
            </a:r>
            <a:r>
              <a:rPr lang="it-IT" sz="1600" dirty="0"/>
              <a:t> overhead </a:t>
            </a:r>
            <a:r>
              <a:rPr lang="it-IT" sz="1600" dirty="0" smtClean="0"/>
              <a:t>due to the </a:t>
            </a:r>
            <a:r>
              <a:rPr lang="it-IT" sz="1600" dirty="0" err="1" smtClean="0"/>
              <a:t>introduction</a:t>
            </a:r>
            <a:r>
              <a:rPr lang="it-IT" sz="1600" dirty="0" smtClean="0"/>
              <a:t> of </a:t>
            </a:r>
            <a:r>
              <a:rPr lang="it-IT" sz="1600" dirty="0" err="1" smtClean="0"/>
              <a:t>this</a:t>
            </a:r>
            <a:r>
              <a:rPr lang="it-IT" sz="1600" baseline="0" dirty="0" smtClean="0"/>
              <a:t> pattern</a:t>
            </a:r>
            <a:endParaRPr lang="it-IT" sz="1600" dirty="0"/>
          </a:p>
          <a:p>
            <a:endParaRPr lang="it-IT" sz="1600" dirty="0" smtClean="0"/>
          </a:p>
          <a:p>
            <a:r>
              <a:rPr lang="it-IT" sz="1600" dirty="0" smtClean="0"/>
              <a:t>To </a:t>
            </a:r>
            <a:r>
              <a:rPr lang="it-IT" sz="1600" dirty="0" err="1"/>
              <a:t>achieve</a:t>
            </a:r>
            <a:r>
              <a:rPr lang="it-IT" sz="1600" dirty="0"/>
              <a:t> </a:t>
            </a:r>
            <a:r>
              <a:rPr lang="it-IT" sz="1600" dirty="0" err="1" smtClean="0"/>
              <a:t>this</a:t>
            </a:r>
            <a:r>
              <a:rPr lang="it-IT" sz="1600" baseline="0" dirty="0" smtClean="0"/>
              <a:t> </a:t>
            </a:r>
            <a:r>
              <a:rPr lang="it-IT" sz="1600" dirty="0" smtClean="0"/>
              <a:t>model </a:t>
            </a:r>
            <a:r>
              <a:rPr lang="it-IT" sz="1600" dirty="0" err="1" smtClean="0"/>
              <a:t>two</a:t>
            </a:r>
            <a:r>
              <a:rPr lang="it-IT" sz="1600" dirty="0" smtClean="0"/>
              <a:t> </a:t>
            </a:r>
            <a:r>
              <a:rPr lang="it-IT" sz="1600" dirty="0" err="1"/>
              <a:t>timestamp</a:t>
            </a:r>
            <a:r>
              <a:rPr lang="it-IT" sz="1600" dirty="0"/>
              <a:t> </a:t>
            </a:r>
            <a:r>
              <a:rPr lang="it-IT" sz="1600" dirty="0" err="1"/>
              <a:t>fields</a:t>
            </a:r>
            <a:r>
              <a:rPr lang="it-IT" sz="1600" dirty="0"/>
              <a:t>  and </a:t>
            </a:r>
            <a:r>
              <a:rPr lang="it-IT" sz="1600" dirty="0" err="1" smtClean="0"/>
              <a:t>and</a:t>
            </a:r>
            <a:r>
              <a:rPr lang="it-IT" sz="1600" baseline="0" dirty="0" smtClean="0"/>
              <a:t> the </a:t>
            </a:r>
            <a:r>
              <a:rPr lang="it-IT" sz="1600" dirty="0" smtClean="0"/>
              <a:t>booking </a:t>
            </a:r>
            <a:r>
              <a:rPr lang="it-IT" sz="1600" dirty="0"/>
              <a:t>state </a:t>
            </a:r>
            <a:r>
              <a:rPr lang="it-IT" sz="1600" dirty="0" err="1" smtClean="0"/>
              <a:t>fielsd</a:t>
            </a:r>
            <a:r>
              <a:rPr lang="it-IT" sz="1600" dirty="0" smtClean="0"/>
              <a:t> </a:t>
            </a:r>
            <a:r>
              <a:rPr lang="it-IT" sz="1600" dirty="0" err="1" smtClean="0"/>
              <a:t>have</a:t>
            </a:r>
            <a:r>
              <a:rPr lang="it-IT" sz="1600" dirty="0" smtClean="0"/>
              <a:t> </a:t>
            </a:r>
            <a:r>
              <a:rPr lang="it-IT" sz="1600" dirty="0" err="1" smtClean="0"/>
              <a:t>been</a:t>
            </a:r>
            <a:r>
              <a:rPr lang="it-IT" sz="1600" dirty="0" smtClean="0"/>
              <a:t> </a:t>
            </a:r>
            <a:r>
              <a:rPr lang="it-IT" sz="1600" dirty="0" err="1" smtClean="0"/>
              <a:t>added</a:t>
            </a:r>
            <a:r>
              <a:rPr lang="it-IT" sz="1600" baseline="0" dirty="0" smtClean="0"/>
              <a:t> to the </a:t>
            </a:r>
            <a:r>
              <a:rPr lang="it-IT" sz="1600" baseline="0" dirty="0" err="1" smtClean="0"/>
              <a:t>table</a:t>
            </a:r>
            <a:r>
              <a:rPr lang="it-IT" sz="1600" baseline="0" dirty="0" smtClean="0"/>
              <a:t> </a:t>
            </a:r>
            <a:r>
              <a:rPr lang="it-IT" sz="1600" baseline="0" dirty="0" err="1" smtClean="0"/>
              <a:t>that</a:t>
            </a:r>
            <a:r>
              <a:rPr lang="it-IT" sz="1600" baseline="0" dirty="0" smtClean="0"/>
              <a:t> </a:t>
            </a:r>
            <a:r>
              <a:rPr lang="it-IT" sz="1600" baseline="0" dirty="0" err="1" smtClean="0"/>
              <a:t>persists</a:t>
            </a:r>
            <a:r>
              <a:rPr lang="it-IT" sz="1600" baseline="0" dirty="0" smtClean="0"/>
              <a:t> the booking </a:t>
            </a:r>
            <a:r>
              <a:rPr lang="it-IT" sz="1600" baseline="0" dirty="0" err="1" smtClean="0"/>
              <a:t>informations</a:t>
            </a:r>
            <a:endParaRPr lang="it-IT" sz="1600" dirty="0"/>
          </a:p>
          <a:p>
            <a:r>
              <a:rPr lang="it-IT" sz="1600" dirty="0"/>
              <a:t>	</a:t>
            </a:r>
          </a:p>
          <a:p>
            <a:r>
              <a:rPr lang="it-IT" sz="1600" dirty="0"/>
              <a:t>With </a:t>
            </a:r>
            <a:r>
              <a:rPr lang="it-IT" sz="1600" dirty="0" err="1"/>
              <a:t>this</a:t>
            </a:r>
            <a:r>
              <a:rPr lang="it-IT" sz="1600" dirty="0"/>
              <a:t> information </a:t>
            </a:r>
            <a:r>
              <a:rPr lang="it-IT" sz="1600" dirty="0" err="1"/>
              <a:t>it</a:t>
            </a:r>
            <a:r>
              <a:rPr lang="it-IT" sz="1600" dirty="0"/>
              <a:t> </a:t>
            </a:r>
            <a:r>
              <a:rPr lang="it-IT" sz="1600" dirty="0" err="1" smtClean="0"/>
              <a:t>will</a:t>
            </a:r>
            <a:r>
              <a:rPr lang="it-IT" sz="1600" dirty="0" smtClean="0"/>
              <a:t> </a:t>
            </a:r>
            <a:r>
              <a:rPr lang="it-IT" sz="1600" dirty="0"/>
              <a:t>be </a:t>
            </a:r>
            <a:r>
              <a:rPr lang="it-IT" sz="1600" dirty="0" err="1"/>
              <a:t>able</a:t>
            </a:r>
            <a:r>
              <a:rPr lang="it-IT" sz="1600" dirty="0"/>
              <a:t> to </a:t>
            </a:r>
            <a:r>
              <a:rPr lang="it-IT" sz="1600" dirty="0" err="1"/>
              <a:t>achieve</a:t>
            </a:r>
            <a:endParaRPr lang="it-IT" sz="1600" dirty="0"/>
          </a:p>
          <a:p>
            <a:pPr lvl="1"/>
            <a:r>
              <a:rPr lang="it-IT" sz="1600" dirty="0"/>
              <a:t>The </a:t>
            </a:r>
            <a:r>
              <a:rPr lang="it-IT" sz="1600" dirty="0" smtClean="0"/>
              <a:t>state </a:t>
            </a:r>
            <a:r>
              <a:rPr lang="it-IT" sz="1600" dirty="0"/>
              <a:t>of </a:t>
            </a:r>
            <a:r>
              <a:rPr lang="it-IT" sz="1600" dirty="0" err="1"/>
              <a:t>each</a:t>
            </a:r>
            <a:r>
              <a:rPr lang="it-IT" sz="1600" dirty="0"/>
              <a:t> </a:t>
            </a:r>
            <a:r>
              <a:rPr lang="it-IT" sz="1600" dirty="0" smtClean="0"/>
              <a:t>record in the workflow</a:t>
            </a:r>
            <a:endParaRPr lang="it-IT" sz="1600" dirty="0"/>
          </a:p>
          <a:p>
            <a:pPr lvl="1"/>
            <a:r>
              <a:rPr lang="it-IT" sz="1600" dirty="0" smtClean="0"/>
              <a:t>The </a:t>
            </a:r>
            <a:r>
              <a:rPr lang="it-IT" sz="1600" dirty="0" err="1" smtClean="0"/>
              <a:t>informaton</a:t>
            </a:r>
            <a:r>
              <a:rPr lang="it-IT" sz="1600" dirty="0" smtClean="0"/>
              <a:t> </a:t>
            </a:r>
            <a:r>
              <a:rPr lang="it-IT" sz="1600" dirty="0" err="1" smtClean="0"/>
              <a:t>needed</a:t>
            </a:r>
            <a:r>
              <a:rPr lang="it-IT" sz="1600" dirty="0" smtClean="0"/>
              <a:t> to </a:t>
            </a:r>
            <a:r>
              <a:rPr lang="it-IT" sz="1600" dirty="0" err="1"/>
              <a:t>implement</a:t>
            </a:r>
            <a:r>
              <a:rPr lang="it-IT" sz="1600" dirty="0"/>
              <a:t> </a:t>
            </a:r>
            <a:r>
              <a:rPr lang="it-IT" sz="1600" dirty="0" smtClean="0"/>
              <a:t>the </a:t>
            </a:r>
            <a:r>
              <a:rPr lang="it-IT" sz="1600" dirty="0" err="1" smtClean="0"/>
              <a:t>transactional</a:t>
            </a:r>
            <a:r>
              <a:rPr lang="it-IT" sz="1600" dirty="0" smtClean="0"/>
              <a:t> </a:t>
            </a:r>
            <a:r>
              <a:rPr lang="it-IT" sz="1600" dirty="0" err="1" smtClean="0"/>
              <a:t>behaviour</a:t>
            </a:r>
            <a:r>
              <a:rPr lang="it-IT" sz="1600" baseline="0" dirty="0" smtClean="0"/>
              <a:t> a</a:t>
            </a:r>
            <a:r>
              <a:rPr lang="it-IT" sz="1600" dirty="0" smtClean="0"/>
              <a:t>nd the</a:t>
            </a:r>
            <a:r>
              <a:rPr lang="it-IT" sz="1600" baseline="0" dirty="0" smtClean="0"/>
              <a:t> </a:t>
            </a:r>
            <a:r>
              <a:rPr lang="it-IT" sz="1600" dirty="0" err="1" smtClean="0"/>
              <a:t>compensating</a:t>
            </a:r>
            <a:r>
              <a:rPr lang="it-IT" sz="1600" baseline="0" dirty="0" smtClean="0"/>
              <a:t> </a:t>
            </a:r>
            <a:r>
              <a:rPr lang="it-IT" sz="1600" baseline="0" dirty="0" err="1" smtClean="0"/>
              <a:t>transactions</a:t>
            </a:r>
            <a:r>
              <a:rPr lang="it-IT" sz="1600" baseline="0" dirty="0" smtClean="0"/>
              <a:t> </a:t>
            </a:r>
          </a:p>
          <a:p>
            <a:pPr lvl="1"/>
            <a:r>
              <a:rPr lang="it-IT" sz="1600" baseline="0" dirty="0" smtClean="0"/>
              <a:t>(</a:t>
            </a:r>
            <a:r>
              <a:rPr lang="it-IT" sz="1600" dirty="0" smtClean="0"/>
              <a:t>in case of fault in </a:t>
            </a:r>
            <a:r>
              <a:rPr lang="it-IT" sz="1600" dirty="0"/>
              <a:t>the message broker or </a:t>
            </a:r>
            <a:r>
              <a:rPr lang="it-IT" sz="1600" dirty="0" err="1" smtClean="0"/>
              <a:t>application</a:t>
            </a:r>
            <a:r>
              <a:rPr lang="it-IT" sz="1600" dirty="0" smtClean="0"/>
              <a:t>)</a:t>
            </a:r>
            <a:endParaRPr lang="it-IT" sz="1600" dirty="0"/>
          </a:p>
          <a:p>
            <a:endParaRPr lang="it-IT" sz="1600" dirty="0" smtClean="0"/>
          </a:p>
          <a:p>
            <a:pPr defTabSz="947607">
              <a:defRPr/>
            </a:pPr>
            <a:r>
              <a:rPr lang="it-IT" sz="1600" dirty="0"/>
              <a:t>So </a:t>
            </a:r>
            <a:r>
              <a:rPr lang="it-IT" sz="1600" dirty="0" err="1"/>
              <a:t>each</a:t>
            </a:r>
            <a:r>
              <a:rPr lang="it-IT" sz="1600" dirty="0"/>
              <a:t> record </a:t>
            </a:r>
            <a:r>
              <a:rPr lang="it-IT" sz="1600" dirty="0" err="1"/>
              <a:t>will</a:t>
            </a:r>
            <a:r>
              <a:rPr lang="it-IT" sz="1600" dirty="0"/>
              <a:t> </a:t>
            </a:r>
            <a:r>
              <a:rPr lang="it-IT" sz="1600" dirty="0" err="1"/>
              <a:t>follow</a:t>
            </a:r>
            <a:r>
              <a:rPr lang="it-IT" sz="1600" dirty="0"/>
              <a:t> </a:t>
            </a:r>
            <a:r>
              <a:rPr lang="it-IT" sz="1600" dirty="0" err="1"/>
              <a:t>this</a:t>
            </a:r>
            <a:r>
              <a:rPr lang="it-IT" sz="1600" dirty="0"/>
              <a:t> workflow</a:t>
            </a:r>
          </a:p>
          <a:p>
            <a:r>
              <a:rPr lang="it-IT" sz="1600" dirty="0" smtClean="0"/>
              <a:t> </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56</a:t>
            </a:fld>
            <a:endParaRPr lang="it-IT"/>
          </a:p>
        </p:txBody>
      </p:sp>
    </p:spTree>
    <p:extLst>
      <p:ext uri="{BB962C8B-B14F-4D97-AF65-F5344CB8AC3E}">
        <p14:creationId xmlns:p14="http://schemas.microsoft.com/office/powerpoint/2010/main" val="262266848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dirty="0" err="1"/>
              <a:t>This</a:t>
            </a:r>
            <a:r>
              <a:rPr lang="it-IT" sz="1800" dirty="0"/>
              <a:t> code </a:t>
            </a:r>
            <a:r>
              <a:rPr lang="it-IT" sz="1800" dirty="0" err="1"/>
              <a:t>fragment</a:t>
            </a:r>
            <a:r>
              <a:rPr lang="it-IT" sz="1800" dirty="0"/>
              <a:t> </a:t>
            </a:r>
            <a:r>
              <a:rPr lang="it-IT" sz="1800" dirty="0" err="1"/>
              <a:t>represents</a:t>
            </a:r>
            <a:r>
              <a:rPr lang="it-IT" sz="1800" dirty="0"/>
              <a:t> the </a:t>
            </a:r>
            <a:r>
              <a:rPr lang="it-IT" sz="1800" dirty="0" err="1"/>
              <a:t>implementation</a:t>
            </a:r>
            <a:r>
              <a:rPr lang="it-IT" sz="1800" dirty="0"/>
              <a:t> of the </a:t>
            </a:r>
            <a:r>
              <a:rPr lang="it-IT" sz="1800" dirty="0" err="1"/>
              <a:t>scheduler</a:t>
            </a:r>
            <a:r>
              <a:rPr lang="it-IT" sz="1800" dirty="0"/>
              <a:t> </a:t>
            </a:r>
            <a:r>
              <a:rPr lang="it-IT" sz="1800" dirty="0" err="1"/>
              <a:t>as</a:t>
            </a:r>
            <a:r>
              <a:rPr lang="it-IT" sz="1800" dirty="0"/>
              <a:t> a thread </a:t>
            </a:r>
            <a:r>
              <a:rPr lang="it-IT" sz="1800" dirty="0" err="1"/>
              <a:t>provided</a:t>
            </a:r>
            <a:r>
              <a:rPr lang="it-IT" sz="1800" dirty="0"/>
              <a:t> in a Spring </a:t>
            </a:r>
            <a:r>
              <a:rPr lang="it-IT" sz="1800" dirty="0" err="1"/>
              <a:t>Boot</a:t>
            </a:r>
            <a:r>
              <a:rPr lang="it-IT" sz="1800" dirty="0"/>
              <a:t> </a:t>
            </a:r>
            <a:r>
              <a:rPr lang="it-IT" sz="1800" dirty="0" err="1"/>
              <a:t>application</a:t>
            </a:r>
            <a:endParaRPr lang="it-IT" sz="1800" dirty="0"/>
          </a:p>
          <a:p>
            <a:pPr lvl="1"/>
            <a:endParaRPr lang="it-IT" sz="1800" i="1" dirty="0"/>
          </a:p>
          <a:p>
            <a:pPr lvl="1"/>
            <a:r>
              <a:rPr lang="it-IT" sz="1800" i="1" dirty="0"/>
              <a:t>@</a:t>
            </a:r>
            <a:r>
              <a:rPr lang="it-IT" sz="1800" i="1" dirty="0" err="1"/>
              <a:t>EnableScheduling</a:t>
            </a:r>
            <a:r>
              <a:rPr lang="it-IT" sz="1800" i="1" dirty="0"/>
              <a:t> </a:t>
            </a:r>
            <a:r>
              <a:rPr lang="it-IT" sz="1800" i="1" dirty="0" err="1"/>
              <a:t>is</a:t>
            </a:r>
            <a:r>
              <a:rPr lang="it-IT" sz="1800" i="1" dirty="0"/>
              <a:t> the </a:t>
            </a:r>
            <a:r>
              <a:rPr lang="it-IT" sz="1800" i="1" dirty="0" err="1"/>
              <a:t>directive</a:t>
            </a:r>
            <a:r>
              <a:rPr lang="it-IT" sz="1800" i="1" dirty="0"/>
              <a:t> </a:t>
            </a:r>
            <a:r>
              <a:rPr lang="it-IT" sz="1800" i="1" dirty="0" err="1"/>
              <a:t>that</a:t>
            </a:r>
            <a:r>
              <a:rPr lang="it-IT" sz="1800" i="1" dirty="0"/>
              <a:t> </a:t>
            </a:r>
            <a:r>
              <a:rPr lang="it-IT" sz="1800" dirty="0" err="1"/>
              <a:t>enable</a:t>
            </a:r>
            <a:r>
              <a:rPr lang="it-IT" sz="1800" dirty="0"/>
              <a:t> the </a:t>
            </a:r>
            <a:r>
              <a:rPr lang="it-IT" sz="1800" dirty="0" err="1"/>
              <a:t>scheduling</a:t>
            </a:r>
            <a:r>
              <a:rPr lang="it-IT" sz="1800" dirty="0"/>
              <a:t> </a:t>
            </a:r>
            <a:r>
              <a:rPr lang="it-IT" sz="1800" dirty="0" err="1"/>
              <a:t>behaviour</a:t>
            </a:r>
            <a:r>
              <a:rPr lang="it-IT" sz="1800" dirty="0"/>
              <a:t> </a:t>
            </a:r>
          </a:p>
          <a:p>
            <a:pPr lvl="1"/>
            <a:endParaRPr lang="it-IT" sz="1800" dirty="0"/>
          </a:p>
          <a:p>
            <a:pPr lvl="1"/>
            <a:r>
              <a:rPr lang="it-IT" sz="1800" i="1" dirty="0"/>
              <a:t>@</a:t>
            </a:r>
            <a:r>
              <a:rPr lang="it-IT" sz="1800" i="1" dirty="0" err="1"/>
              <a:t>Scheduled</a:t>
            </a:r>
            <a:r>
              <a:rPr lang="it-IT" sz="1800" i="1" dirty="0"/>
              <a:t>  </a:t>
            </a:r>
            <a:r>
              <a:rPr lang="it-IT" sz="1800" dirty="0" err="1"/>
              <a:t>is</a:t>
            </a:r>
            <a:r>
              <a:rPr lang="it-IT" sz="1800" dirty="0"/>
              <a:t> the </a:t>
            </a:r>
            <a:r>
              <a:rPr lang="it-IT" sz="1800" dirty="0" err="1"/>
              <a:t>directive</a:t>
            </a:r>
            <a:r>
              <a:rPr lang="it-IT" sz="1800" dirty="0"/>
              <a:t> </a:t>
            </a:r>
            <a:r>
              <a:rPr lang="it-IT" sz="1800" dirty="0" err="1"/>
              <a:t>that</a:t>
            </a:r>
            <a:r>
              <a:rPr lang="it-IT" sz="1800" dirty="0"/>
              <a:t>  trigger </a:t>
            </a:r>
            <a:r>
              <a:rPr lang="it-IT" sz="1800" dirty="0" err="1"/>
              <a:t>this</a:t>
            </a:r>
            <a:r>
              <a:rPr lang="it-IT" sz="1800" dirty="0"/>
              <a:t> </a:t>
            </a:r>
            <a:r>
              <a:rPr lang="it-IT" sz="1800" dirty="0" err="1"/>
              <a:t>method</a:t>
            </a:r>
            <a:r>
              <a:rPr lang="it-IT" sz="1800" dirty="0"/>
              <a:t> </a:t>
            </a:r>
            <a:r>
              <a:rPr lang="it-IT" sz="1800" dirty="0" err="1"/>
              <a:t>at</a:t>
            </a:r>
            <a:r>
              <a:rPr lang="it-IT" sz="1800" dirty="0"/>
              <a:t> the </a:t>
            </a:r>
            <a:r>
              <a:rPr lang="it-IT" sz="1800" dirty="0" err="1"/>
              <a:t>declared</a:t>
            </a:r>
            <a:r>
              <a:rPr lang="it-IT" sz="1800" dirty="0"/>
              <a:t> rate</a:t>
            </a:r>
          </a:p>
          <a:p>
            <a:pPr lvl="1"/>
            <a:endParaRPr lang="it-IT" sz="1800" dirty="0"/>
          </a:p>
          <a:p>
            <a:pPr lvl="1"/>
            <a:r>
              <a:rPr lang="it-IT" sz="1800" dirty="0"/>
              <a:t>The </a:t>
            </a:r>
            <a:r>
              <a:rPr lang="it-IT" sz="1800" dirty="0" err="1"/>
              <a:t>highlighted</a:t>
            </a:r>
            <a:r>
              <a:rPr lang="it-IT" sz="1800" dirty="0"/>
              <a:t> </a:t>
            </a:r>
            <a:r>
              <a:rPr lang="it-IT" sz="1800" dirty="0" err="1"/>
              <a:t>instructions</a:t>
            </a:r>
            <a:r>
              <a:rPr lang="it-IT" sz="1800" dirty="0"/>
              <a:t> </a:t>
            </a:r>
            <a:r>
              <a:rPr lang="it-IT" sz="1800" dirty="0" err="1"/>
              <a:t>represents</a:t>
            </a:r>
            <a:r>
              <a:rPr lang="it-IT" sz="1800" dirty="0"/>
              <a:t> the business </a:t>
            </a:r>
            <a:r>
              <a:rPr lang="it-IT" sz="1800" dirty="0" err="1"/>
              <a:t>logic</a:t>
            </a:r>
            <a:r>
              <a:rPr lang="it-IT" sz="1800" dirty="0"/>
              <a:t> </a:t>
            </a:r>
            <a:r>
              <a:rPr lang="it-IT" sz="1800" dirty="0" err="1"/>
              <a:t>that</a:t>
            </a:r>
            <a:r>
              <a:rPr lang="it-IT" sz="1800" dirty="0"/>
              <a:t> </a:t>
            </a:r>
            <a:r>
              <a:rPr lang="it-IT" sz="1800" dirty="0" err="1"/>
              <a:t>implements</a:t>
            </a:r>
            <a:r>
              <a:rPr lang="it-IT" sz="1800" dirty="0"/>
              <a:t> Data </a:t>
            </a:r>
            <a:r>
              <a:rPr lang="it-IT" sz="1800" dirty="0" err="1"/>
              <a:t>access</a:t>
            </a:r>
            <a:r>
              <a:rPr lang="it-IT" sz="1800" dirty="0"/>
              <a:t> and message </a:t>
            </a:r>
            <a:r>
              <a:rPr lang="it-IT" sz="1800" dirty="0" err="1"/>
              <a:t>publishing</a:t>
            </a:r>
            <a:r>
              <a:rPr lang="it-IT" sz="1800" dirty="0"/>
              <a:t>  </a:t>
            </a:r>
          </a:p>
          <a:p>
            <a:endParaRPr lang="it-IT" sz="1800" dirty="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57</a:t>
            </a:fld>
            <a:endParaRPr lang="it-IT"/>
          </a:p>
        </p:txBody>
      </p:sp>
    </p:spTree>
    <p:extLst>
      <p:ext uri="{BB962C8B-B14F-4D97-AF65-F5344CB8AC3E}">
        <p14:creationId xmlns:p14="http://schemas.microsoft.com/office/powerpoint/2010/main" val="29009904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a </a:t>
            </a:r>
            <a:r>
              <a:rPr lang="it-IT" sz="2400" dirty="0" err="1" smtClean="0"/>
              <a:t>simple</a:t>
            </a:r>
            <a:r>
              <a:rPr lang="it-IT" sz="2400" dirty="0" smtClean="0"/>
              <a:t> </a:t>
            </a:r>
            <a:r>
              <a:rPr lang="it-IT" sz="2400" dirty="0" err="1" smtClean="0"/>
              <a:t>system</a:t>
            </a:r>
            <a:r>
              <a:rPr lang="it-IT" sz="2400" dirty="0" smtClean="0"/>
              <a:t> </a:t>
            </a:r>
            <a:r>
              <a:rPr lang="it-IT" sz="2400" dirty="0" err="1" smtClean="0"/>
              <a:t>landscape</a:t>
            </a:r>
            <a:r>
              <a:rPr lang="it-IT" sz="2400" dirty="0" smtClean="0"/>
              <a:t> </a:t>
            </a:r>
            <a:r>
              <a:rPr lang="it-IT" sz="2400" dirty="0" err="1" smtClean="0"/>
              <a:t>where</a:t>
            </a:r>
            <a:r>
              <a:rPr lang="it-IT" sz="2400" dirty="0" smtClean="0"/>
              <a:t> </a:t>
            </a:r>
          </a:p>
          <a:p>
            <a:r>
              <a:rPr lang="it-IT" sz="2400" dirty="0" smtClean="0"/>
              <a:t>a </a:t>
            </a:r>
            <a:r>
              <a:rPr lang="it-IT" sz="2400" baseline="0" dirty="0" smtClean="0"/>
              <a:t> </a:t>
            </a:r>
            <a:r>
              <a:rPr lang="it-IT" sz="2400" baseline="0" dirty="0" err="1" smtClean="0"/>
              <a:t>generic</a:t>
            </a:r>
            <a:r>
              <a:rPr lang="it-IT" sz="2400" baseline="0" dirty="0" smtClean="0"/>
              <a:t> service consumer </a:t>
            </a:r>
            <a:r>
              <a:rPr lang="it-IT" sz="2400" baseline="0" dirty="0" err="1" smtClean="0"/>
              <a:t>need</a:t>
            </a:r>
            <a:r>
              <a:rPr lang="it-IT" sz="2400" baseline="0" dirty="0" smtClean="0"/>
              <a:t> to </a:t>
            </a:r>
            <a:r>
              <a:rPr lang="it-IT" sz="2400" baseline="0" dirty="0" err="1" smtClean="0"/>
              <a:t>resolve</a:t>
            </a:r>
            <a:r>
              <a:rPr lang="it-IT" sz="2400" baseline="0" dirty="0" smtClean="0"/>
              <a:t> some </a:t>
            </a:r>
            <a:r>
              <a:rPr lang="it-IT" sz="2400" baseline="0" dirty="0" err="1" smtClean="0"/>
              <a:t>functions</a:t>
            </a:r>
            <a:r>
              <a:rPr lang="it-IT" sz="2400" baseline="0" dirty="0" smtClean="0"/>
              <a:t> </a:t>
            </a:r>
            <a:r>
              <a:rPr lang="it-IT" sz="2400" baseline="0" dirty="0" err="1" smtClean="0"/>
              <a:t>exposed</a:t>
            </a:r>
            <a:r>
              <a:rPr lang="it-IT" sz="2400" baseline="0" dirty="0" smtClean="0"/>
              <a:t> by </a:t>
            </a:r>
            <a:r>
              <a:rPr lang="it-IT" sz="2400" baseline="0" dirty="0" err="1" smtClean="0"/>
              <a:t>another</a:t>
            </a:r>
            <a:r>
              <a:rPr lang="it-IT" sz="2400" baseline="0" dirty="0" smtClean="0"/>
              <a:t> microservice </a:t>
            </a:r>
          </a:p>
          <a:p>
            <a:endParaRPr lang="it-IT" sz="2400" baseline="0" dirty="0" smtClean="0"/>
          </a:p>
          <a:p>
            <a:endParaRPr lang="it-IT" sz="2400" dirty="0" smtClean="0"/>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58</a:t>
            </a:fld>
            <a:endParaRPr lang="it-IT"/>
          </a:p>
        </p:txBody>
      </p:sp>
    </p:spTree>
    <p:extLst>
      <p:ext uri="{BB962C8B-B14F-4D97-AF65-F5344CB8AC3E}">
        <p14:creationId xmlns:p14="http://schemas.microsoft.com/office/powerpoint/2010/main" val="1054269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400" dirty="0" smtClean="0"/>
              <a:t>Eureka </a:t>
            </a:r>
            <a:r>
              <a:rPr lang="en-US" sz="1400" dirty="0"/>
              <a:t>it the Netflix discovery service provider. It consists of two modules: </a:t>
            </a:r>
          </a:p>
          <a:p>
            <a:pPr lvl="2"/>
            <a:r>
              <a:rPr lang="en-US" sz="1400" dirty="0"/>
              <a:t> “</a:t>
            </a:r>
            <a:r>
              <a:rPr lang="en-US" sz="1400" b="1" dirty="0"/>
              <a:t>Eureka server</a:t>
            </a:r>
            <a:r>
              <a:rPr lang="en-US" sz="1400" dirty="0"/>
              <a:t>” is a REST based service for locating services with the purpose of load balancing and failover of middle-tier servers. </a:t>
            </a:r>
          </a:p>
          <a:p>
            <a:pPr lvl="2" eaLnBrk="1" fontAlgn="t" hangingPunct="1"/>
            <a:r>
              <a:rPr lang="en-US" sz="1400" dirty="0"/>
              <a:t> “</a:t>
            </a:r>
            <a:r>
              <a:rPr lang="en-US" sz="1400" b="1" dirty="0"/>
              <a:t>Eureka Client”</a:t>
            </a:r>
            <a:r>
              <a:rPr lang="en-US" sz="1400" dirty="0"/>
              <a:t>, a Java-based client component, which interact with the Eureka server, and has a built-in load balancer that achieve basic round-robin load balancing. </a:t>
            </a:r>
          </a:p>
          <a:p>
            <a:r>
              <a:rPr lang="en-US" sz="1400" dirty="0"/>
              <a:t>Eureka can be configured and deployed to be highly available  with each server replicating state about the registered service to the others.</a:t>
            </a:r>
          </a:p>
          <a:p>
            <a:r>
              <a:rPr lang="en-US" sz="1400" dirty="0"/>
              <a:t>Services register with Eureka providing meta-data about itself (host, port, URL), </a:t>
            </a:r>
          </a:p>
          <a:p>
            <a:r>
              <a:rPr lang="en-US" sz="1400" dirty="0"/>
              <a:t>Once registered services send heartbeats to renew their leases every 30 seconds and locate their services to make remote calls</a:t>
            </a:r>
          </a:p>
          <a:p>
            <a:r>
              <a:rPr lang="en-US" sz="1400" dirty="0"/>
              <a:t>If the </a:t>
            </a:r>
            <a:r>
              <a:rPr lang="en-US" sz="1400" dirty="0" err="1"/>
              <a:t>hearthbeat</a:t>
            </a:r>
            <a:r>
              <a:rPr lang="en-US" sz="1400" dirty="0"/>
              <a:t> fails over a configurable timetable  the instance is removed</a:t>
            </a:r>
          </a:p>
          <a:p>
            <a:r>
              <a:rPr lang="en-US" sz="1400" dirty="0"/>
              <a:t>Eureka does not use a backend store and all services instance in the registry have to send an heartbeat to keep their registration up to date (so </a:t>
            </a:r>
            <a:r>
              <a:rPr lang="en-US" sz="1400" dirty="0" err="1"/>
              <a:t>ths</a:t>
            </a:r>
            <a:r>
              <a:rPr lang="en-US" sz="1400" dirty="0"/>
              <a:t> can be done in memory)</a:t>
            </a:r>
          </a:p>
          <a:p>
            <a:r>
              <a:rPr lang="en-US" sz="1400" dirty="0"/>
              <a:t>Client have an in memory cache of Eureka registration (they don’t have to go to the registry for every single request to a service)</a:t>
            </a:r>
          </a:p>
          <a:p>
            <a:r>
              <a:rPr lang="en-US" sz="1400" dirty="0"/>
              <a:t>So Eureka works as a register, that will know where which one of our services lives, how many instances of they are up (or down) and how to access them.</a:t>
            </a:r>
            <a:endParaRPr lang="it-IT" sz="1400" dirty="0"/>
          </a:p>
          <a:p>
            <a:endParaRPr lang="en-US" sz="1400" dirty="0"/>
          </a:p>
          <a:p>
            <a:endParaRPr lang="it-IT" sz="1400" dirty="0"/>
          </a:p>
          <a:p>
            <a:endParaRPr lang="it-IT" sz="1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59</a:t>
            </a:fld>
            <a:endParaRPr lang="it-IT"/>
          </a:p>
        </p:txBody>
      </p:sp>
    </p:spTree>
    <p:extLst>
      <p:ext uri="{BB962C8B-B14F-4D97-AF65-F5344CB8AC3E}">
        <p14:creationId xmlns:p14="http://schemas.microsoft.com/office/powerpoint/2010/main" val="3720976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200" dirty="0" err="1"/>
              <a:t>This</a:t>
            </a:r>
            <a:r>
              <a:rPr lang="it-IT" sz="2200" dirty="0"/>
              <a:t> </a:t>
            </a:r>
            <a:r>
              <a:rPr lang="it-IT" sz="2200" dirty="0" err="1"/>
              <a:t>loosely</a:t>
            </a:r>
            <a:r>
              <a:rPr lang="it-IT" sz="2200" dirty="0"/>
              <a:t> </a:t>
            </a:r>
            <a:r>
              <a:rPr lang="it-IT" sz="2200" dirty="0" err="1"/>
              <a:t>coupled</a:t>
            </a:r>
            <a:r>
              <a:rPr lang="it-IT" sz="2200" dirty="0"/>
              <a:t>, self-</a:t>
            </a:r>
            <a:r>
              <a:rPr lang="it-IT" sz="2200" dirty="0" err="1"/>
              <a:t>contained</a:t>
            </a:r>
            <a:r>
              <a:rPr lang="it-IT" sz="2200" dirty="0"/>
              <a:t>, non </a:t>
            </a:r>
            <a:r>
              <a:rPr lang="it-IT" sz="2200" dirty="0" err="1"/>
              <a:t>interdependent</a:t>
            </a:r>
            <a:r>
              <a:rPr lang="it-IT" sz="2200" dirty="0"/>
              <a:t> </a:t>
            </a:r>
            <a:r>
              <a:rPr lang="it-IT" sz="2200" dirty="0" err="1"/>
              <a:t>structure</a:t>
            </a:r>
            <a:r>
              <a:rPr lang="it-IT" sz="2200" dirty="0"/>
              <a:t> </a:t>
            </a:r>
            <a:r>
              <a:rPr lang="it-IT" sz="2200" dirty="0" err="1"/>
              <a:t>yields</a:t>
            </a:r>
            <a:r>
              <a:rPr lang="it-IT" sz="2200" dirty="0"/>
              <a:t> </a:t>
            </a:r>
            <a:r>
              <a:rPr lang="it-IT" sz="2200" dirty="0" err="1"/>
              <a:t>greater</a:t>
            </a:r>
            <a:r>
              <a:rPr lang="it-IT" sz="2200" dirty="0"/>
              <a:t> </a:t>
            </a:r>
            <a:r>
              <a:rPr lang="it-IT" sz="2200" dirty="0" err="1"/>
              <a:t>efficiency</a:t>
            </a:r>
            <a:r>
              <a:rPr lang="it-IT" sz="2200" dirty="0"/>
              <a:t> and </a:t>
            </a:r>
            <a:r>
              <a:rPr lang="it-IT" sz="2200" dirty="0" err="1"/>
              <a:t>vastly</a:t>
            </a:r>
            <a:r>
              <a:rPr lang="it-IT" sz="2200" dirty="0"/>
              <a:t> </a:t>
            </a:r>
            <a:r>
              <a:rPr lang="it-IT" sz="2200" dirty="0" err="1"/>
              <a:t>improved</a:t>
            </a:r>
            <a:r>
              <a:rPr lang="it-IT" sz="2200" dirty="0"/>
              <a:t> </a:t>
            </a:r>
            <a:r>
              <a:rPr lang="it-IT" sz="2200" dirty="0" err="1"/>
              <a:t>streamlining</a:t>
            </a:r>
            <a:r>
              <a:rPr lang="it-IT" sz="2200" dirty="0"/>
              <a:t> </a:t>
            </a:r>
            <a:r>
              <a:rPr lang="it-IT" sz="2200" dirty="0" err="1"/>
              <a:t>capabilities</a:t>
            </a:r>
            <a:r>
              <a:rPr lang="it-IT" sz="2200" dirty="0"/>
              <a:t> </a:t>
            </a:r>
            <a:r>
              <a:rPr lang="it-IT" sz="2200" dirty="0" err="1"/>
              <a:t>within</a:t>
            </a:r>
            <a:r>
              <a:rPr lang="it-IT" sz="2200" dirty="0"/>
              <a:t> an </a:t>
            </a:r>
            <a:r>
              <a:rPr lang="it-IT" sz="2200" dirty="0" err="1"/>
              <a:t>organically</a:t>
            </a:r>
            <a:r>
              <a:rPr lang="it-IT" sz="2200" dirty="0"/>
              <a:t> </a:t>
            </a:r>
            <a:r>
              <a:rPr lang="it-IT" sz="2200" dirty="0" err="1"/>
              <a:t>cohesive</a:t>
            </a:r>
            <a:r>
              <a:rPr lang="it-IT" sz="2200" dirty="0"/>
              <a:t> framework.</a:t>
            </a:r>
          </a:p>
          <a:p>
            <a:pPr defTabSz="947607">
              <a:defRPr/>
            </a:pPr>
            <a:endParaRPr lang="it-IT" sz="2200" dirty="0"/>
          </a:p>
          <a:p>
            <a:pPr defTabSz="947607">
              <a:defRPr/>
            </a:pPr>
            <a:r>
              <a:rPr lang="it-IT" sz="2200" dirty="0"/>
              <a:t>In </a:t>
            </a:r>
            <a:r>
              <a:rPr lang="it-IT" sz="2200" dirty="0" err="1"/>
              <a:t>order</a:t>
            </a:r>
            <a:r>
              <a:rPr lang="it-IT" sz="2200" dirty="0"/>
              <a:t> to </a:t>
            </a:r>
            <a:r>
              <a:rPr lang="it-IT" sz="2200" dirty="0" err="1"/>
              <a:t>achieve</a:t>
            </a:r>
            <a:r>
              <a:rPr lang="it-IT" sz="2200" dirty="0"/>
              <a:t> </a:t>
            </a:r>
            <a:r>
              <a:rPr lang="it-IT" sz="2200" dirty="0" err="1"/>
              <a:t>this</a:t>
            </a:r>
            <a:r>
              <a:rPr lang="it-IT" sz="2200" dirty="0"/>
              <a:t> goal, a </a:t>
            </a:r>
            <a:r>
              <a:rPr lang="it-IT" sz="2200" dirty="0" err="1"/>
              <a:t>microservices-based</a:t>
            </a:r>
            <a:r>
              <a:rPr lang="it-IT" sz="2200" dirty="0"/>
              <a:t> </a:t>
            </a:r>
            <a:r>
              <a:rPr lang="it-IT" sz="2200" dirty="0" err="1"/>
              <a:t>architecture</a:t>
            </a:r>
            <a:r>
              <a:rPr lang="it-IT" sz="2200" dirty="0"/>
              <a:t> </a:t>
            </a:r>
            <a:r>
              <a:rPr lang="it-IT" sz="2200" dirty="0" err="1"/>
              <a:t>is</a:t>
            </a:r>
            <a:r>
              <a:rPr lang="it-IT" sz="2200" dirty="0"/>
              <a:t> </a:t>
            </a:r>
            <a:r>
              <a:rPr lang="it-IT" sz="2200" dirty="0" err="1"/>
              <a:t>required</a:t>
            </a:r>
            <a:r>
              <a:rPr lang="it-IT" sz="2200" dirty="0"/>
              <a:t>.</a:t>
            </a:r>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a:t>
            </a:fld>
            <a:endParaRPr lang="it-IT"/>
          </a:p>
        </p:txBody>
      </p:sp>
    </p:spTree>
    <p:extLst>
      <p:ext uri="{BB962C8B-B14F-4D97-AF65-F5344CB8AC3E}">
        <p14:creationId xmlns:p14="http://schemas.microsoft.com/office/powerpoint/2010/main" val="255890105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000" dirty="0"/>
              <a:t>Eureka server is on its turn a microservice running as a spring boot application </a:t>
            </a:r>
            <a:endParaRPr lang="en-US" sz="2000" dirty="0" smtClean="0"/>
          </a:p>
          <a:p>
            <a:pPr defTabSz="947607">
              <a:defRPr/>
            </a:pPr>
            <a:r>
              <a:rPr lang="en-US" sz="2000" dirty="0" smtClean="0"/>
              <a:t>This </a:t>
            </a:r>
            <a:r>
              <a:rPr lang="en-US" sz="2000" dirty="0" err="1" smtClean="0"/>
              <a:t>behaviour</a:t>
            </a:r>
            <a:r>
              <a:rPr lang="en-US" sz="2000" dirty="0" smtClean="0"/>
              <a:t> is obtained just </a:t>
            </a:r>
            <a:r>
              <a:rPr lang="en-US" sz="2000" dirty="0"/>
              <a:t>adding the </a:t>
            </a:r>
            <a:r>
              <a:rPr lang="en-US" sz="2000" dirty="0">
                <a:solidFill>
                  <a:srgbClr val="000000"/>
                </a:solidFill>
              </a:rPr>
              <a:t>@</a:t>
            </a:r>
            <a:r>
              <a:rPr lang="en-US" sz="2000" dirty="0" err="1">
                <a:solidFill>
                  <a:srgbClr val="000000"/>
                </a:solidFill>
              </a:rPr>
              <a:t>EnableEurekaServer</a:t>
            </a:r>
            <a:r>
              <a:rPr lang="en-US" sz="2000" dirty="0">
                <a:solidFill>
                  <a:srgbClr val="000000"/>
                </a:solidFill>
              </a:rPr>
              <a:t> </a:t>
            </a:r>
            <a:r>
              <a:rPr lang="en-US" sz="2000" dirty="0" smtClean="0">
                <a:solidFill>
                  <a:srgbClr val="000000"/>
                </a:solidFill>
              </a:rPr>
              <a:t>annotation on the Spring</a:t>
            </a:r>
            <a:r>
              <a:rPr lang="en-US" sz="2000" baseline="0" dirty="0" smtClean="0">
                <a:solidFill>
                  <a:srgbClr val="000000"/>
                </a:solidFill>
              </a:rPr>
              <a:t> Boot Main class</a:t>
            </a:r>
            <a:endParaRPr lang="it-IT" sz="2000" dirty="0"/>
          </a:p>
          <a:p>
            <a:pPr defTabSz="947607">
              <a:defRPr/>
            </a:pPr>
            <a:endParaRPr lang="en-US" sz="2000" dirty="0" smtClean="0"/>
          </a:p>
          <a:p>
            <a:pPr defTabSz="947607">
              <a:defRPr/>
            </a:pPr>
            <a:r>
              <a:rPr lang="en-US" sz="2000" dirty="0" smtClean="0"/>
              <a:t>The following text</a:t>
            </a:r>
            <a:r>
              <a:rPr lang="en-US" sz="2000" baseline="0" dirty="0" smtClean="0"/>
              <a:t> fragment represents the declarative Eureka configuration</a:t>
            </a:r>
          </a:p>
          <a:p>
            <a:pPr defTabSz="947607">
              <a:defRPr/>
            </a:pPr>
            <a:r>
              <a:rPr lang="en-US" sz="2000" baseline="0" dirty="0" smtClean="0"/>
              <a:t>This instance has been configured in </a:t>
            </a:r>
            <a:r>
              <a:rPr lang="en-US" sz="2000" dirty="0" smtClean="0"/>
              <a:t>standalone mode </a:t>
            </a:r>
            <a:r>
              <a:rPr lang="it-IT" sz="2000" dirty="0" err="1" smtClean="0"/>
              <a:t>swicthing</a:t>
            </a:r>
            <a:r>
              <a:rPr lang="it-IT" sz="2000" dirty="0" smtClean="0"/>
              <a:t> off the client </a:t>
            </a:r>
            <a:r>
              <a:rPr lang="it-IT" sz="2000" dirty="0" err="1" smtClean="0"/>
              <a:t>behaviour</a:t>
            </a:r>
            <a:r>
              <a:rPr lang="it-IT" sz="2000" dirty="0" smtClean="0"/>
              <a:t> </a:t>
            </a:r>
            <a:r>
              <a:rPr lang="en-US" sz="2000" dirty="0" smtClean="0"/>
              <a:t>so it does not keep trying and failing to  reach its pears.</a:t>
            </a:r>
            <a:endParaRPr lang="it-IT" sz="2000" dirty="0" smtClean="0"/>
          </a:p>
          <a:p>
            <a:endParaRPr lang="it-IT" sz="20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60</a:t>
            </a:fld>
            <a:endParaRPr lang="it-IT"/>
          </a:p>
        </p:txBody>
      </p:sp>
    </p:spTree>
    <p:extLst>
      <p:ext uri="{BB962C8B-B14F-4D97-AF65-F5344CB8AC3E}">
        <p14:creationId xmlns:p14="http://schemas.microsoft.com/office/powerpoint/2010/main" val="31840972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To</a:t>
            </a:r>
            <a:r>
              <a:rPr lang="it-IT" sz="2000" baseline="0" dirty="0" smtClean="0"/>
              <a:t> </a:t>
            </a:r>
            <a:r>
              <a:rPr lang="it-IT" sz="2000" baseline="0" dirty="0" err="1" smtClean="0"/>
              <a:t>transform</a:t>
            </a:r>
            <a:r>
              <a:rPr lang="it-IT" sz="2000" baseline="0" dirty="0" smtClean="0"/>
              <a:t> a microservice to an Eureka </a:t>
            </a:r>
            <a:r>
              <a:rPr lang="it-IT" sz="2000" baseline="0" dirty="0" err="1" smtClean="0"/>
              <a:t>managed</a:t>
            </a:r>
            <a:r>
              <a:rPr lang="it-IT" sz="2000" baseline="0" dirty="0" smtClean="0"/>
              <a:t> microservice (</a:t>
            </a:r>
            <a:r>
              <a:rPr lang="it-IT" sz="2000" baseline="0" dirty="0" err="1" smtClean="0"/>
              <a:t>registering</a:t>
            </a:r>
            <a:r>
              <a:rPr lang="it-IT" sz="2000" baseline="0" dirty="0" smtClean="0"/>
              <a:t> and </a:t>
            </a:r>
            <a:r>
              <a:rPr lang="it-IT" sz="2000" baseline="0" dirty="0" err="1" smtClean="0"/>
              <a:t>discovering</a:t>
            </a:r>
            <a:r>
              <a:rPr lang="it-IT" sz="2000" baseline="0" dirty="0" smtClean="0"/>
              <a:t> </a:t>
            </a:r>
            <a:r>
              <a:rPr lang="it-IT" sz="2000" baseline="0" dirty="0" err="1" smtClean="0"/>
              <a:t>capabilities</a:t>
            </a:r>
            <a:r>
              <a:rPr lang="it-IT" sz="2000" baseline="0" dirty="0" smtClean="0"/>
              <a:t>)</a:t>
            </a:r>
          </a:p>
          <a:p>
            <a:r>
              <a:rPr lang="it-IT" sz="2000" dirty="0" err="1" smtClean="0"/>
              <a:t>We</a:t>
            </a:r>
            <a:r>
              <a:rPr lang="it-IT" sz="2000" dirty="0" smtClean="0"/>
              <a:t> </a:t>
            </a:r>
            <a:r>
              <a:rPr lang="it-IT" sz="2000" dirty="0" err="1" smtClean="0"/>
              <a:t>need</a:t>
            </a:r>
            <a:r>
              <a:rPr lang="it-IT" sz="2000" dirty="0" smtClean="0"/>
              <a:t> to </a:t>
            </a:r>
            <a:r>
              <a:rPr lang="it-IT" sz="2000" dirty="0" err="1" smtClean="0"/>
              <a:t>add</a:t>
            </a:r>
            <a:r>
              <a:rPr lang="it-IT" sz="2000" dirty="0" smtClean="0"/>
              <a:t> a </a:t>
            </a:r>
            <a:r>
              <a:rPr lang="it-IT" sz="2000" dirty="0" err="1" smtClean="0"/>
              <a:t>dependency</a:t>
            </a:r>
            <a:r>
              <a:rPr lang="it-IT" sz="2000" dirty="0" smtClean="0"/>
              <a:t> to Spring </a:t>
            </a:r>
            <a:r>
              <a:rPr lang="it-IT" sz="2000" dirty="0" err="1" smtClean="0"/>
              <a:t>Cloud</a:t>
            </a:r>
            <a:r>
              <a:rPr lang="it-IT" sz="2000" dirty="0" smtClean="0"/>
              <a:t> Starter</a:t>
            </a:r>
            <a:r>
              <a:rPr lang="it-IT" sz="2000" baseline="0" dirty="0" smtClean="0"/>
              <a:t> Eureka </a:t>
            </a:r>
            <a:r>
              <a:rPr lang="it-IT" sz="2000" baseline="0" dirty="0" err="1" smtClean="0"/>
              <a:t>which</a:t>
            </a:r>
            <a:r>
              <a:rPr lang="it-IT" sz="2000" baseline="0" dirty="0" smtClean="0"/>
              <a:t> </a:t>
            </a:r>
            <a:r>
              <a:rPr lang="it-IT" sz="2000" baseline="0" dirty="0" err="1" smtClean="0"/>
              <a:t>provides</a:t>
            </a:r>
            <a:r>
              <a:rPr lang="it-IT" sz="2000" baseline="0" dirty="0" smtClean="0"/>
              <a:t> the </a:t>
            </a:r>
            <a:r>
              <a:rPr lang="it-IT" sz="2000" baseline="0" dirty="0" err="1" smtClean="0"/>
              <a:t>directives</a:t>
            </a:r>
            <a:endParaRPr lang="it-IT" sz="2000" baseline="0" dirty="0" smtClean="0"/>
          </a:p>
          <a:p>
            <a:r>
              <a:rPr lang="it-IT" sz="2000" dirty="0" smtClean="0"/>
              <a:t>@</a:t>
            </a:r>
            <a:r>
              <a:rPr lang="it-IT" sz="2000" dirty="0" err="1" smtClean="0"/>
              <a:t>EnableEurekaclient</a:t>
            </a:r>
            <a:endParaRPr lang="it-IT" sz="2000" dirty="0" smtClean="0"/>
          </a:p>
          <a:p>
            <a:r>
              <a:rPr lang="it-IT" sz="2000" dirty="0" smtClean="0"/>
              <a:t>@</a:t>
            </a:r>
            <a:r>
              <a:rPr lang="it-IT" sz="2000" dirty="0" err="1" smtClean="0"/>
              <a:t>EnableDiscoveryClient</a:t>
            </a:r>
            <a:r>
              <a:rPr lang="it-IT" sz="2000" baseline="0" dirty="0" smtClean="0"/>
              <a:t> </a:t>
            </a:r>
          </a:p>
          <a:p>
            <a:r>
              <a:rPr lang="it-IT" sz="2000" baseline="0" dirty="0" err="1" smtClean="0"/>
              <a:t>That</a:t>
            </a:r>
            <a:r>
              <a:rPr lang="it-IT" sz="2000" baseline="0" dirty="0" smtClean="0"/>
              <a:t> </a:t>
            </a:r>
            <a:r>
              <a:rPr lang="it-IT" sz="2000" baseline="0" dirty="0" err="1" smtClean="0"/>
              <a:t>will</a:t>
            </a:r>
            <a:r>
              <a:rPr lang="it-IT" sz="2000" baseline="0" dirty="0" smtClean="0"/>
              <a:t> be </a:t>
            </a:r>
            <a:r>
              <a:rPr lang="it-IT" sz="2000" baseline="0" dirty="0" err="1" smtClean="0"/>
              <a:t>added</a:t>
            </a:r>
            <a:r>
              <a:rPr lang="it-IT" sz="2000" baseline="0" dirty="0" smtClean="0"/>
              <a:t> to the Spring </a:t>
            </a:r>
            <a:r>
              <a:rPr lang="it-IT" sz="2000" baseline="0" dirty="0" err="1" smtClean="0"/>
              <a:t>Boot</a:t>
            </a:r>
            <a:r>
              <a:rPr lang="it-IT" sz="2000" baseline="0" dirty="0" smtClean="0"/>
              <a:t> </a:t>
            </a:r>
            <a:r>
              <a:rPr lang="it-IT" sz="2000" baseline="0" dirty="0" err="1" smtClean="0"/>
              <a:t>main</a:t>
            </a:r>
            <a:r>
              <a:rPr lang="it-IT" sz="2000" baseline="0" dirty="0" smtClean="0"/>
              <a:t> </a:t>
            </a:r>
            <a:r>
              <a:rPr lang="it-IT" sz="2000" baseline="0" dirty="0" err="1" smtClean="0"/>
              <a:t>class</a:t>
            </a:r>
            <a:endParaRPr lang="it-IT" sz="2000" dirty="0" smtClean="0"/>
          </a:p>
          <a:p>
            <a:endParaRPr lang="it-IT" sz="2000" dirty="0" smtClean="0"/>
          </a:p>
          <a:p>
            <a:r>
              <a:rPr lang="en-US" sz="2000" dirty="0" smtClean="0"/>
              <a:t>The following text</a:t>
            </a:r>
            <a:r>
              <a:rPr lang="en-US" sz="2000" baseline="0" dirty="0" smtClean="0"/>
              <a:t> fragment represents the Eureka configuration of this service</a:t>
            </a:r>
          </a:p>
          <a:p>
            <a:r>
              <a:rPr lang="en-US" sz="2000" baseline="0" dirty="0" smtClean="0"/>
              <a:t>We can see the Server URL and the </a:t>
            </a:r>
            <a:r>
              <a:rPr lang="en-US" sz="2000" baseline="0" dirty="0" err="1" smtClean="0"/>
              <a:t>healthcheck</a:t>
            </a:r>
            <a:r>
              <a:rPr lang="en-US" sz="2000" baseline="0" dirty="0" smtClean="0"/>
              <a:t> and lease duration capabilities </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61</a:t>
            </a:fld>
            <a:endParaRPr lang="it-IT"/>
          </a:p>
        </p:txBody>
      </p:sp>
    </p:spTree>
    <p:extLst>
      <p:ext uri="{BB962C8B-B14F-4D97-AF65-F5344CB8AC3E}">
        <p14:creationId xmlns:p14="http://schemas.microsoft.com/office/powerpoint/2010/main" val="180408610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fragment</a:t>
            </a:r>
            <a:r>
              <a:rPr lang="it-IT" sz="2000" dirty="0" smtClean="0"/>
              <a:t> of code shows the</a:t>
            </a:r>
            <a:r>
              <a:rPr lang="it-IT" sz="2000" baseline="0" dirty="0" smtClean="0"/>
              <a:t> </a:t>
            </a:r>
            <a:r>
              <a:rPr lang="it-IT" sz="2000" baseline="0" dirty="0" err="1" smtClean="0"/>
              <a:t>resolution</a:t>
            </a:r>
            <a:r>
              <a:rPr lang="it-IT" sz="2000" baseline="0" dirty="0" smtClean="0"/>
              <a:t> of an Eureka service by service </a:t>
            </a:r>
            <a:r>
              <a:rPr lang="it-IT" sz="2000" baseline="0" dirty="0" err="1" smtClean="0"/>
              <a:t>discovery</a:t>
            </a:r>
            <a:r>
              <a:rPr lang="it-IT" sz="2000" baseline="0" dirty="0" smtClean="0"/>
              <a:t> </a:t>
            </a:r>
            <a:r>
              <a:rPr lang="it-IT" sz="2000" baseline="0" dirty="0" err="1" smtClean="0"/>
              <a:t>capabilities</a:t>
            </a:r>
            <a:endParaRPr lang="it-IT" sz="2000" dirty="0" smtClean="0"/>
          </a:p>
          <a:p>
            <a:endParaRPr lang="it-IT" sz="2000" dirty="0" smtClean="0"/>
          </a:p>
          <a:p>
            <a:r>
              <a:rPr lang="it-IT" sz="2000" dirty="0" err="1" smtClean="0"/>
              <a:t>We</a:t>
            </a:r>
            <a:r>
              <a:rPr lang="it-IT" sz="2000" dirty="0" smtClean="0"/>
              <a:t> can </a:t>
            </a:r>
            <a:r>
              <a:rPr lang="it-IT" sz="2000" dirty="0" err="1" smtClean="0"/>
              <a:t>see</a:t>
            </a:r>
            <a:r>
              <a:rPr lang="it-IT" sz="2000" dirty="0" smtClean="0"/>
              <a:t> </a:t>
            </a:r>
            <a:r>
              <a:rPr lang="it-IT" sz="2000" dirty="0" err="1" smtClean="0"/>
              <a:t>that</a:t>
            </a:r>
            <a:r>
              <a:rPr lang="it-IT" sz="2000" dirty="0" smtClean="0"/>
              <a:t> </a:t>
            </a:r>
            <a:r>
              <a:rPr lang="it-IT" sz="2000" dirty="0" err="1" smtClean="0"/>
              <a:t>these</a:t>
            </a:r>
            <a:r>
              <a:rPr lang="it-IT" sz="2000" dirty="0" smtClean="0"/>
              <a:t> </a:t>
            </a:r>
            <a:r>
              <a:rPr lang="it-IT" sz="2000" dirty="0" err="1" smtClean="0"/>
              <a:t>capabilities</a:t>
            </a:r>
            <a:r>
              <a:rPr lang="it-IT" sz="2000" dirty="0" smtClean="0"/>
              <a:t>  are </a:t>
            </a:r>
            <a:r>
              <a:rPr lang="it-IT" sz="2000" dirty="0" err="1" smtClean="0"/>
              <a:t>coded</a:t>
            </a:r>
            <a:r>
              <a:rPr lang="it-IT" sz="2000" dirty="0" smtClean="0"/>
              <a:t> inside the service consumer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62</a:t>
            </a:fld>
            <a:endParaRPr lang="it-IT"/>
          </a:p>
        </p:txBody>
      </p:sp>
    </p:spTree>
    <p:extLst>
      <p:ext uri="{BB962C8B-B14F-4D97-AF65-F5344CB8AC3E}">
        <p14:creationId xmlns:p14="http://schemas.microsoft.com/office/powerpoint/2010/main" val="13059652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600" dirty="0" err="1"/>
              <a:t>This</a:t>
            </a:r>
            <a:r>
              <a:rPr lang="it-IT" sz="1600" dirty="0"/>
              <a:t> </a:t>
            </a:r>
            <a:r>
              <a:rPr lang="it-IT" sz="1600" dirty="0" err="1"/>
              <a:t>fragment</a:t>
            </a:r>
            <a:r>
              <a:rPr lang="it-IT" sz="1600" dirty="0"/>
              <a:t> </a:t>
            </a:r>
            <a:r>
              <a:rPr lang="it-IT" sz="1600" dirty="0" err="1"/>
              <a:t>represents</a:t>
            </a:r>
            <a:r>
              <a:rPr lang="it-IT" sz="1600" dirty="0"/>
              <a:t> the service </a:t>
            </a:r>
            <a:r>
              <a:rPr lang="it-IT" sz="1600" dirty="0" err="1"/>
              <a:t>discovery</a:t>
            </a:r>
            <a:r>
              <a:rPr lang="it-IT" sz="1600" dirty="0"/>
              <a:t> </a:t>
            </a:r>
            <a:r>
              <a:rPr lang="it-IT" sz="1600" dirty="0" err="1"/>
              <a:t>capabilities</a:t>
            </a:r>
            <a:r>
              <a:rPr lang="it-IT" sz="1600" dirty="0"/>
              <a:t> </a:t>
            </a:r>
            <a:r>
              <a:rPr lang="it-IT" sz="1600" dirty="0" err="1"/>
              <a:t>implemented</a:t>
            </a:r>
            <a:r>
              <a:rPr lang="it-IT" sz="1600" dirty="0"/>
              <a:t> by </a:t>
            </a:r>
            <a:r>
              <a:rPr lang="it-IT" sz="1600" dirty="0" err="1"/>
              <a:t>means</a:t>
            </a:r>
            <a:r>
              <a:rPr lang="it-IT" sz="1600" dirty="0"/>
              <a:t> of a </a:t>
            </a:r>
            <a:r>
              <a:rPr lang="it-IT" sz="1600" dirty="0" err="1"/>
              <a:t>Feign</a:t>
            </a:r>
            <a:r>
              <a:rPr lang="it-IT" sz="1600" dirty="0"/>
              <a:t> Client.</a:t>
            </a:r>
          </a:p>
          <a:p>
            <a:endParaRPr lang="it-IT" sz="1600" dirty="0"/>
          </a:p>
          <a:p>
            <a:r>
              <a:rPr lang="en-US" sz="1600" dirty="0"/>
              <a:t>Feign is a declarative web service client. It makes writing web service clients easier. </a:t>
            </a:r>
          </a:p>
          <a:p>
            <a:r>
              <a:rPr lang="en-US" sz="1600" dirty="0"/>
              <a:t>  </a:t>
            </a:r>
            <a:endParaRPr lang="it-IT" sz="1600" dirty="0"/>
          </a:p>
          <a:p>
            <a:r>
              <a:rPr lang="it-IT" sz="1600" dirty="0"/>
              <a:t>The @</a:t>
            </a:r>
            <a:r>
              <a:rPr lang="it-IT" sz="1600" dirty="0" err="1"/>
              <a:t>FeignClientAnnotation</a:t>
            </a:r>
            <a:r>
              <a:rPr lang="it-IT" sz="1600" dirty="0"/>
              <a:t> </a:t>
            </a:r>
            <a:r>
              <a:rPr lang="it-IT" sz="1600" dirty="0" err="1"/>
              <a:t>directive</a:t>
            </a:r>
            <a:r>
              <a:rPr lang="it-IT" sz="1600" dirty="0"/>
              <a:t> </a:t>
            </a:r>
            <a:r>
              <a:rPr lang="it-IT" sz="1600" dirty="0" err="1"/>
              <a:t>annotates</a:t>
            </a:r>
            <a:r>
              <a:rPr lang="it-IT" sz="1600" dirty="0"/>
              <a:t> the </a:t>
            </a:r>
            <a:r>
              <a:rPr lang="it-IT" sz="1600" dirty="0" err="1"/>
              <a:t>main</a:t>
            </a:r>
            <a:r>
              <a:rPr lang="it-IT" sz="1600" dirty="0"/>
              <a:t> </a:t>
            </a:r>
            <a:r>
              <a:rPr lang="it-IT" sz="1600" dirty="0" err="1"/>
              <a:t>class</a:t>
            </a:r>
            <a:r>
              <a:rPr lang="it-IT" sz="1600" dirty="0"/>
              <a:t> of the Spring </a:t>
            </a:r>
            <a:r>
              <a:rPr lang="it-IT" sz="1600" dirty="0" err="1"/>
              <a:t>Boot</a:t>
            </a:r>
            <a:r>
              <a:rPr lang="it-IT" sz="1600" dirty="0"/>
              <a:t> </a:t>
            </a:r>
            <a:r>
              <a:rPr lang="it-IT" sz="1600" dirty="0" err="1"/>
              <a:t>application</a:t>
            </a:r>
            <a:endParaRPr lang="it-IT" sz="1600" dirty="0"/>
          </a:p>
          <a:p>
            <a:endParaRPr lang="it-IT" sz="1600" dirty="0"/>
          </a:p>
          <a:p>
            <a:r>
              <a:rPr lang="it-IT" sz="1600" dirty="0" err="1"/>
              <a:t>We</a:t>
            </a:r>
            <a:r>
              <a:rPr lang="it-IT" sz="1600" dirty="0"/>
              <a:t> can </a:t>
            </a:r>
            <a:r>
              <a:rPr lang="it-IT" sz="1600" dirty="0" err="1"/>
              <a:t>see</a:t>
            </a:r>
            <a:r>
              <a:rPr lang="it-IT" sz="1600" dirty="0"/>
              <a:t> the @</a:t>
            </a:r>
            <a:r>
              <a:rPr lang="it-IT" sz="1600" dirty="0" err="1"/>
              <a:t>FeignClient</a:t>
            </a:r>
            <a:r>
              <a:rPr lang="it-IT" sz="1600" dirty="0"/>
              <a:t> </a:t>
            </a:r>
            <a:r>
              <a:rPr lang="it-IT" sz="1600" dirty="0" err="1"/>
              <a:t>directive</a:t>
            </a:r>
            <a:r>
              <a:rPr lang="it-IT" sz="1600" dirty="0"/>
              <a:t> </a:t>
            </a:r>
            <a:r>
              <a:rPr lang="it-IT" sz="1600" dirty="0" err="1"/>
              <a:t>that</a:t>
            </a:r>
            <a:r>
              <a:rPr lang="it-IT" sz="1600" dirty="0"/>
              <a:t> </a:t>
            </a:r>
            <a:r>
              <a:rPr lang="it-IT" sz="1600" dirty="0" err="1"/>
              <a:t>annotates</a:t>
            </a:r>
            <a:r>
              <a:rPr lang="it-IT" sz="1600" dirty="0"/>
              <a:t> the </a:t>
            </a:r>
            <a:r>
              <a:rPr lang="it-IT" sz="1600" dirty="0" err="1"/>
              <a:t>interface</a:t>
            </a:r>
            <a:r>
              <a:rPr lang="it-IT" sz="1600" dirty="0"/>
              <a:t> </a:t>
            </a:r>
            <a:r>
              <a:rPr lang="it-IT" sz="1600" dirty="0" err="1"/>
              <a:t>used</a:t>
            </a:r>
            <a:r>
              <a:rPr lang="it-IT" sz="1600" dirty="0"/>
              <a:t> to </a:t>
            </a:r>
            <a:r>
              <a:rPr lang="it-IT" sz="1600" dirty="0" err="1"/>
              <a:t>resolve</a:t>
            </a:r>
            <a:r>
              <a:rPr lang="it-IT" sz="1600" dirty="0"/>
              <a:t> the service</a:t>
            </a:r>
          </a:p>
          <a:p>
            <a:endParaRPr lang="it-IT" sz="1600" dirty="0"/>
          </a:p>
          <a:p>
            <a:r>
              <a:rPr lang="it-IT" sz="1600" dirty="0" err="1"/>
              <a:t>Then</a:t>
            </a:r>
            <a:r>
              <a:rPr lang="it-IT" sz="1600" dirty="0"/>
              <a:t> the </a:t>
            </a:r>
            <a:r>
              <a:rPr lang="it-IT" sz="1600" dirty="0" err="1"/>
              <a:t>implementation</a:t>
            </a:r>
            <a:r>
              <a:rPr lang="it-IT" sz="1600" dirty="0"/>
              <a:t> of the </a:t>
            </a:r>
            <a:r>
              <a:rPr lang="it-IT" sz="1600" dirty="0" err="1"/>
              <a:t>declared</a:t>
            </a:r>
            <a:r>
              <a:rPr lang="it-IT" sz="1600" dirty="0"/>
              <a:t> </a:t>
            </a:r>
            <a:r>
              <a:rPr lang="it-IT" sz="1600" dirty="0" err="1"/>
              <a:t>interface</a:t>
            </a:r>
            <a:r>
              <a:rPr lang="it-IT" sz="1600" dirty="0"/>
              <a:t> </a:t>
            </a:r>
            <a:r>
              <a:rPr lang="it-IT" sz="1600" dirty="0" err="1"/>
              <a:t>which</a:t>
            </a:r>
            <a:r>
              <a:rPr lang="it-IT" sz="1600" dirty="0"/>
              <a:t> </a:t>
            </a:r>
            <a:r>
              <a:rPr lang="it-IT" sz="1600" dirty="0" err="1"/>
              <a:t>implement</a:t>
            </a:r>
            <a:r>
              <a:rPr lang="it-IT" sz="1600" dirty="0"/>
              <a:t> the target </a:t>
            </a:r>
            <a:r>
              <a:rPr lang="it-IT" sz="1600" dirty="0" err="1"/>
              <a:t>Rest</a:t>
            </a:r>
            <a:r>
              <a:rPr lang="it-IT" sz="1600" dirty="0"/>
              <a:t> </a:t>
            </a:r>
            <a:r>
              <a:rPr lang="it-IT" sz="1600" dirty="0" err="1"/>
              <a:t>invocation</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63</a:t>
            </a:fld>
            <a:endParaRPr lang="it-IT"/>
          </a:p>
        </p:txBody>
      </p:sp>
    </p:spTree>
    <p:extLst>
      <p:ext uri="{BB962C8B-B14F-4D97-AF65-F5344CB8AC3E}">
        <p14:creationId xmlns:p14="http://schemas.microsoft.com/office/powerpoint/2010/main" val="55652007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fragment</a:t>
            </a:r>
            <a:r>
              <a:rPr lang="it-IT" sz="2000" dirty="0" smtClean="0"/>
              <a:t> of code reports </a:t>
            </a:r>
            <a:r>
              <a:rPr lang="it-IT" sz="2000" baseline="0" dirty="0" smtClean="0"/>
              <a:t>the </a:t>
            </a:r>
            <a:r>
              <a:rPr lang="it-IT" sz="2000" baseline="0" dirty="0" err="1" smtClean="0"/>
              <a:t>load</a:t>
            </a:r>
            <a:r>
              <a:rPr lang="it-IT" sz="2000" baseline="0" dirty="0" smtClean="0"/>
              <a:t> </a:t>
            </a:r>
            <a:r>
              <a:rPr lang="it-IT" sz="2000" baseline="0" dirty="0" err="1" smtClean="0"/>
              <a:t>balancing</a:t>
            </a:r>
            <a:r>
              <a:rPr lang="it-IT" sz="2000" baseline="0" dirty="0" smtClean="0"/>
              <a:t> client </a:t>
            </a:r>
            <a:r>
              <a:rPr lang="it-IT" sz="2000" baseline="0" dirty="0" err="1" smtClean="0"/>
              <a:t>features</a:t>
            </a:r>
            <a:endParaRPr lang="it-IT" sz="2000" baseline="0" dirty="0" smtClean="0"/>
          </a:p>
          <a:p>
            <a:endParaRPr lang="it-IT" sz="2000" baseline="0" dirty="0" smtClean="0"/>
          </a:p>
          <a:p>
            <a:r>
              <a:rPr lang="it-IT" sz="2000" baseline="0" dirty="0" err="1" smtClean="0"/>
              <a:t>Also</a:t>
            </a:r>
            <a:r>
              <a:rPr lang="it-IT" sz="2000" baseline="0" dirty="0" smtClean="0"/>
              <a:t> </a:t>
            </a:r>
            <a:r>
              <a:rPr lang="it-IT" sz="2000" baseline="0" dirty="0" err="1" smtClean="0"/>
              <a:t>there</a:t>
            </a:r>
            <a:r>
              <a:rPr lang="it-IT" sz="2000" baseline="0" dirty="0" smtClean="0"/>
              <a:t> the </a:t>
            </a:r>
            <a:r>
              <a:rPr lang="it-IT" sz="2000" baseline="0" dirty="0" err="1" smtClean="0"/>
              <a:t>load</a:t>
            </a:r>
            <a:r>
              <a:rPr lang="it-IT" sz="2000" baseline="0" dirty="0" smtClean="0"/>
              <a:t> </a:t>
            </a:r>
            <a:r>
              <a:rPr lang="it-IT" sz="2000" baseline="0" dirty="0" err="1" smtClean="0"/>
              <a:t>balancing</a:t>
            </a:r>
            <a:r>
              <a:rPr lang="it-IT" sz="2000" baseline="0" dirty="0" smtClean="0"/>
              <a:t> </a:t>
            </a:r>
            <a:r>
              <a:rPr lang="it-IT" sz="2000" baseline="0" dirty="0" err="1" smtClean="0"/>
              <a:t>logic</a:t>
            </a:r>
            <a:r>
              <a:rPr lang="it-IT" sz="2000" baseline="0" dirty="0" smtClean="0"/>
              <a:t> </a:t>
            </a:r>
            <a:r>
              <a:rPr lang="it-IT" sz="2000" baseline="0" dirty="0" err="1" smtClean="0"/>
              <a:t>is</a:t>
            </a:r>
            <a:r>
              <a:rPr lang="it-IT" sz="2000" baseline="0" dirty="0" smtClean="0"/>
              <a:t> </a:t>
            </a:r>
            <a:r>
              <a:rPr lang="it-IT" sz="2000" baseline="0" dirty="0" err="1" smtClean="0"/>
              <a:t>coded</a:t>
            </a:r>
            <a:r>
              <a:rPr lang="it-IT" sz="2000" baseline="0" dirty="0" smtClean="0"/>
              <a:t> on the client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64</a:t>
            </a:fld>
            <a:endParaRPr lang="it-IT"/>
          </a:p>
        </p:txBody>
      </p:sp>
    </p:spTree>
    <p:extLst>
      <p:ext uri="{BB962C8B-B14F-4D97-AF65-F5344CB8AC3E}">
        <p14:creationId xmlns:p14="http://schemas.microsoft.com/office/powerpoint/2010/main" val="190618679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44F0E428-D64A-4531-B5D1-9866DFCF1707}" type="slidenum">
              <a:rPr lang="it-IT" smtClean="0"/>
              <a:t>65</a:t>
            </a:fld>
            <a:endParaRPr lang="it-IT"/>
          </a:p>
        </p:txBody>
      </p:sp>
    </p:spTree>
    <p:extLst>
      <p:ext uri="{BB962C8B-B14F-4D97-AF65-F5344CB8AC3E}">
        <p14:creationId xmlns:p14="http://schemas.microsoft.com/office/powerpoint/2010/main" val="163029695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sz="1800" dirty="0" smtClean="0"/>
          </a:p>
          <a:p>
            <a:r>
              <a:rPr lang="it-IT" sz="1800" dirty="0" err="1" smtClean="0"/>
              <a:t>We</a:t>
            </a:r>
            <a:r>
              <a:rPr lang="it-IT" sz="1800" dirty="0" smtClean="0"/>
              <a:t> are </a:t>
            </a:r>
            <a:r>
              <a:rPr lang="it-IT" sz="1800" dirty="0" err="1" smtClean="0"/>
              <a:t>now</a:t>
            </a:r>
            <a:r>
              <a:rPr lang="it-IT" sz="1800" dirty="0" smtClean="0"/>
              <a:t> to </a:t>
            </a:r>
            <a:r>
              <a:rPr lang="it-IT" sz="1800" dirty="0" err="1" smtClean="0"/>
              <a:t>see</a:t>
            </a:r>
            <a:r>
              <a:rPr lang="it-IT" sz="1800" dirty="0" smtClean="0"/>
              <a:t> a </a:t>
            </a:r>
            <a:r>
              <a:rPr lang="it-IT" sz="1800" dirty="0" err="1" smtClean="0"/>
              <a:t>proof</a:t>
            </a:r>
            <a:r>
              <a:rPr lang="it-IT" sz="1800" baseline="0" dirty="0" smtClean="0"/>
              <a:t> of </a:t>
            </a:r>
            <a:r>
              <a:rPr lang="it-IT" sz="1800" dirty="0" smtClean="0"/>
              <a:t>The </a:t>
            </a:r>
            <a:r>
              <a:rPr lang="it-IT" sz="1800" dirty="0" err="1" smtClean="0"/>
              <a:t>scaling</a:t>
            </a:r>
            <a:r>
              <a:rPr lang="it-IT" sz="1800" baseline="0" dirty="0" smtClean="0"/>
              <a:t> up service feature of </a:t>
            </a:r>
            <a:r>
              <a:rPr lang="it-IT" sz="1800" baseline="0" dirty="0" err="1" smtClean="0"/>
              <a:t>Pivotal</a:t>
            </a:r>
            <a:r>
              <a:rPr lang="it-IT" sz="1800" baseline="0" dirty="0" smtClean="0"/>
              <a:t> Web Services </a:t>
            </a:r>
          </a:p>
          <a:p>
            <a:endParaRPr lang="it-IT" sz="1800" dirty="0" smtClean="0"/>
          </a:p>
          <a:p>
            <a:endParaRPr lang="it-IT" sz="1800" dirty="0" smtClean="0"/>
          </a:p>
          <a:p>
            <a:r>
              <a:rPr lang="it-IT" sz="1800" dirty="0" err="1" smtClean="0"/>
              <a:t>behaviour</a:t>
            </a:r>
            <a:r>
              <a:rPr lang="it-IT" sz="1800" dirty="0" smtClean="0"/>
              <a:t> of Eureka inside PWS</a:t>
            </a:r>
          </a:p>
          <a:p>
            <a:endParaRPr lang="it-IT" sz="1800" dirty="0" smtClean="0"/>
          </a:p>
          <a:p>
            <a:r>
              <a:rPr lang="it-IT" sz="1800" dirty="0" smtClean="0"/>
              <a:t>Eureka </a:t>
            </a:r>
            <a:r>
              <a:rPr lang="it-IT" sz="1800" dirty="0" err="1" smtClean="0"/>
              <a:t>will</a:t>
            </a:r>
            <a:r>
              <a:rPr lang="it-IT" sz="1800" dirty="0" smtClean="0"/>
              <a:t> use the PWS </a:t>
            </a:r>
            <a:r>
              <a:rPr lang="it-IT" sz="1800" dirty="0" err="1" smtClean="0"/>
              <a:t>features</a:t>
            </a:r>
            <a:r>
              <a:rPr lang="it-IT" sz="1800" dirty="0" smtClean="0"/>
              <a:t> of </a:t>
            </a:r>
            <a:r>
              <a:rPr lang="it-IT" sz="1800" dirty="0" err="1" smtClean="0"/>
              <a:t>dynamical</a:t>
            </a:r>
            <a:r>
              <a:rPr lang="it-IT" sz="1800" dirty="0" smtClean="0"/>
              <a:t> </a:t>
            </a:r>
            <a:r>
              <a:rPr lang="it-IT" sz="1800" dirty="0" err="1" smtClean="0"/>
              <a:t>allocated</a:t>
            </a:r>
            <a:r>
              <a:rPr lang="it-IT" sz="1800" dirty="0" smtClean="0"/>
              <a:t> </a:t>
            </a:r>
            <a:r>
              <a:rPr lang="it-IT" sz="1800" dirty="0" err="1" smtClean="0"/>
              <a:t>ports</a:t>
            </a:r>
            <a:r>
              <a:rPr lang="it-IT" sz="1800" dirty="0" smtClean="0"/>
              <a:t> so </a:t>
            </a:r>
            <a:r>
              <a:rPr lang="it-IT" sz="1800" dirty="0" err="1" smtClean="0"/>
              <a:t>it</a:t>
            </a:r>
            <a:r>
              <a:rPr lang="it-IT" sz="1800" dirty="0" smtClean="0"/>
              <a:t> </a:t>
            </a:r>
            <a:r>
              <a:rPr lang="it-IT" sz="1800" dirty="0" err="1" smtClean="0"/>
              <a:t>will</a:t>
            </a:r>
            <a:r>
              <a:rPr lang="it-IT" sz="1800" dirty="0" smtClean="0"/>
              <a:t> be easy to </a:t>
            </a:r>
            <a:r>
              <a:rPr lang="it-IT" sz="1800" dirty="0" err="1" smtClean="0"/>
              <a:t>add</a:t>
            </a:r>
            <a:r>
              <a:rPr lang="it-IT" sz="1800" dirty="0" smtClean="0"/>
              <a:t> a new </a:t>
            </a:r>
            <a:r>
              <a:rPr lang="it-IT" sz="1800" dirty="0" err="1" smtClean="0"/>
              <a:t>instance</a:t>
            </a:r>
            <a:r>
              <a:rPr lang="it-IT" sz="1800" dirty="0" smtClean="0"/>
              <a:t> of a service </a:t>
            </a:r>
            <a:r>
              <a:rPr lang="it-IT" sz="1800" dirty="0" err="1" smtClean="0"/>
              <a:t>discovered</a:t>
            </a:r>
            <a:r>
              <a:rPr lang="it-IT" sz="1800" dirty="0" smtClean="0"/>
              <a:t> and </a:t>
            </a:r>
            <a:r>
              <a:rPr lang="it-IT" sz="1800" dirty="0" err="1" smtClean="0"/>
              <a:t>registred</a:t>
            </a:r>
            <a:r>
              <a:rPr lang="it-IT" sz="1800" dirty="0" smtClean="0"/>
              <a:t> inside the eureka server </a:t>
            </a:r>
            <a:r>
              <a:rPr lang="it-IT" sz="1800" dirty="0" err="1" smtClean="0"/>
              <a:t>running</a:t>
            </a:r>
            <a:r>
              <a:rPr lang="it-IT" sz="1800" dirty="0" smtClean="0"/>
              <a:t> inside PWS.</a:t>
            </a:r>
          </a:p>
          <a:p>
            <a:endParaRPr lang="it-IT" sz="1800" dirty="0" smtClean="0"/>
          </a:p>
          <a:p>
            <a:r>
              <a:rPr lang="it-IT" sz="1800" dirty="0" smtClean="0"/>
              <a:t>[</a:t>
            </a:r>
            <a:r>
              <a:rPr lang="it-IT" sz="1800" dirty="0" err="1" smtClean="0"/>
              <a:t>it</a:t>
            </a:r>
            <a:r>
              <a:rPr lang="it-IT" sz="1800" dirty="0" smtClean="0"/>
              <a:t> </a:t>
            </a:r>
            <a:r>
              <a:rPr lang="it-IT" sz="1800" dirty="0" err="1" smtClean="0"/>
              <a:t>will</a:t>
            </a:r>
            <a:r>
              <a:rPr lang="it-IT" sz="1800" dirty="0" smtClean="0"/>
              <a:t> be </a:t>
            </a:r>
            <a:r>
              <a:rPr lang="it-IT" sz="1800" dirty="0" err="1" smtClean="0"/>
              <a:t>enought</a:t>
            </a:r>
            <a:r>
              <a:rPr lang="it-IT" sz="1800" dirty="0" smtClean="0"/>
              <a:t> scale out more </a:t>
            </a:r>
            <a:r>
              <a:rPr lang="it-IT" sz="1800" dirty="0" err="1" smtClean="0"/>
              <a:t>than</a:t>
            </a:r>
            <a:r>
              <a:rPr lang="it-IT" sz="1800" dirty="0" smtClean="0"/>
              <a:t> an </a:t>
            </a:r>
            <a:r>
              <a:rPr lang="it-IT" sz="1800" dirty="0" err="1" smtClean="0"/>
              <a:t>instance</a:t>
            </a:r>
            <a:r>
              <a:rPr lang="it-IT" sz="1800" dirty="0" smtClean="0"/>
              <a:t> of a </a:t>
            </a:r>
            <a:r>
              <a:rPr lang="it-IT" sz="1800" dirty="0" err="1" smtClean="0"/>
              <a:t>registred</a:t>
            </a:r>
            <a:r>
              <a:rPr lang="it-IT" sz="1800" dirty="0" smtClean="0"/>
              <a:t> service under Eureka </a:t>
            </a:r>
            <a:r>
              <a:rPr lang="it-IT" sz="1800" dirty="0" err="1" smtClean="0"/>
              <a:t>thata</a:t>
            </a:r>
            <a:r>
              <a:rPr lang="it-IT" sz="1800" dirty="0" smtClean="0"/>
              <a:t> PWS </a:t>
            </a:r>
            <a:r>
              <a:rPr lang="it-IT" sz="1800" dirty="0" err="1" smtClean="0"/>
              <a:t>will</a:t>
            </a:r>
            <a:r>
              <a:rPr lang="it-IT" sz="1800" dirty="0" smtClean="0"/>
              <a:t> allocate new </a:t>
            </a:r>
            <a:r>
              <a:rPr lang="it-IT" sz="1800" dirty="0" err="1" smtClean="0"/>
              <a:t>port</a:t>
            </a:r>
            <a:r>
              <a:rPr lang="it-IT" sz="1800" dirty="0" smtClean="0"/>
              <a:t> </a:t>
            </a:r>
            <a:r>
              <a:rPr lang="it-IT" sz="1800" dirty="0" err="1" smtClean="0"/>
              <a:t>dinamically</a:t>
            </a:r>
            <a:r>
              <a:rPr lang="it-IT" sz="1800" dirty="0" smtClean="0"/>
              <a:t> and </a:t>
            </a:r>
            <a:r>
              <a:rPr lang="it-IT" sz="1800" dirty="0" err="1" smtClean="0"/>
              <a:t>then</a:t>
            </a:r>
            <a:r>
              <a:rPr lang="it-IT" sz="1800" dirty="0" smtClean="0"/>
              <a:t> </a:t>
            </a:r>
            <a:r>
              <a:rPr lang="it-IT" sz="1800" dirty="0" err="1" smtClean="0"/>
              <a:t>register</a:t>
            </a:r>
            <a:r>
              <a:rPr lang="it-IT" sz="1800" dirty="0" smtClean="0"/>
              <a:t> </a:t>
            </a:r>
            <a:r>
              <a:rPr lang="it-IT" sz="1800" dirty="0" err="1" smtClean="0"/>
              <a:t>themself</a:t>
            </a:r>
            <a:r>
              <a:rPr lang="it-IT" sz="1800" dirty="0" smtClean="0"/>
              <a:t> to the service </a:t>
            </a:r>
            <a:r>
              <a:rPr lang="it-IT" sz="1800" dirty="0" err="1" smtClean="0"/>
              <a:t>discovery</a:t>
            </a:r>
            <a:r>
              <a:rPr lang="it-IT" sz="1800" dirty="0" smtClean="0"/>
              <a:t> server]</a:t>
            </a:r>
          </a:p>
          <a:p>
            <a:endParaRPr lang="it-IT" sz="1800" dirty="0" smtClean="0">
              <a:solidFill>
                <a:srgbClr val="FF0000"/>
              </a:solidFill>
            </a:endParaRPr>
          </a:p>
          <a:p>
            <a:r>
              <a:rPr lang="it-IT" sz="1800" strike="sngStrike" dirty="0" smtClean="0">
                <a:solidFill>
                  <a:srgbClr val="FF0000"/>
                </a:solidFill>
              </a:rPr>
              <a:t>Inside </a:t>
            </a:r>
            <a:r>
              <a:rPr lang="it-IT" sz="1800" strike="sngStrike" dirty="0" err="1" smtClean="0">
                <a:solidFill>
                  <a:srgbClr val="FF0000"/>
                </a:solidFill>
              </a:rPr>
              <a:t>pws</a:t>
            </a:r>
            <a:r>
              <a:rPr lang="it-IT" sz="1800" strike="sngStrike" dirty="0" smtClean="0">
                <a:solidFill>
                  <a:srgbClr val="FF0000"/>
                </a:solidFill>
              </a:rPr>
              <a:t> monitor and </a:t>
            </a:r>
            <a:r>
              <a:rPr lang="it-IT" sz="1800" strike="sngStrike" dirty="0" err="1" smtClean="0">
                <a:solidFill>
                  <a:srgbClr val="FF0000"/>
                </a:solidFill>
              </a:rPr>
              <a:t>elastic</a:t>
            </a:r>
            <a:r>
              <a:rPr lang="it-IT" sz="1800" strike="sngStrike" dirty="0" smtClean="0">
                <a:solidFill>
                  <a:srgbClr val="FF0000"/>
                </a:solidFill>
              </a:rPr>
              <a:t> </a:t>
            </a:r>
            <a:r>
              <a:rPr lang="it-IT" sz="1800" strike="sngStrike" dirty="0" err="1" smtClean="0">
                <a:solidFill>
                  <a:srgbClr val="FF0000"/>
                </a:solidFill>
              </a:rPr>
              <a:t>runtime</a:t>
            </a:r>
            <a:r>
              <a:rPr lang="it-IT" sz="1800" strike="sngStrike" dirty="0" smtClean="0">
                <a:solidFill>
                  <a:srgbClr val="FF0000"/>
                </a:solidFill>
              </a:rPr>
              <a:t> and the </a:t>
            </a:r>
            <a:r>
              <a:rPr lang="it-IT" sz="1800" strike="sngStrike" dirty="0" err="1" smtClean="0">
                <a:solidFill>
                  <a:srgbClr val="FF0000"/>
                </a:solidFill>
              </a:rPr>
              <a:t>combination</a:t>
            </a:r>
            <a:r>
              <a:rPr lang="it-IT" sz="1800" strike="sngStrike" dirty="0" smtClean="0">
                <a:solidFill>
                  <a:srgbClr val="FF0000"/>
                </a:solidFill>
              </a:rPr>
              <a:t> of the </a:t>
            </a:r>
            <a:r>
              <a:rPr lang="it-IT" sz="1800" strike="sngStrike" dirty="0" err="1" smtClean="0">
                <a:solidFill>
                  <a:srgbClr val="FF0000"/>
                </a:solidFill>
              </a:rPr>
              <a:t>two</a:t>
            </a:r>
            <a:r>
              <a:rPr lang="it-IT" sz="1800" strike="sngStrike" dirty="0" smtClean="0">
                <a:solidFill>
                  <a:srgbClr val="FF0000"/>
                </a:solidFill>
              </a:rPr>
              <a:t> cache and the </a:t>
            </a:r>
            <a:r>
              <a:rPr lang="it-IT" sz="1800" strike="sngStrike" dirty="0" err="1" smtClean="0">
                <a:solidFill>
                  <a:srgbClr val="FF0000"/>
                </a:solidFill>
              </a:rPr>
              <a:t>hearthbeat</a:t>
            </a:r>
            <a:r>
              <a:rPr lang="it-IT" sz="1800" strike="sngStrike" dirty="0" smtClean="0">
                <a:solidFill>
                  <a:srgbClr val="FF0000"/>
                </a:solidFill>
              </a:rPr>
              <a:t> </a:t>
            </a:r>
            <a:r>
              <a:rPr lang="it-IT" sz="1800" strike="sngStrike" dirty="0" err="1" smtClean="0">
                <a:solidFill>
                  <a:srgbClr val="FF0000"/>
                </a:solidFill>
              </a:rPr>
              <a:t>makes</a:t>
            </a:r>
            <a:r>
              <a:rPr lang="it-IT" sz="1800" strike="sngStrike" dirty="0" smtClean="0">
                <a:solidFill>
                  <a:srgbClr val="FF0000"/>
                </a:solidFill>
              </a:rPr>
              <a:t> a </a:t>
            </a:r>
            <a:r>
              <a:rPr lang="it-IT" sz="1800" strike="sngStrike" dirty="0" err="1" smtClean="0">
                <a:solidFill>
                  <a:srgbClr val="FF0000"/>
                </a:solidFill>
              </a:rPr>
              <a:t>standalone</a:t>
            </a:r>
            <a:r>
              <a:rPr lang="it-IT" sz="1800" strike="sngStrike" dirty="0" smtClean="0">
                <a:solidFill>
                  <a:srgbClr val="FF0000"/>
                </a:solidFill>
              </a:rPr>
              <a:t> eureka server configuration </a:t>
            </a:r>
            <a:r>
              <a:rPr lang="it-IT" sz="1800" strike="sngStrike" dirty="0" err="1" smtClean="0">
                <a:solidFill>
                  <a:srgbClr val="FF0000"/>
                </a:solidFill>
              </a:rPr>
              <a:t>fairly</a:t>
            </a:r>
            <a:r>
              <a:rPr lang="it-IT" sz="1800" strike="sngStrike" dirty="0" smtClean="0">
                <a:solidFill>
                  <a:srgbClr val="FF0000"/>
                </a:solidFill>
              </a:rPr>
              <a:t> </a:t>
            </a:r>
            <a:r>
              <a:rPr lang="it-IT" sz="1800" strike="sngStrike" dirty="0" err="1" smtClean="0">
                <a:solidFill>
                  <a:srgbClr val="FF0000"/>
                </a:solidFill>
              </a:rPr>
              <a:t>resilient</a:t>
            </a:r>
            <a:r>
              <a:rPr lang="it-IT" sz="1800" strike="sngStrike" dirty="0" smtClean="0">
                <a:solidFill>
                  <a:srgbClr val="FF0000"/>
                </a:solidFill>
              </a:rPr>
              <a:t> to </a:t>
            </a:r>
            <a:r>
              <a:rPr lang="it-IT" sz="1800" strike="sngStrike" dirty="0" err="1" smtClean="0">
                <a:solidFill>
                  <a:srgbClr val="FF0000"/>
                </a:solidFill>
              </a:rPr>
              <a:t>failure</a:t>
            </a:r>
            <a:endParaRPr lang="it-IT" sz="1800" strike="sngStrike" dirty="0" smtClean="0">
              <a:solidFill>
                <a:srgbClr val="FF0000"/>
              </a:solidFill>
            </a:endParaRPr>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66</a:t>
            </a:fld>
            <a:endParaRPr lang="it-IT"/>
          </a:p>
        </p:txBody>
      </p:sp>
    </p:spTree>
    <p:extLst>
      <p:ext uri="{BB962C8B-B14F-4D97-AF65-F5344CB8AC3E}">
        <p14:creationId xmlns:p14="http://schemas.microsoft.com/office/powerpoint/2010/main" val="25890112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baseline="0" dirty="0" err="1" smtClean="0"/>
              <a:t>This</a:t>
            </a:r>
            <a:r>
              <a:rPr lang="it-IT" baseline="0" dirty="0" smtClean="0"/>
              <a:t> </a:t>
            </a:r>
            <a:r>
              <a:rPr lang="it-IT" baseline="0" dirty="0" err="1" smtClean="0"/>
              <a:t>is</a:t>
            </a:r>
            <a:r>
              <a:rPr lang="it-IT" baseline="0" dirty="0" smtClean="0"/>
              <a:t> the output trace of the service startup (APP/0)</a:t>
            </a:r>
          </a:p>
          <a:p>
            <a:r>
              <a:rPr lang="it-IT" baseline="0" dirty="0" err="1" smtClean="0"/>
              <a:t>Then</a:t>
            </a:r>
            <a:r>
              <a:rPr lang="it-IT" baseline="0" dirty="0" smtClean="0"/>
              <a:t> </a:t>
            </a:r>
            <a:r>
              <a:rPr lang="it-IT" baseline="0" dirty="0" err="1" smtClean="0"/>
              <a:t>we</a:t>
            </a:r>
            <a:r>
              <a:rPr lang="it-IT" baseline="0" dirty="0" smtClean="0"/>
              <a:t> can </a:t>
            </a:r>
            <a:r>
              <a:rPr lang="it-IT" baseline="0" dirty="0" err="1" smtClean="0"/>
              <a:t>see</a:t>
            </a:r>
            <a:r>
              <a:rPr lang="it-IT" baseline="0" dirty="0" smtClean="0"/>
              <a:t> the call </a:t>
            </a:r>
            <a:r>
              <a:rPr lang="it-IT" baseline="0" dirty="0" err="1" smtClean="0"/>
              <a:t>coming</a:t>
            </a:r>
            <a:r>
              <a:rPr lang="it-IT" baseline="0" dirty="0" smtClean="0"/>
              <a:t> from the consumer service</a:t>
            </a:r>
          </a:p>
          <a:p>
            <a:r>
              <a:rPr lang="it-IT" baseline="0" dirty="0" smtClean="0"/>
              <a:t>In </a:t>
            </a:r>
            <a:r>
              <a:rPr lang="it-IT" baseline="0" dirty="0" err="1" smtClean="0"/>
              <a:t>red</a:t>
            </a:r>
            <a:r>
              <a:rPr lang="it-IT" baseline="0" dirty="0" smtClean="0"/>
              <a:t> </a:t>
            </a:r>
            <a:r>
              <a:rPr lang="it-IT" baseline="0" dirty="0" err="1" smtClean="0"/>
              <a:t>is</a:t>
            </a:r>
            <a:r>
              <a:rPr lang="it-IT" baseline="0" dirty="0" smtClean="0"/>
              <a:t> </a:t>
            </a:r>
            <a:r>
              <a:rPr lang="it-IT" baseline="0" dirty="0" err="1" smtClean="0"/>
              <a:t>reported</a:t>
            </a:r>
            <a:r>
              <a:rPr lang="it-IT" baseline="0" dirty="0" smtClean="0"/>
              <a:t> </a:t>
            </a:r>
            <a:r>
              <a:rPr lang="it-IT" baseline="0" dirty="0" err="1" smtClean="0"/>
              <a:t>that</a:t>
            </a:r>
            <a:r>
              <a:rPr lang="it-IT" baseline="0" dirty="0" smtClean="0"/>
              <a:t> the </a:t>
            </a:r>
            <a:r>
              <a:rPr lang="it-IT" baseline="0" dirty="0" err="1" smtClean="0"/>
              <a:t>responding</a:t>
            </a:r>
            <a:r>
              <a:rPr lang="it-IT" baseline="0" dirty="0" smtClean="0"/>
              <a:t> </a:t>
            </a:r>
            <a:r>
              <a:rPr lang="it-IT" baseline="0" dirty="0" err="1" smtClean="0"/>
              <a:t>instance</a:t>
            </a:r>
            <a:r>
              <a:rPr lang="it-IT" baseline="0" dirty="0" smtClean="0"/>
              <a:t> </a:t>
            </a:r>
            <a:r>
              <a:rPr lang="it-IT" baseline="0" dirty="0" err="1" smtClean="0"/>
              <a:t>is</a:t>
            </a:r>
            <a:r>
              <a:rPr lang="it-IT" baseline="0" dirty="0" smtClean="0"/>
              <a:t> the 0 </a:t>
            </a:r>
            <a:r>
              <a:rPr lang="it-IT" baseline="0" dirty="0" err="1" smtClean="0"/>
              <a:t>indexed</a:t>
            </a:r>
            <a:r>
              <a:rPr lang="it-IT" baseline="0" dirty="0" smtClean="0"/>
              <a:t> (APP/0)</a:t>
            </a:r>
          </a:p>
          <a:p>
            <a:endParaRPr lang="it-IT" baseline="0" dirty="0" smtClean="0"/>
          </a:p>
          <a:p>
            <a:r>
              <a:rPr lang="it-IT" baseline="0" dirty="0" smtClean="0"/>
              <a:t>[GO TO EUREKA AND SCALE UP THE SERVICE INSTANCE, THEN RETURN TO THE PPT ]</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67</a:t>
            </a:fld>
            <a:endParaRPr lang="it-IT"/>
          </a:p>
        </p:txBody>
      </p:sp>
    </p:spTree>
    <p:extLst>
      <p:ext uri="{BB962C8B-B14F-4D97-AF65-F5344CB8AC3E}">
        <p14:creationId xmlns:p14="http://schemas.microsoft.com/office/powerpoint/2010/main" val="205333818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baseline="0" dirty="0" err="1" smtClean="0"/>
              <a:t>This</a:t>
            </a:r>
            <a:r>
              <a:rPr lang="it-IT" sz="2000" baseline="0" dirty="0" smtClean="0"/>
              <a:t> </a:t>
            </a:r>
            <a:r>
              <a:rPr lang="it-IT" sz="2000" baseline="0" dirty="0" err="1" smtClean="0"/>
              <a:t>is</a:t>
            </a:r>
            <a:r>
              <a:rPr lang="it-IT" sz="2000" baseline="0" dirty="0" smtClean="0"/>
              <a:t> the output trace of the startup of the service </a:t>
            </a:r>
            <a:r>
              <a:rPr lang="it-IT" sz="2000" baseline="0" dirty="0" err="1" smtClean="0"/>
              <a:t>second</a:t>
            </a:r>
            <a:r>
              <a:rPr lang="it-IT" sz="2000" baseline="0" dirty="0" smtClean="0"/>
              <a:t> </a:t>
            </a:r>
            <a:r>
              <a:rPr lang="it-IT" sz="2000" baseline="0" dirty="0" err="1" smtClean="0"/>
              <a:t>instance</a:t>
            </a:r>
            <a:r>
              <a:rPr lang="it-IT" sz="2000" baseline="0" dirty="0" smtClean="0"/>
              <a:t> (APP/1)</a:t>
            </a:r>
          </a:p>
          <a:p>
            <a:r>
              <a:rPr lang="it-IT" sz="2000" baseline="0" dirty="0" err="1" smtClean="0"/>
              <a:t>During</a:t>
            </a:r>
            <a:r>
              <a:rPr lang="it-IT" sz="2000" baseline="0" dirty="0" smtClean="0"/>
              <a:t> </a:t>
            </a:r>
            <a:r>
              <a:rPr lang="it-IT" sz="2000" baseline="0" dirty="0" err="1" smtClean="0"/>
              <a:t>starting</a:t>
            </a:r>
            <a:r>
              <a:rPr lang="it-IT" sz="2000" baseline="0" dirty="0" smtClean="0"/>
              <a:t> up the </a:t>
            </a:r>
            <a:r>
              <a:rPr lang="it-IT" sz="2000" baseline="0" dirty="0" err="1" smtClean="0"/>
              <a:t>calls</a:t>
            </a:r>
            <a:r>
              <a:rPr lang="it-IT" sz="2000" baseline="0" dirty="0" smtClean="0"/>
              <a:t> </a:t>
            </a:r>
            <a:r>
              <a:rPr lang="it-IT" sz="2000" baseline="0" dirty="0" err="1" smtClean="0"/>
              <a:t>coming</a:t>
            </a:r>
            <a:r>
              <a:rPr lang="it-IT" sz="2000" baseline="0" dirty="0" smtClean="0"/>
              <a:t> from the consumer service are </a:t>
            </a:r>
            <a:r>
              <a:rPr lang="it-IT" sz="2000" baseline="0" dirty="0" err="1" smtClean="0"/>
              <a:t>addressed</a:t>
            </a:r>
            <a:r>
              <a:rPr lang="it-IT" sz="2000" baseline="0" dirty="0" smtClean="0"/>
              <a:t> to the </a:t>
            </a:r>
            <a:r>
              <a:rPr lang="it-IT" sz="2000" baseline="0" dirty="0" err="1" smtClean="0"/>
              <a:t>available</a:t>
            </a:r>
            <a:r>
              <a:rPr lang="it-IT" sz="2000" baseline="0" dirty="0" smtClean="0"/>
              <a:t> </a:t>
            </a:r>
            <a:r>
              <a:rPr lang="it-IT" sz="2000" baseline="0" dirty="0" err="1" smtClean="0"/>
              <a:t>instance</a:t>
            </a:r>
            <a:r>
              <a:rPr lang="it-IT" sz="2000" baseline="0" dirty="0" smtClean="0"/>
              <a:t> (APP/0) the 0 </a:t>
            </a:r>
            <a:r>
              <a:rPr lang="it-IT" sz="2000" baseline="0" dirty="0" err="1" smtClean="0"/>
              <a:t>indexed</a:t>
            </a:r>
            <a:r>
              <a:rPr lang="it-IT" sz="2000" baseline="0" dirty="0" smtClean="0"/>
              <a:t> </a:t>
            </a:r>
            <a:r>
              <a:rPr lang="it-IT" sz="2000" baseline="0" dirty="0" err="1" smtClean="0"/>
              <a:t>one</a:t>
            </a:r>
            <a:r>
              <a:rPr lang="it-IT" sz="2000" baseline="0" dirty="0" smtClean="0"/>
              <a:t> of the pool</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68</a:t>
            </a:fld>
            <a:endParaRPr lang="it-IT"/>
          </a:p>
        </p:txBody>
      </p:sp>
    </p:spTree>
    <p:extLst>
      <p:ext uri="{BB962C8B-B14F-4D97-AF65-F5344CB8AC3E}">
        <p14:creationId xmlns:p14="http://schemas.microsoft.com/office/powerpoint/2010/main" val="385269098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When</a:t>
            </a:r>
            <a:r>
              <a:rPr lang="it-IT" sz="2400" dirty="0" smtClean="0"/>
              <a:t> the new </a:t>
            </a:r>
            <a:r>
              <a:rPr lang="it-IT" sz="2400" dirty="0" err="1" smtClean="0"/>
              <a:t>instance</a:t>
            </a:r>
            <a:r>
              <a:rPr lang="it-IT" sz="2400" dirty="0" smtClean="0"/>
              <a:t> </a:t>
            </a:r>
            <a:r>
              <a:rPr lang="it-IT" sz="2400" dirty="0" err="1" smtClean="0"/>
              <a:t>will</a:t>
            </a:r>
            <a:r>
              <a:rPr lang="it-IT" sz="2400" dirty="0" smtClean="0"/>
              <a:t> turn </a:t>
            </a:r>
            <a:r>
              <a:rPr lang="it-IT" sz="2400" dirty="0" err="1" smtClean="0"/>
              <a:t>available</a:t>
            </a:r>
            <a:r>
              <a:rPr lang="it-IT" sz="2400" dirty="0" smtClean="0"/>
              <a:t> the</a:t>
            </a:r>
            <a:r>
              <a:rPr lang="it-IT" sz="2400" baseline="0" dirty="0" smtClean="0"/>
              <a:t> </a:t>
            </a:r>
            <a:r>
              <a:rPr lang="it-IT" sz="2400" baseline="0" dirty="0" err="1" smtClean="0"/>
              <a:t>next</a:t>
            </a:r>
            <a:r>
              <a:rPr lang="it-IT" sz="2400" baseline="0" dirty="0" smtClean="0"/>
              <a:t> </a:t>
            </a:r>
            <a:r>
              <a:rPr lang="it-IT" sz="2400" baseline="0" dirty="0" err="1" smtClean="0"/>
              <a:t>requests</a:t>
            </a:r>
            <a:r>
              <a:rPr lang="it-IT" sz="2400" baseline="0" dirty="0" smtClean="0"/>
              <a:t> </a:t>
            </a:r>
            <a:r>
              <a:rPr lang="it-IT" sz="2400" baseline="0" dirty="0" err="1" smtClean="0"/>
              <a:t>will</a:t>
            </a:r>
            <a:r>
              <a:rPr lang="it-IT" sz="2400" baseline="0" dirty="0" smtClean="0"/>
              <a:t> be </a:t>
            </a:r>
            <a:r>
              <a:rPr lang="it-IT" sz="2400" baseline="0" dirty="0" err="1" smtClean="0"/>
              <a:t>addressed</a:t>
            </a:r>
            <a:r>
              <a:rPr lang="it-IT" sz="2400" baseline="0" dirty="0" smtClean="0"/>
              <a:t> to the new </a:t>
            </a:r>
            <a:r>
              <a:rPr lang="it-IT" sz="2400" baseline="0" dirty="0" err="1" smtClean="0"/>
              <a:t>instance</a:t>
            </a:r>
            <a:endParaRPr lang="it-IT" sz="2400" baseline="0" dirty="0" smtClean="0"/>
          </a:p>
          <a:p>
            <a:r>
              <a:rPr lang="it-IT" sz="2400" baseline="0" dirty="0" smtClean="0"/>
              <a:t>And </a:t>
            </a:r>
            <a:r>
              <a:rPr lang="it-IT" sz="2400" baseline="0" dirty="0" err="1" smtClean="0"/>
              <a:t>then</a:t>
            </a:r>
            <a:r>
              <a:rPr lang="it-IT" sz="2400" baseline="0" dirty="0" smtClean="0"/>
              <a:t> the round </a:t>
            </a:r>
            <a:r>
              <a:rPr lang="it-IT" sz="2400" baseline="0" dirty="0" err="1" smtClean="0"/>
              <a:t>robin</a:t>
            </a:r>
            <a:r>
              <a:rPr lang="it-IT" sz="2400" baseline="0" dirty="0" smtClean="0"/>
              <a:t> </a:t>
            </a:r>
            <a:r>
              <a:rPr lang="it-IT" sz="2400" baseline="0" dirty="0" err="1" smtClean="0"/>
              <a:t>balancing</a:t>
            </a:r>
            <a:r>
              <a:rPr lang="it-IT" sz="2400" baseline="0" dirty="0" smtClean="0"/>
              <a:t> </a:t>
            </a:r>
            <a:r>
              <a:rPr lang="it-IT" sz="2400" baseline="0" dirty="0" err="1" smtClean="0"/>
              <a:t>behaviour</a:t>
            </a:r>
            <a:r>
              <a:rPr lang="it-IT" sz="2400" baseline="0" dirty="0" smtClean="0"/>
              <a:t> </a:t>
            </a:r>
            <a:r>
              <a:rPr lang="it-IT" sz="2400" baseline="0" dirty="0" err="1" smtClean="0"/>
              <a:t>will</a:t>
            </a:r>
            <a:r>
              <a:rPr lang="it-IT" sz="2400" baseline="0" dirty="0" smtClean="0"/>
              <a:t> be </a:t>
            </a:r>
            <a:r>
              <a:rPr lang="it-IT" sz="2400" baseline="0" dirty="0" err="1" smtClean="0"/>
              <a:t>applied</a:t>
            </a:r>
            <a:r>
              <a:rPr lang="it-IT" sz="2400" baseline="0" dirty="0" smtClean="0"/>
              <a:t> on the </a:t>
            </a:r>
            <a:r>
              <a:rPr lang="it-IT" sz="2400" baseline="0" dirty="0" err="1" smtClean="0"/>
              <a:t>available</a:t>
            </a:r>
            <a:r>
              <a:rPr lang="it-IT" sz="2400" baseline="0" dirty="0" smtClean="0"/>
              <a:t> </a:t>
            </a:r>
            <a:r>
              <a:rPr lang="it-IT" sz="2400" baseline="0" dirty="0" err="1" smtClean="0"/>
              <a:t>instance</a:t>
            </a:r>
            <a:r>
              <a:rPr lang="it-IT" sz="2400" baseline="0" dirty="0" smtClean="0"/>
              <a:t> of the pool</a:t>
            </a:r>
            <a:endParaRPr lang="it-IT" sz="24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69</a:t>
            </a:fld>
            <a:endParaRPr lang="it-IT"/>
          </a:p>
        </p:txBody>
      </p:sp>
    </p:spTree>
    <p:extLst>
      <p:ext uri="{BB962C8B-B14F-4D97-AF65-F5344CB8AC3E}">
        <p14:creationId xmlns:p14="http://schemas.microsoft.com/office/powerpoint/2010/main" val="673493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200" dirty="0" err="1"/>
              <a:t>This</a:t>
            </a:r>
            <a:r>
              <a:rPr lang="it-IT" sz="2200" dirty="0"/>
              <a:t> </a:t>
            </a:r>
            <a:r>
              <a:rPr lang="it-IT" sz="2200" dirty="0" err="1"/>
              <a:t>loosely</a:t>
            </a:r>
            <a:r>
              <a:rPr lang="it-IT" sz="2200" dirty="0"/>
              <a:t> </a:t>
            </a:r>
            <a:r>
              <a:rPr lang="it-IT" sz="2200" dirty="0" err="1"/>
              <a:t>coupled</a:t>
            </a:r>
            <a:r>
              <a:rPr lang="it-IT" sz="2200" dirty="0"/>
              <a:t>, self-</a:t>
            </a:r>
            <a:r>
              <a:rPr lang="it-IT" sz="2200" dirty="0" err="1"/>
              <a:t>contained</a:t>
            </a:r>
            <a:r>
              <a:rPr lang="it-IT" sz="2200" dirty="0"/>
              <a:t>, non </a:t>
            </a:r>
            <a:r>
              <a:rPr lang="it-IT" sz="2200" dirty="0" err="1"/>
              <a:t>interdependent</a:t>
            </a:r>
            <a:r>
              <a:rPr lang="it-IT" sz="2200" dirty="0"/>
              <a:t> </a:t>
            </a:r>
            <a:r>
              <a:rPr lang="it-IT" sz="2200" dirty="0" err="1"/>
              <a:t>structure</a:t>
            </a:r>
            <a:r>
              <a:rPr lang="it-IT" sz="2200" dirty="0"/>
              <a:t> </a:t>
            </a:r>
            <a:r>
              <a:rPr lang="it-IT" sz="2200" dirty="0" err="1"/>
              <a:t>yields</a:t>
            </a:r>
            <a:r>
              <a:rPr lang="it-IT" sz="2200" dirty="0"/>
              <a:t> </a:t>
            </a:r>
            <a:r>
              <a:rPr lang="it-IT" sz="2200" dirty="0" err="1"/>
              <a:t>greater</a:t>
            </a:r>
            <a:r>
              <a:rPr lang="it-IT" sz="2200" dirty="0"/>
              <a:t> </a:t>
            </a:r>
            <a:r>
              <a:rPr lang="it-IT" sz="2200" dirty="0" err="1"/>
              <a:t>efficiency</a:t>
            </a:r>
            <a:r>
              <a:rPr lang="it-IT" sz="2200" dirty="0"/>
              <a:t> and </a:t>
            </a:r>
            <a:r>
              <a:rPr lang="it-IT" sz="2200" dirty="0" err="1"/>
              <a:t>vastly</a:t>
            </a:r>
            <a:r>
              <a:rPr lang="it-IT" sz="2200" dirty="0"/>
              <a:t> </a:t>
            </a:r>
            <a:r>
              <a:rPr lang="it-IT" sz="2200" dirty="0" err="1"/>
              <a:t>improved</a:t>
            </a:r>
            <a:r>
              <a:rPr lang="it-IT" sz="2200" dirty="0"/>
              <a:t> </a:t>
            </a:r>
            <a:r>
              <a:rPr lang="it-IT" sz="2200" dirty="0" err="1"/>
              <a:t>streamlining</a:t>
            </a:r>
            <a:r>
              <a:rPr lang="it-IT" sz="2200" dirty="0"/>
              <a:t> </a:t>
            </a:r>
            <a:r>
              <a:rPr lang="it-IT" sz="2200" dirty="0" err="1"/>
              <a:t>capabilities</a:t>
            </a:r>
            <a:r>
              <a:rPr lang="it-IT" sz="2200" dirty="0"/>
              <a:t> </a:t>
            </a:r>
            <a:r>
              <a:rPr lang="it-IT" sz="2200" dirty="0" err="1"/>
              <a:t>within</a:t>
            </a:r>
            <a:r>
              <a:rPr lang="it-IT" sz="2200" dirty="0"/>
              <a:t> an </a:t>
            </a:r>
            <a:r>
              <a:rPr lang="it-IT" sz="2200" dirty="0" err="1"/>
              <a:t>organically</a:t>
            </a:r>
            <a:r>
              <a:rPr lang="it-IT" sz="2200" dirty="0"/>
              <a:t> </a:t>
            </a:r>
            <a:r>
              <a:rPr lang="it-IT" sz="2200" dirty="0" err="1"/>
              <a:t>cohesive</a:t>
            </a:r>
            <a:r>
              <a:rPr lang="it-IT" sz="2200" dirty="0"/>
              <a:t> framework. </a:t>
            </a:r>
            <a:endParaRPr lang="it-IT" sz="2200" dirty="0" smtClean="0"/>
          </a:p>
          <a:p>
            <a:pPr defTabSz="947607">
              <a:defRPr/>
            </a:pPr>
            <a:endParaRPr lang="it-IT" sz="2200" dirty="0"/>
          </a:p>
          <a:p>
            <a:pPr defTabSz="947607">
              <a:defRPr/>
            </a:pPr>
            <a:r>
              <a:rPr lang="it-IT" sz="2200" dirty="0"/>
              <a:t>In </a:t>
            </a:r>
            <a:r>
              <a:rPr lang="it-IT" sz="2200" dirty="0" err="1"/>
              <a:t>order</a:t>
            </a:r>
            <a:r>
              <a:rPr lang="it-IT" sz="2200" dirty="0"/>
              <a:t> to </a:t>
            </a:r>
            <a:r>
              <a:rPr lang="it-IT" sz="2200" dirty="0" err="1"/>
              <a:t>achieve</a:t>
            </a:r>
            <a:r>
              <a:rPr lang="it-IT" sz="2200" dirty="0"/>
              <a:t> </a:t>
            </a:r>
            <a:r>
              <a:rPr lang="it-IT" sz="2200" dirty="0" err="1"/>
              <a:t>this</a:t>
            </a:r>
            <a:r>
              <a:rPr lang="it-IT" sz="2200" dirty="0"/>
              <a:t> goal, a microservices-</a:t>
            </a:r>
            <a:r>
              <a:rPr lang="it-IT" sz="2200" dirty="0" err="1"/>
              <a:t>based</a:t>
            </a:r>
            <a:r>
              <a:rPr lang="it-IT" sz="2200" dirty="0"/>
              <a:t> «database per service» </a:t>
            </a:r>
            <a:r>
              <a:rPr lang="it-IT" sz="2200" dirty="0" err="1"/>
              <a:t>architecture</a:t>
            </a:r>
            <a:r>
              <a:rPr lang="it-IT" sz="2200" dirty="0"/>
              <a:t> </a:t>
            </a:r>
            <a:r>
              <a:rPr lang="it-IT" sz="2200" dirty="0" err="1"/>
              <a:t>is</a:t>
            </a:r>
            <a:r>
              <a:rPr lang="it-IT" sz="2200" dirty="0"/>
              <a:t> </a:t>
            </a:r>
            <a:r>
              <a:rPr lang="it-IT" sz="2200" dirty="0" err="1"/>
              <a:t>required</a:t>
            </a:r>
            <a:r>
              <a:rPr lang="it-IT" sz="2100" dirty="0"/>
              <a:t>.</a:t>
            </a:r>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a:t>
            </a:fld>
            <a:endParaRPr lang="it-IT"/>
          </a:p>
        </p:txBody>
      </p:sp>
    </p:spTree>
    <p:extLst>
      <p:ext uri="{BB962C8B-B14F-4D97-AF65-F5344CB8AC3E}">
        <p14:creationId xmlns:p14="http://schemas.microsoft.com/office/powerpoint/2010/main" val="255890105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70</a:t>
            </a:fld>
            <a:endParaRPr lang="it-IT"/>
          </a:p>
        </p:txBody>
      </p:sp>
    </p:spTree>
    <p:extLst>
      <p:ext uri="{BB962C8B-B14F-4D97-AF65-F5344CB8AC3E}">
        <p14:creationId xmlns:p14="http://schemas.microsoft.com/office/powerpoint/2010/main" val="414258673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dirty="0" smtClean="0"/>
              <a:t>In </a:t>
            </a:r>
            <a:r>
              <a:rPr lang="it-IT" sz="1800" dirty="0" err="1" smtClean="0"/>
              <a:t>my</a:t>
            </a:r>
            <a:r>
              <a:rPr lang="it-IT" sz="1800" dirty="0" smtClean="0"/>
              <a:t> opinion the </a:t>
            </a:r>
            <a:r>
              <a:rPr lang="it-IT" sz="1800" dirty="0" err="1" smtClean="0"/>
              <a:t>exposed</a:t>
            </a:r>
            <a:r>
              <a:rPr lang="it-IT" sz="1800" dirty="0" smtClean="0"/>
              <a:t> </a:t>
            </a:r>
            <a:r>
              <a:rPr lang="it-IT" sz="1800" dirty="0" err="1" smtClean="0"/>
              <a:t>arguments</a:t>
            </a:r>
            <a:r>
              <a:rPr lang="it-IT" sz="1800" dirty="0" smtClean="0"/>
              <a:t> </a:t>
            </a:r>
            <a:r>
              <a:rPr lang="it-IT" sz="1800" dirty="0" err="1" smtClean="0"/>
              <a:t>shoud</a:t>
            </a:r>
            <a:r>
              <a:rPr lang="it-IT" sz="1800" dirty="0" smtClean="0"/>
              <a:t> be </a:t>
            </a:r>
            <a:r>
              <a:rPr lang="it-IT" sz="1800" dirty="0" err="1" smtClean="0"/>
              <a:t>completed</a:t>
            </a:r>
            <a:r>
              <a:rPr lang="it-IT" sz="1800" dirty="0" smtClean="0"/>
              <a:t> by </a:t>
            </a:r>
            <a:r>
              <a:rPr lang="it-IT" sz="1800" dirty="0" err="1" smtClean="0"/>
              <a:t>considering</a:t>
            </a:r>
            <a:r>
              <a:rPr lang="it-IT" sz="1800" dirty="0" smtClean="0"/>
              <a:t> the </a:t>
            </a:r>
            <a:r>
              <a:rPr lang="it-IT" sz="1800" dirty="0" err="1" smtClean="0"/>
              <a:t>following</a:t>
            </a:r>
            <a:r>
              <a:rPr lang="it-IT" sz="1800" dirty="0" smtClean="0"/>
              <a:t> </a:t>
            </a:r>
            <a:r>
              <a:rPr lang="it-IT" sz="1800" dirty="0" smtClean="0"/>
              <a:t>framework </a:t>
            </a:r>
            <a:r>
              <a:rPr lang="it-IT" sz="1800" dirty="0" err="1" smtClean="0"/>
              <a:t>orpatterns</a:t>
            </a:r>
            <a:r>
              <a:rPr lang="it-IT" sz="1800" dirty="0" smtClean="0"/>
              <a:t>:</a:t>
            </a:r>
            <a:endParaRPr lang="it-IT" sz="1800" dirty="0" smtClean="0"/>
          </a:p>
          <a:p>
            <a:pPr lvl="1"/>
            <a:r>
              <a:rPr lang="it-IT" sz="1800" b="1" dirty="0" smtClean="0"/>
              <a:t>Spring </a:t>
            </a:r>
            <a:r>
              <a:rPr lang="it-IT" sz="1800" b="1" dirty="0" err="1" smtClean="0"/>
              <a:t>Cloud</a:t>
            </a:r>
            <a:r>
              <a:rPr lang="it-IT" sz="1800" b="1" dirty="0" smtClean="0"/>
              <a:t> </a:t>
            </a:r>
            <a:r>
              <a:rPr lang="it-IT" sz="1800" b="1" dirty="0" err="1" smtClean="0"/>
              <a:t>Config</a:t>
            </a:r>
            <a:r>
              <a:rPr lang="it-IT" sz="1800" b="1" dirty="0" smtClean="0"/>
              <a:t>: </a:t>
            </a:r>
            <a:r>
              <a:rPr lang="it-IT" sz="1800" dirty="0" smtClean="0"/>
              <a:t>the Spring </a:t>
            </a:r>
            <a:r>
              <a:rPr lang="it-IT" sz="1800" dirty="0" err="1" smtClean="0"/>
              <a:t>framevork</a:t>
            </a:r>
            <a:r>
              <a:rPr lang="it-IT" sz="1800" dirty="0" smtClean="0"/>
              <a:t> </a:t>
            </a:r>
            <a:r>
              <a:rPr lang="it-IT" sz="1800" dirty="0" err="1" smtClean="0"/>
              <a:t>providing</a:t>
            </a:r>
            <a:r>
              <a:rPr lang="it-IT" sz="1800" dirty="0" smtClean="0"/>
              <a:t> </a:t>
            </a:r>
            <a:r>
              <a:rPr lang="it-IT" sz="1800" dirty="0" err="1" smtClean="0"/>
              <a:t>Git-managed</a:t>
            </a:r>
            <a:r>
              <a:rPr lang="it-IT" sz="1800" dirty="0" smtClean="0"/>
              <a:t> </a:t>
            </a:r>
            <a:r>
              <a:rPr lang="it-IT" sz="1800" dirty="0" err="1" smtClean="0"/>
              <a:t>versioning</a:t>
            </a:r>
            <a:r>
              <a:rPr lang="it-IT" sz="1800" dirty="0" smtClean="0"/>
              <a:t> for configuration data , </a:t>
            </a:r>
            <a:endParaRPr lang="it-IT" sz="1800" dirty="0" smtClean="0"/>
          </a:p>
          <a:p>
            <a:pPr lvl="1"/>
            <a:r>
              <a:rPr lang="it-IT" sz="1800" dirty="0" smtClean="0"/>
              <a:t>	</a:t>
            </a:r>
            <a:r>
              <a:rPr lang="it-IT" sz="1800" dirty="0" err="1" smtClean="0"/>
              <a:t>it</a:t>
            </a:r>
            <a:r>
              <a:rPr lang="it-IT" sz="1800" dirty="0" smtClean="0"/>
              <a:t> </a:t>
            </a:r>
            <a:r>
              <a:rPr lang="it-IT" sz="1800" dirty="0" err="1" smtClean="0"/>
              <a:t>enables</a:t>
            </a:r>
            <a:r>
              <a:rPr lang="it-IT" sz="1800" dirty="0" smtClean="0"/>
              <a:t> </a:t>
            </a:r>
            <a:r>
              <a:rPr lang="it-IT" sz="1800" dirty="0" err="1" smtClean="0"/>
              <a:t>dynamic</a:t>
            </a:r>
            <a:r>
              <a:rPr lang="it-IT" sz="1800" dirty="0" smtClean="0"/>
              <a:t> </a:t>
            </a:r>
            <a:r>
              <a:rPr lang="it-IT" sz="1800" dirty="0" err="1" smtClean="0"/>
              <a:t>refresh</a:t>
            </a:r>
            <a:r>
              <a:rPr lang="it-IT" sz="1800" dirty="0" smtClean="0"/>
              <a:t> </a:t>
            </a:r>
            <a:r>
              <a:rPr lang="it-IT" sz="1800" smtClean="0"/>
              <a:t>of </a:t>
            </a:r>
            <a:r>
              <a:rPr lang="it-IT" sz="1800" smtClean="0"/>
              <a:t>configuration data </a:t>
            </a:r>
            <a:r>
              <a:rPr lang="it-IT" sz="1800" dirty="0" err="1" smtClean="0"/>
              <a:t>without</a:t>
            </a:r>
            <a:r>
              <a:rPr lang="it-IT" sz="1800" dirty="0" smtClean="0"/>
              <a:t> the </a:t>
            </a:r>
            <a:r>
              <a:rPr lang="it-IT" sz="1800" dirty="0" err="1" smtClean="0"/>
              <a:t>need</a:t>
            </a:r>
            <a:r>
              <a:rPr lang="it-IT" sz="1800" dirty="0" smtClean="0"/>
              <a:t> of </a:t>
            </a:r>
            <a:r>
              <a:rPr lang="it-IT" sz="1800" dirty="0" err="1" smtClean="0"/>
              <a:t>services</a:t>
            </a:r>
            <a:r>
              <a:rPr lang="it-IT" sz="1800" dirty="0" smtClean="0"/>
              <a:t>’ </a:t>
            </a:r>
            <a:r>
              <a:rPr lang="it-IT" sz="1800" dirty="0" err="1" smtClean="0"/>
              <a:t>restart</a:t>
            </a:r>
            <a:r>
              <a:rPr lang="it-IT" sz="1800" dirty="0" smtClean="0"/>
              <a:t> </a:t>
            </a:r>
          </a:p>
          <a:p>
            <a:pPr lvl="1"/>
            <a:r>
              <a:rPr lang="it-IT" sz="1800" b="1" dirty="0" smtClean="0"/>
              <a:t>Circuit </a:t>
            </a:r>
            <a:r>
              <a:rPr lang="it-IT" sz="1800" b="1" dirty="0" err="1" smtClean="0"/>
              <a:t>breaker</a:t>
            </a:r>
            <a:r>
              <a:rPr lang="it-IT" sz="1800" b="1" dirty="0" smtClean="0"/>
              <a:t> with </a:t>
            </a:r>
            <a:r>
              <a:rPr lang="it-IT" sz="1800" b="1" dirty="0" err="1" smtClean="0"/>
              <a:t>Histrix</a:t>
            </a:r>
            <a:r>
              <a:rPr lang="it-IT" sz="1800" b="1" dirty="0" smtClean="0"/>
              <a:t> Clients</a:t>
            </a:r>
          </a:p>
          <a:p>
            <a:pPr lvl="1"/>
            <a:r>
              <a:rPr lang="it-IT" sz="1800" b="1" dirty="0" smtClean="0"/>
              <a:t>Routing and </a:t>
            </a:r>
            <a:r>
              <a:rPr lang="it-IT" sz="1800" b="1" dirty="0" err="1" smtClean="0"/>
              <a:t>filtering</a:t>
            </a:r>
            <a:r>
              <a:rPr lang="it-IT" sz="1800" b="1" dirty="0" smtClean="0"/>
              <a:t> with </a:t>
            </a:r>
            <a:r>
              <a:rPr lang="it-IT" sz="1800" b="1" dirty="0" err="1" smtClean="0"/>
              <a:t>Zuul</a:t>
            </a:r>
            <a:endParaRPr lang="it-IT" sz="1800" b="1" dirty="0" smtClean="0"/>
          </a:p>
          <a:p>
            <a:pPr lvl="1"/>
            <a:r>
              <a:rPr lang="it-IT" sz="1800" b="1" dirty="0" smtClean="0"/>
              <a:t>EVENT DRIVEN ARCHITECTURE </a:t>
            </a:r>
            <a:r>
              <a:rPr lang="it-IT" sz="1800" b="1" dirty="0" err="1" smtClean="0"/>
              <a:t>Related</a:t>
            </a:r>
            <a:r>
              <a:rPr lang="it-IT" sz="1800" b="1" dirty="0" smtClean="0"/>
              <a:t> </a:t>
            </a:r>
            <a:r>
              <a:rPr lang="it-IT" sz="1800" b="1" dirty="0" err="1" smtClean="0"/>
              <a:t>patterns</a:t>
            </a:r>
            <a:r>
              <a:rPr lang="it-IT" sz="1800" b="1" dirty="0" smtClean="0"/>
              <a:t> </a:t>
            </a:r>
            <a:r>
              <a:rPr lang="it-IT" sz="1800" b="1" dirty="0" err="1" smtClean="0"/>
              <a:t>as</a:t>
            </a:r>
            <a:r>
              <a:rPr lang="it-IT" sz="1800" b="1" dirty="0" smtClean="0"/>
              <a:t> way to </a:t>
            </a:r>
            <a:r>
              <a:rPr lang="it-IT" sz="1800" b="1" dirty="0" err="1" smtClean="0"/>
              <a:t>atomically</a:t>
            </a:r>
            <a:r>
              <a:rPr lang="it-IT" sz="1800" b="1" dirty="0" smtClean="0"/>
              <a:t> update state and </a:t>
            </a:r>
            <a:r>
              <a:rPr lang="it-IT" sz="1800" b="1" dirty="0" err="1" smtClean="0"/>
              <a:t>publish</a:t>
            </a:r>
            <a:r>
              <a:rPr lang="it-IT" sz="1800" b="1" dirty="0" smtClean="0"/>
              <a:t> </a:t>
            </a:r>
            <a:r>
              <a:rPr lang="it-IT" sz="1800" b="1" dirty="0" err="1" smtClean="0"/>
              <a:t>event</a:t>
            </a:r>
            <a:r>
              <a:rPr lang="it-IT" sz="1800" b="1" dirty="0" smtClean="0"/>
              <a:t>.</a:t>
            </a:r>
          </a:p>
          <a:p>
            <a:pPr lvl="2"/>
            <a:r>
              <a:rPr lang="it-IT" sz="1800" b="1" dirty="0" err="1" smtClean="0"/>
              <a:t>Event</a:t>
            </a:r>
            <a:r>
              <a:rPr lang="it-IT" sz="1800" b="1" dirty="0" smtClean="0"/>
              <a:t> </a:t>
            </a:r>
            <a:r>
              <a:rPr lang="it-IT" sz="1800" b="1" dirty="0" err="1" smtClean="0"/>
              <a:t>sourcing</a:t>
            </a:r>
            <a:r>
              <a:rPr lang="it-IT" sz="1800" b="1" dirty="0" smtClean="0"/>
              <a:t>, Database </a:t>
            </a:r>
            <a:r>
              <a:rPr lang="it-IT" sz="1800" b="1" dirty="0" err="1" smtClean="0"/>
              <a:t>triggers</a:t>
            </a:r>
            <a:r>
              <a:rPr lang="it-IT" sz="1800" b="1" dirty="0" smtClean="0"/>
              <a:t> and </a:t>
            </a:r>
            <a:r>
              <a:rPr lang="it-IT" sz="1800" b="1" dirty="0" err="1" smtClean="0"/>
              <a:t>Transaction</a:t>
            </a:r>
            <a:r>
              <a:rPr lang="it-IT" sz="1800" b="1" dirty="0" smtClean="0"/>
              <a:t> log </a:t>
            </a:r>
            <a:r>
              <a:rPr lang="it-IT" sz="1800" b="1" dirty="0" err="1" smtClean="0"/>
              <a:t>tailing</a:t>
            </a:r>
            <a:r>
              <a:rPr lang="it-IT" sz="1800" b="1" dirty="0" smtClean="0"/>
              <a:t> </a:t>
            </a:r>
            <a:r>
              <a:rPr lang="it-IT" sz="1800" b="1" dirty="0" err="1" smtClean="0"/>
              <a:t>based</a:t>
            </a:r>
            <a:endParaRPr lang="it-IT" sz="1800" b="1" dirty="0" smtClean="0"/>
          </a:p>
          <a:p>
            <a:pPr lvl="1"/>
            <a:endParaRPr lang="it-IT" sz="1800" b="1"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71</a:t>
            </a:fld>
            <a:endParaRPr lang="it-IT"/>
          </a:p>
        </p:txBody>
      </p:sp>
    </p:spTree>
    <p:extLst>
      <p:ext uri="{BB962C8B-B14F-4D97-AF65-F5344CB8AC3E}">
        <p14:creationId xmlns:p14="http://schemas.microsoft.com/office/powerpoint/2010/main" val="305669444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Pictured</a:t>
            </a:r>
            <a:r>
              <a:rPr lang="it-IT" sz="2000" dirty="0" smtClean="0"/>
              <a:t> some</a:t>
            </a:r>
            <a:r>
              <a:rPr lang="it-IT" sz="2000" baseline="0" dirty="0" smtClean="0"/>
              <a:t> </a:t>
            </a:r>
            <a:r>
              <a:rPr lang="it-IT" sz="2000" baseline="0" dirty="0" err="1" smtClean="0"/>
              <a:t>references</a:t>
            </a:r>
            <a:r>
              <a:rPr lang="it-IT" sz="2000" baseline="0" dirty="0" smtClean="0"/>
              <a:t>  and the GITHUB URL with the source code  </a:t>
            </a:r>
            <a:r>
              <a:rPr lang="it-IT" sz="2000" baseline="0" dirty="0" err="1" smtClean="0"/>
              <a:t>developed</a:t>
            </a:r>
            <a:r>
              <a:rPr lang="it-IT" sz="2000" baseline="0" dirty="0" smtClean="0"/>
              <a:t> for the demo</a:t>
            </a:r>
          </a:p>
          <a:p>
            <a:endParaRPr lang="it-IT" sz="2000" baseline="0" dirty="0" smtClean="0"/>
          </a:p>
          <a:p>
            <a:r>
              <a:rPr lang="en-US" sz="2000" dirty="0" smtClean="0"/>
              <a:t>So that’s all, wishing that this presentation being clear </a:t>
            </a:r>
            <a:r>
              <a:rPr lang="en-US" sz="2000" dirty="0" err="1" smtClean="0"/>
              <a:t>enought</a:t>
            </a:r>
            <a:r>
              <a:rPr lang="en-US" sz="2000" dirty="0" smtClean="0"/>
              <a:t> and that has </a:t>
            </a:r>
            <a:r>
              <a:rPr lang="en-US" sz="2000" dirty="0" err="1" smtClean="0"/>
              <a:t>catched</a:t>
            </a:r>
            <a:r>
              <a:rPr lang="en-US" sz="2000" dirty="0" smtClean="0"/>
              <a:t>  your interest, I would like to thanks you of your attention and O’Reilly for the opportunity given to me to take part at such an important event like that. </a:t>
            </a:r>
          </a:p>
          <a:p>
            <a:endParaRPr lang="en-US" sz="2000" dirty="0" smtClean="0"/>
          </a:p>
          <a:p>
            <a:r>
              <a:rPr lang="en-US" sz="2000" dirty="0" smtClean="0"/>
              <a:t>If someone wish to know more about the presented arguments I am available for any further explanation.</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72</a:t>
            </a:fld>
            <a:endParaRPr lang="it-IT"/>
          </a:p>
        </p:txBody>
      </p:sp>
    </p:spTree>
    <p:extLst>
      <p:ext uri="{BB962C8B-B14F-4D97-AF65-F5344CB8AC3E}">
        <p14:creationId xmlns:p14="http://schemas.microsoft.com/office/powerpoint/2010/main" val="24283186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200" dirty="0"/>
              <a:t>THIS TABLE RECAP (RUN THROUGH) (SUMMARIZES) THE TECHNOLOGIES that fulfill the requirements</a:t>
            </a:r>
          </a:p>
          <a:p>
            <a:r>
              <a:rPr lang="en-US" dirty="0"/>
              <a:t> </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8</a:t>
            </a:fld>
            <a:endParaRPr lang="it-IT"/>
          </a:p>
        </p:txBody>
      </p:sp>
    </p:spTree>
    <p:extLst>
      <p:ext uri="{BB962C8B-B14F-4D97-AF65-F5344CB8AC3E}">
        <p14:creationId xmlns:p14="http://schemas.microsoft.com/office/powerpoint/2010/main" val="839935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600" dirty="0" smtClean="0"/>
              <a:t>Spring Boot  simplifies Spring application configuration by applying Convention over Configuration (</a:t>
            </a:r>
            <a:r>
              <a:rPr lang="en-US" sz="1600" dirty="0" err="1" smtClean="0"/>
              <a:t>CoC</a:t>
            </a:r>
            <a:r>
              <a:rPr lang="en-US" sz="1600" dirty="0" smtClean="0"/>
              <a:t>) </a:t>
            </a:r>
          </a:p>
          <a:p>
            <a:endParaRPr lang="en-US" sz="1600" dirty="0" smtClean="0"/>
          </a:p>
          <a:p>
            <a:r>
              <a:rPr lang="en-US" sz="1600" dirty="0" smtClean="0"/>
              <a:t>Spring Boot auto-configuration feature  provides a set of default behaviors that are driven by what libraries are on the </a:t>
            </a:r>
            <a:r>
              <a:rPr lang="en-US" sz="1600" dirty="0" err="1" smtClean="0"/>
              <a:t>classpath</a:t>
            </a:r>
            <a:r>
              <a:rPr lang="en-US" sz="1600" dirty="0" smtClean="0"/>
              <a:t>. </a:t>
            </a:r>
          </a:p>
          <a:p>
            <a:endParaRPr lang="en-US" sz="1600" dirty="0" smtClean="0"/>
          </a:p>
          <a:p>
            <a:r>
              <a:rPr lang="en-US" sz="1600" dirty="0" smtClean="0"/>
              <a:t>Spring Boot simplifies deployment ,packaging application as an executable jar containing all the dependency libraries and an embedded web container .</a:t>
            </a:r>
          </a:p>
          <a:p>
            <a:endParaRPr lang="en-US" sz="1600" dirty="0" smtClean="0"/>
          </a:p>
          <a:p>
            <a:r>
              <a:rPr lang="en-US" sz="1600" dirty="0" smtClean="0"/>
              <a:t>To run a Spring Boot microservice need only to have Java installed.</a:t>
            </a:r>
          </a:p>
          <a:p>
            <a:endParaRPr lang="en-US" sz="1600" dirty="0" smtClean="0"/>
          </a:p>
          <a:p>
            <a:r>
              <a:rPr lang="en-US" sz="1600" dirty="0" smtClean="0"/>
              <a:t>Makes easy to get a new micro-service up and running only having java installed with little or no configuration while preserving the ability to customize your application.</a:t>
            </a:r>
          </a:p>
          <a:p>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9</a:t>
            </a:fld>
            <a:endParaRPr lang="it-IT"/>
          </a:p>
        </p:txBody>
      </p:sp>
    </p:spTree>
    <p:extLst>
      <p:ext uri="{BB962C8B-B14F-4D97-AF65-F5344CB8AC3E}">
        <p14:creationId xmlns:p14="http://schemas.microsoft.com/office/powerpoint/2010/main" val="4018702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l.bennardis@email.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it.linkedin.com/in/luigi-bennardis-0a56a72"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8" Type="http://schemas.openxmlformats.org/officeDocument/2006/relationships/image" Target="../media/image8.gif"/><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png"/></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mailto:/temp/it/luigibennardis/00D-bookABattery_SERVICE/@version@/@jar_name@-@version@.jar"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6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6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8" Type="http://schemas.openxmlformats.org/officeDocument/2006/relationships/hyperlink" Target="https://github.com/lbennardis/microS_code2016_serviceRegistryDiscovery" TargetMode="External"/><Relationship Id="rId3" Type="http://schemas.openxmlformats.org/officeDocument/2006/relationships/hyperlink" Target="https://12factor.net/" TargetMode="External"/><Relationship Id="rId7" Type="http://schemas.openxmlformats.org/officeDocument/2006/relationships/hyperlink" Target="https://spring.io/guides/gs/spring-boot-docker/" TargetMode="Externa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hyperlink" Target="https://github.com/Netflix/eureka" TargetMode="External"/><Relationship Id="rId5" Type="http://schemas.openxmlformats.org/officeDocument/2006/relationships/hyperlink" Target="https://docs.run.pivotal.io/buildpacks/java/build-tool-int.html" TargetMode="External"/><Relationship Id="rId4" Type="http://schemas.openxmlformats.org/officeDocument/2006/relationships/hyperlink" Target="https://12factor.net/backing-service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endParaRPr lang="it-IT" dirty="0" smtClean="0"/>
          </a:p>
          <a:p>
            <a:pPr marL="914400" indent="-914400" eaLnBrk="1" hangingPunct="1">
              <a:buFontTx/>
              <a:buNone/>
            </a:pPr>
            <a:r>
              <a:rPr lang="it-IT" dirty="0" smtClean="0"/>
              <a:t>Luigi Bennardis</a:t>
            </a:r>
          </a:p>
          <a:p>
            <a:pPr marL="914400" indent="-914400" eaLnBrk="1" hangingPunct="1">
              <a:buFontTx/>
              <a:buNone/>
            </a:pPr>
            <a:endParaRPr lang="it-IT" dirty="0" smtClean="0"/>
          </a:p>
          <a:p>
            <a:pPr marL="914400" indent="-914400" eaLnBrk="1" hangingPunct="1">
              <a:buFontTx/>
              <a:buNone/>
            </a:pPr>
            <a:r>
              <a:rPr lang="it-IT" sz="4800" dirty="0">
                <a:hlinkClick r:id="rId3"/>
              </a:rPr>
              <a:t>l.bennardis@email.it</a:t>
            </a:r>
            <a:endParaRPr lang="it-IT" sz="4800" dirty="0"/>
          </a:p>
          <a:p>
            <a:pPr marL="914400" indent="-914400" eaLnBrk="1" hangingPunct="1">
              <a:buFontTx/>
              <a:buNone/>
            </a:pPr>
            <a:r>
              <a:rPr lang="it-IT" sz="4800" dirty="0">
                <a:hlinkClick r:id="rId4"/>
              </a:rPr>
              <a:t>https://</a:t>
            </a:r>
            <a:r>
              <a:rPr lang="it-IT" sz="4800" dirty="0" smtClean="0">
                <a:hlinkClick r:id="rId4"/>
              </a:rPr>
              <a:t>it.linkedin.com/in/luigi-bennardis-0a56a72</a:t>
            </a:r>
            <a:endParaRPr lang="it-IT" sz="4800" dirty="0" smtClean="0"/>
          </a:p>
          <a:p>
            <a:pPr marL="914400" indent="-914400" eaLnBrk="1" hangingPunct="1">
              <a:buFontTx/>
              <a:buNone/>
            </a:pPr>
            <a:r>
              <a:rPr lang="it-IT" sz="4800" dirty="0" smtClean="0"/>
              <a:t> </a:t>
            </a:r>
          </a:p>
        </p:txBody>
      </p:sp>
    </p:spTree>
    <p:extLst>
      <p:ext uri="{BB962C8B-B14F-4D97-AF65-F5344CB8AC3E}">
        <p14:creationId xmlns:p14="http://schemas.microsoft.com/office/powerpoint/2010/main" val="86038805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510564" cy="1358900"/>
          </a:xfrm>
        </p:spPr>
        <p:txBody>
          <a:bodyPr/>
          <a:lstStyle/>
          <a:p>
            <a:r>
              <a:rPr lang="it-IT" dirty="0" smtClean="0"/>
              <a:t>Spring </a:t>
            </a:r>
            <a:r>
              <a:rPr lang="it-IT" dirty="0" err="1" smtClean="0"/>
              <a:t>Cloud</a:t>
            </a:r>
            <a:r>
              <a:rPr lang="it-IT" dirty="0" smtClean="0"/>
              <a:t> </a:t>
            </a:r>
            <a:r>
              <a:rPr lang="it-IT" dirty="0" err="1" smtClean="0"/>
              <a:t>Stream</a:t>
            </a:r>
            <a:endParaRPr lang="it-IT" dirty="0"/>
          </a:p>
        </p:txBody>
      </p:sp>
      <p:sp>
        <p:nvSpPr>
          <p:cNvPr id="3" name="Segnaposto contenuto 2"/>
          <p:cNvSpPr>
            <a:spLocks noGrp="1"/>
          </p:cNvSpPr>
          <p:nvPr>
            <p:ph idx="1"/>
          </p:nvPr>
        </p:nvSpPr>
        <p:spPr>
          <a:xfrm>
            <a:off x="617539" y="1676400"/>
            <a:ext cx="12582573" cy="3309392"/>
          </a:xfrm>
        </p:spPr>
        <p:txBody>
          <a:bodyPr/>
          <a:lstStyle/>
          <a:p>
            <a:pPr eaLnBrk="1" fontAlgn="ctr" hangingPunct="1"/>
            <a:r>
              <a:rPr lang="en-US" sz="3600" dirty="0" smtClean="0"/>
              <a:t>Spring </a:t>
            </a:r>
            <a:r>
              <a:rPr lang="en-US" sz="3600" dirty="0"/>
              <a:t>Cloud </a:t>
            </a:r>
            <a:r>
              <a:rPr lang="en-US" sz="3600" dirty="0" smtClean="0"/>
              <a:t>Stream, based </a:t>
            </a:r>
            <a:r>
              <a:rPr lang="en-US" sz="3600" dirty="0"/>
              <a:t>on integration between Spring Integration and Spring </a:t>
            </a:r>
            <a:r>
              <a:rPr lang="en-US" sz="3600" dirty="0" smtClean="0"/>
              <a:t>Boot, is </a:t>
            </a:r>
            <a:r>
              <a:rPr lang="en-US" sz="3600" dirty="0"/>
              <a:t>a framework for building </a:t>
            </a:r>
            <a:r>
              <a:rPr lang="en-US" sz="3600" dirty="0" smtClean="0"/>
              <a:t>event-driven microservices.   </a:t>
            </a:r>
          </a:p>
          <a:p>
            <a:r>
              <a:rPr lang="en-US" sz="3600" dirty="0" smtClean="0"/>
              <a:t>Spring </a:t>
            </a:r>
            <a:r>
              <a:rPr lang="en-US" sz="3600" dirty="0"/>
              <a:t>Cloud Stream </a:t>
            </a:r>
            <a:r>
              <a:rPr lang="en-US" sz="3600" dirty="0" smtClean="0"/>
              <a:t>simplify the programming model, focusing </a:t>
            </a:r>
            <a:r>
              <a:rPr lang="en-US" sz="3600" dirty="0"/>
              <a:t>on application business </a:t>
            </a:r>
            <a:r>
              <a:rPr lang="en-US" sz="3600" dirty="0" smtClean="0"/>
              <a:t>logic: </a:t>
            </a:r>
            <a:r>
              <a:rPr lang="en-US" sz="3600" dirty="0"/>
              <a:t>the messaging middleware access comes out-of-the-box, for free</a:t>
            </a:r>
          </a:p>
          <a:p>
            <a:pPr marL="0" indent="0" eaLnBrk="1" fontAlgn="ctr" hangingPunct="1">
              <a:buNone/>
            </a:pPr>
            <a:endParaRPr lang="it-IT" sz="3600" dirty="0"/>
          </a:p>
        </p:txBody>
      </p:sp>
      <p:sp>
        <p:nvSpPr>
          <p:cNvPr id="4" name="Segnaposto contenuto 2"/>
          <p:cNvSpPr txBox="1">
            <a:spLocks/>
          </p:cNvSpPr>
          <p:nvPr/>
        </p:nvSpPr>
        <p:spPr bwMode="auto">
          <a:xfrm>
            <a:off x="617536" y="7323863"/>
            <a:ext cx="12510567" cy="2301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en-US" sz="3600" dirty="0" smtClean="0"/>
              <a:t>Simplify </a:t>
            </a:r>
            <a:r>
              <a:rPr lang="en-US" sz="3600" dirty="0"/>
              <a:t>the development of hypermedia-based </a:t>
            </a:r>
            <a:r>
              <a:rPr lang="en-US" sz="3600" dirty="0" err="1"/>
              <a:t>RESTful</a:t>
            </a:r>
            <a:r>
              <a:rPr lang="en-US" sz="3600" dirty="0"/>
              <a:t> web services on top of Spring Data repositories.</a:t>
            </a:r>
          </a:p>
          <a:p>
            <a:pPr marL="0" indent="0">
              <a:buFont typeface="Wingdings" pitchFamily="2" charset="2"/>
              <a:buNone/>
            </a:pPr>
            <a:endParaRPr lang="en-US" sz="3600" dirty="0"/>
          </a:p>
        </p:txBody>
      </p:sp>
      <p:grpSp>
        <p:nvGrpSpPr>
          <p:cNvPr id="9" name="Gruppo 8"/>
          <p:cNvGrpSpPr/>
          <p:nvPr/>
        </p:nvGrpSpPr>
        <p:grpSpPr>
          <a:xfrm>
            <a:off x="13632160" y="305272"/>
            <a:ext cx="10389268" cy="4943111"/>
            <a:chOff x="13632160" y="305272"/>
            <a:chExt cx="10389268" cy="4943111"/>
          </a:xfrm>
        </p:grpSpPr>
        <p:pic>
          <p:nvPicPr>
            <p:cNvPr id="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reccia a destra con strisce 10"/>
            <p:cNvSpPr/>
            <p:nvPr/>
          </p:nvSpPr>
          <p:spPr bwMode="auto">
            <a:xfrm flipH="1">
              <a:off x="23193336" y="13059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12" name="Gruppo 11"/>
          <p:cNvGrpSpPr/>
          <p:nvPr/>
        </p:nvGrpSpPr>
        <p:grpSpPr>
          <a:xfrm>
            <a:off x="13611100" y="5682588"/>
            <a:ext cx="10389268" cy="4943111"/>
            <a:chOff x="13632160" y="305272"/>
            <a:chExt cx="10389268" cy="4943111"/>
          </a:xfrm>
        </p:grpSpPr>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Freccia a destra con strisce 13"/>
            <p:cNvSpPr/>
            <p:nvPr/>
          </p:nvSpPr>
          <p:spPr bwMode="auto">
            <a:xfrm flipH="1">
              <a:off x="23193336" y="18774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5" name="Titolo 1"/>
          <p:cNvSpPr txBox="1">
            <a:spLocks/>
          </p:cNvSpPr>
          <p:nvPr/>
        </p:nvSpPr>
        <p:spPr bwMode="auto">
          <a:xfrm>
            <a:off x="650431" y="5885788"/>
            <a:ext cx="1251056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Spring Data REST</a:t>
            </a:r>
            <a:endParaRPr lang="it-IT" dirty="0"/>
          </a:p>
        </p:txBody>
      </p:sp>
      <p:sp>
        <p:nvSpPr>
          <p:cNvPr id="16" name="Freccia a destra con strisce 1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748494" cy="1358900"/>
          </a:xfrm>
        </p:spPr>
        <p:txBody>
          <a:bodyPr/>
          <a:lstStyle/>
          <a:p>
            <a:r>
              <a:rPr lang="it-IT" dirty="0" smtClean="0"/>
              <a:t>Spring Data JPA</a:t>
            </a:r>
            <a:endParaRPr lang="it-IT" dirty="0"/>
          </a:p>
        </p:txBody>
      </p:sp>
      <p:sp>
        <p:nvSpPr>
          <p:cNvPr id="4" name="Segnaposto contenuto 2"/>
          <p:cNvSpPr txBox="1">
            <a:spLocks/>
          </p:cNvSpPr>
          <p:nvPr/>
        </p:nvSpPr>
        <p:spPr bwMode="auto">
          <a:xfrm>
            <a:off x="783458" y="1709738"/>
            <a:ext cx="12582575" cy="2301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Spring Data Java </a:t>
            </a:r>
            <a:r>
              <a:rPr lang="en-US" sz="3600" dirty="0" err="1" smtClean="0"/>
              <a:t>Persistance</a:t>
            </a:r>
            <a:r>
              <a:rPr lang="en-US" sz="3600" dirty="0" smtClean="0"/>
              <a:t> </a:t>
            </a:r>
            <a:r>
              <a:rPr lang="en-US" sz="3600" dirty="0" err="1" smtClean="0"/>
              <a:t>Api</a:t>
            </a:r>
            <a:r>
              <a:rPr lang="en-US" sz="3600" dirty="0" smtClean="0"/>
              <a:t> improves the implementation of data access layers by reducing the coding effort, providing the automatic implementation of repository interfaces and custom finder methods</a:t>
            </a:r>
          </a:p>
          <a:p>
            <a:pPr marL="0" indent="0">
              <a:buFont typeface="Wingdings" pitchFamily="2" charset="2"/>
              <a:buNone/>
            </a:pPr>
            <a:endParaRPr lang="en-US" sz="3600" dirty="0"/>
          </a:p>
        </p:txBody>
      </p:sp>
      <p:sp>
        <p:nvSpPr>
          <p:cNvPr id="6" name="Segnaposto contenuto 2"/>
          <p:cNvSpPr txBox="1">
            <a:spLocks/>
          </p:cNvSpPr>
          <p:nvPr/>
        </p:nvSpPr>
        <p:spPr bwMode="auto">
          <a:xfrm>
            <a:off x="769939" y="7362778"/>
            <a:ext cx="12748494" cy="3140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it-IT" sz="3600" dirty="0" smtClean="0"/>
              <a:t>The Spring Data </a:t>
            </a:r>
            <a:r>
              <a:rPr lang="it-IT" sz="3600" dirty="0" err="1" smtClean="0"/>
              <a:t>MongoDB</a:t>
            </a:r>
            <a:r>
              <a:rPr lang="it-IT" sz="3600" dirty="0" smtClean="0"/>
              <a:t> </a:t>
            </a:r>
            <a:r>
              <a:rPr lang="it-IT" sz="3600" dirty="0" err="1" smtClean="0"/>
              <a:t>project</a:t>
            </a:r>
            <a:r>
              <a:rPr lang="it-IT" sz="3600" dirty="0" smtClean="0"/>
              <a:t> </a:t>
            </a:r>
            <a:r>
              <a:rPr lang="it-IT" sz="3600" dirty="0" err="1" smtClean="0"/>
              <a:t>provides</a:t>
            </a:r>
            <a:r>
              <a:rPr lang="it-IT" sz="3600" dirty="0" smtClean="0"/>
              <a:t> </a:t>
            </a:r>
            <a:r>
              <a:rPr lang="it-IT" sz="3600" dirty="0" err="1" smtClean="0"/>
              <a:t>integration</a:t>
            </a:r>
            <a:r>
              <a:rPr lang="it-IT" sz="3600" dirty="0" smtClean="0"/>
              <a:t> with the </a:t>
            </a:r>
            <a:r>
              <a:rPr lang="it-IT" sz="3600" dirty="0" err="1" smtClean="0"/>
              <a:t>MongoDB</a:t>
            </a:r>
            <a:r>
              <a:rPr lang="it-IT" sz="3600" dirty="0" smtClean="0"/>
              <a:t> </a:t>
            </a:r>
            <a:r>
              <a:rPr lang="it-IT" sz="3600" dirty="0" err="1" smtClean="0"/>
              <a:t>document</a:t>
            </a:r>
            <a:r>
              <a:rPr lang="it-IT" sz="3600" dirty="0" smtClean="0"/>
              <a:t> database. </a:t>
            </a:r>
          </a:p>
          <a:p>
            <a:pPr marL="0" indent="0">
              <a:buNone/>
            </a:pPr>
            <a:endParaRPr lang="it-IT" sz="3600" dirty="0" smtClean="0"/>
          </a:p>
          <a:p>
            <a:endParaRPr lang="it-IT" sz="3600" dirty="0"/>
          </a:p>
        </p:txBody>
      </p:sp>
      <p:grpSp>
        <p:nvGrpSpPr>
          <p:cNvPr id="9" name="Gruppo 8"/>
          <p:cNvGrpSpPr/>
          <p:nvPr/>
        </p:nvGrpSpPr>
        <p:grpSpPr>
          <a:xfrm>
            <a:off x="13632160" y="305272"/>
            <a:ext cx="10389268" cy="4943111"/>
            <a:chOff x="13632160" y="305272"/>
            <a:chExt cx="10389268" cy="4943111"/>
          </a:xfrm>
        </p:grpSpPr>
        <p:pic>
          <p:nvPicPr>
            <p:cNvPr id="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reccia a destra con strisce 10"/>
            <p:cNvSpPr/>
            <p:nvPr/>
          </p:nvSpPr>
          <p:spPr bwMode="auto">
            <a:xfrm flipH="1">
              <a:off x="23193336" y="24108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Titolo 1"/>
          <p:cNvSpPr txBox="1">
            <a:spLocks/>
          </p:cNvSpPr>
          <p:nvPr/>
        </p:nvSpPr>
        <p:spPr bwMode="auto">
          <a:xfrm>
            <a:off x="662398" y="5777880"/>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Spring </a:t>
            </a:r>
            <a:r>
              <a:rPr lang="it-IT" dirty="0" err="1" smtClean="0"/>
              <a:t>Mongo</a:t>
            </a:r>
            <a:r>
              <a:rPr lang="it-IT" dirty="0" smtClean="0"/>
              <a:t> DB</a:t>
            </a:r>
            <a:endParaRPr lang="it-IT" dirty="0"/>
          </a:p>
        </p:txBody>
      </p:sp>
      <p:grpSp>
        <p:nvGrpSpPr>
          <p:cNvPr id="13" name="Gruppo 12"/>
          <p:cNvGrpSpPr/>
          <p:nvPr/>
        </p:nvGrpSpPr>
        <p:grpSpPr>
          <a:xfrm>
            <a:off x="13677019" y="584185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29061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Freccia a destra con strisce 1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1026807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12726589" cy="4389512"/>
          </a:xfrm>
        </p:spPr>
        <p:txBody>
          <a:bodyPr/>
          <a:lstStyle/>
          <a:p>
            <a:pPr eaLnBrk="1" fontAlgn="t" hangingPunct="1"/>
            <a:r>
              <a:rPr lang="en-US" sz="3200" dirty="0" smtClean="0"/>
              <a:t>Spring </a:t>
            </a:r>
            <a:r>
              <a:rPr lang="en-US" sz="3200" dirty="0"/>
              <a:t>cloud </a:t>
            </a:r>
            <a:r>
              <a:rPr lang="en-US" sz="3200" dirty="0" smtClean="0"/>
              <a:t>, build </a:t>
            </a:r>
            <a:r>
              <a:rPr lang="en-US" sz="3200" dirty="0"/>
              <a:t>on top of spring boot to support development of </a:t>
            </a:r>
            <a:r>
              <a:rPr lang="en-US" sz="3200" dirty="0" smtClean="0"/>
              <a:t>microservices , </a:t>
            </a:r>
            <a:endParaRPr lang="en-US" sz="3200" dirty="0"/>
          </a:p>
          <a:p>
            <a:pPr eaLnBrk="1" fontAlgn="t" hangingPunct="1"/>
            <a:r>
              <a:rPr lang="en-US" sz="3200" dirty="0" smtClean="0"/>
              <a:t>Provides </a:t>
            </a:r>
            <a:r>
              <a:rPr lang="en-US" sz="3200" dirty="0"/>
              <a:t>tools for developers to quickly build some of the common patterns in distributed systems (e.g. configuration management, service discovery, circuit breakers, intelligent routing, </a:t>
            </a:r>
            <a:endParaRPr lang="en-US" sz="3200" dirty="0" smtClean="0"/>
          </a:p>
          <a:p>
            <a:pPr eaLnBrk="1" fontAlgn="t" hangingPunct="1"/>
            <a:r>
              <a:rPr lang="en-US" sz="3200" dirty="0" smtClean="0"/>
              <a:t>Services </a:t>
            </a:r>
            <a:r>
              <a:rPr lang="en-US" sz="3200" dirty="0"/>
              <a:t>and applications </a:t>
            </a:r>
            <a:r>
              <a:rPr lang="en-US" sz="3200" dirty="0" smtClean="0"/>
              <a:t>Spring Cloud </a:t>
            </a:r>
            <a:r>
              <a:rPr lang="en-US" sz="3200" dirty="0"/>
              <a:t>based will work </a:t>
            </a:r>
            <a:r>
              <a:rPr lang="en-US" sz="3200" dirty="0" smtClean="0"/>
              <a:t>in </a:t>
            </a:r>
            <a:r>
              <a:rPr lang="en-US" sz="3200" dirty="0"/>
              <a:t>any distributed environment, including the developer's own </a:t>
            </a:r>
            <a:r>
              <a:rPr lang="en-US" sz="3200" dirty="0" smtClean="0"/>
              <a:t>laptop and </a:t>
            </a:r>
            <a:r>
              <a:rPr lang="en-US" sz="3200" dirty="0"/>
              <a:t>managed platforms such as Cloud Foundry.</a:t>
            </a:r>
          </a:p>
          <a:p>
            <a:pPr marL="0" indent="0">
              <a:buNone/>
            </a:pPr>
            <a:r>
              <a:rPr lang="en-US" sz="3200" dirty="0" smtClean="0"/>
              <a:t> </a:t>
            </a:r>
            <a:endParaRPr lang="en-US" sz="3200" dirty="0"/>
          </a:p>
          <a:p>
            <a:pPr marL="419100" lvl="1" indent="0">
              <a:buNone/>
            </a:pPr>
            <a:endParaRPr lang="it-IT" sz="3200" dirty="0" smtClean="0"/>
          </a:p>
          <a:p>
            <a:endParaRPr lang="it-IT" sz="3200" dirty="0" smtClean="0"/>
          </a:p>
          <a:p>
            <a:endParaRPr lang="it-IT" sz="3200" dirty="0"/>
          </a:p>
        </p:txBody>
      </p:sp>
      <p:sp>
        <p:nvSpPr>
          <p:cNvPr id="4" name="Segnaposto contenuto 2"/>
          <p:cNvSpPr txBox="1">
            <a:spLocks/>
          </p:cNvSpPr>
          <p:nvPr/>
        </p:nvSpPr>
        <p:spPr bwMode="auto">
          <a:xfrm>
            <a:off x="617540" y="7584876"/>
            <a:ext cx="12748494" cy="2517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en-US" sz="3200" dirty="0" smtClean="0"/>
              <a:t>Is a REST (Representational State Transfer) based service for locating services with the purpose of basic round-robin  load balancing and failover of middle-tier servers. </a:t>
            </a:r>
          </a:p>
        </p:txBody>
      </p:sp>
      <p:sp>
        <p:nvSpPr>
          <p:cNvPr id="12" name="Titolo 1"/>
          <p:cNvSpPr>
            <a:spLocks noGrp="1"/>
          </p:cNvSpPr>
          <p:nvPr>
            <p:ph type="title"/>
          </p:nvPr>
        </p:nvSpPr>
        <p:spPr>
          <a:xfrm>
            <a:off x="617539" y="241300"/>
            <a:ext cx="12748494" cy="1358900"/>
          </a:xfrm>
        </p:spPr>
        <p:txBody>
          <a:bodyPr/>
          <a:lstStyle/>
          <a:p>
            <a:r>
              <a:rPr lang="it-IT" dirty="0" smtClean="0"/>
              <a:t>Spring </a:t>
            </a:r>
            <a:r>
              <a:rPr lang="it-IT" dirty="0" err="1" smtClean="0"/>
              <a:t>Cloud</a:t>
            </a:r>
            <a:endParaRPr lang="it-IT" dirty="0"/>
          </a:p>
        </p:txBody>
      </p:sp>
      <p:grpSp>
        <p:nvGrpSpPr>
          <p:cNvPr id="13" name="Gruppo 12"/>
          <p:cNvGrpSpPr/>
          <p:nvPr/>
        </p:nvGrpSpPr>
        <p:grpSpPr>
          <a:xfrm>
            <a:off x="13632160" y="30527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34014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Titolo 1"/>
          <p:cNvSpPr txBox="1">
            <a:spLocks/>
          </p:cNvSpPr>
          <p:nvPr/>
        </p:nvSpPr>
        <p:spPr bwMode="auto">
          <a:xfrm>
            <a:off x="617539" y="6070600"/>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err="1" smtClean="0"/>
              <a:t>Netflix</a:t>
            </a:r>
            <a:r>
              <a:rPr lang="it-IT" dirty="0" smtClean="0"/>
              <a:t> Eureka</a:t>
            </a:r>
            <a:endParaRPr lang="it-IT" dirty="0"/>
          </a:p>
        </p:txBody>
      </p:sp>
      <p:grpSp>
        <p:nvGrpSpPr>
          <p:cNvPr id="17" name="Gruppo 16"/>
          <p:cNvGrpSpPr/>
          <p:nvPr/>
        </p:nvGrpSpPr>
        <p:grpSpPr>
          <a:xfrm>
            <a:off x="13632160" y="6134572"/>
            <a:ext cx="10389268" cy="4943111"/>
            <a:chOff x="13632160" y="305272"/>
            <a:chExt cx="10389268" cy="4943111"/>
          </a:xfrm>
        </p:grpSpPr>
        <p:pic>
          <p:nvPicPr>
            <p:cNvPr id="1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Freccia a destra con strisce 18"/>
            <p:cNvSpPr/>
            <p:nvPr/>
          </p:nvSpPr>
          <p:spPr bwMode="auto">
            <a:xfrm flipH="1">
              <a:off x="23193336" y="38205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0" name="Freccia a destra con strisce 19"/>
          <p:cNvSpPr/>
          <p:nvPr/>
        </p:nvSpPr>
        <p:spPr bwMode="auto">
          <a:xfrm>
            <a:off x="22201112" y="110155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12726589" cy="3571983"/>
          </a:xfrm>
        </p:spPr>
        <p:txBody>
          <a:bodyPr/>
          <a:lstStyle/>
          <a:p>
            <a:pPr marL="457200" lvl="1">
              <a:spcBef>
                <a:spcPts val="2100"/>
              </a:spcBef>
              <a:buFont typeface="Wingdings" pitchFamily="2" charset="2"/>
              <a:buChar char="§"/>
            </a:pPr>
            <a:r>
              <a:rPr lang="en-US" sz="3600" dirty="0"/>
              <a:t>Ribbon provides software-based  load balancers providing functionalities of rotation of request among a list of servers according to specific logic. </a:t>
            </a:r>
            <a:endParaRPr lang="it-IT" sz="3600" dirty="0"/>
          </a:p>
          <a:p>
            <a:pPr marL="0" indent="0">
              <a:buNone/>
            </a:pPr>
            <a:endParaRPr lang="it-IT" sz="3600" dirty="0"/>
          </a:p>
        </p:txBody>
      </p:sp>
      <p:sp>
        <p:nvSpPr>
          <p:cNvPr id="6" name="Segnaposto contenuto 2"/>
          <p:cNvSpPr txBox="1">
            <a:spLocks/>
          </p:cNvSpPr>
          <p:nvPr/>
        </p:nvSpPr>
        <p:spPr bwMode="auto">
          <a:xfrm>
            <a:off x="598712" y="6990237"/>
            <a:ext cx="12919721" cy="469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Apache Kafka is a platform for handling real-time data feeds </a:t>
            </a:r>
            <a:r>
              <a:rPr lang="it-IT" sz="3600" dirty="0" err="1" smtClean="0"/>
              <a:t>designed</a:t>
            </a:r>
            <a:r>
              <a:rPr lang="it-IT" sz="3600" dirty="0" smtClean="0"/>
              <a:t> to be </a:t>
            </a:r>
            <a:r>
              <a:rPr lang="it-IT" sz="3600" dirty="0" err="1" smtClean="0"/>
              <a:t>highly</a:t>
            </a:r>
            <a:r>
              <a:rPr lang="it-IT" sz="3600" dirty="0" smtClean="0"/>
              <a:t> </a:t>
            </a:r>
            <a:r>
              <a:rPr lang="it-IT" sz="3600" dirty="0" err="1" smtClean="0"/>
              <a:t>available</a:t>
            </a:r>
            <a:r>
              <a:rPr lang="it-IT" sz="3600" dirty="0" smtClean="0"/>
              <a:t>; </a:t>
            </a:r>
          </a:p>
          <a:p>
            <a:r>
              <a:rPr lang="it-IT" sz="3600" dirty="0" smtClean="0"/>
              <a:t>Apache Kafka </a:t>
            </a:r>
            <a:r>
              <a:rPr lang="it-IT" sz="3600" dirty="0" err="1" smtClean="0"/>
              <a:t>uses</a:t>
            </a:r>
            <a:r>
              <a:rPr lang="it-IT" sz="3600" dirty="0" smtClean="0"/>
              <a:t> Apache </a:t>
            </a:r>
            <a:r>
              <a:rPr lang="it-IT" sz="3600" dirty="0" err="1" smtClean="0"/>
              <a:t>Zookeeper</a:t>
            </a:r>
            <a:r>
              <a:rPr lang="it-IT" sz="3600" dirty="0" smtClean="0"/>
              <a:t> to coordinate cluster information </a:t>
            </a:r>
            <a:r>
              <a:rPr lang="it-IT" sz="3600" dirty="0" err="1" smtClean="0"/>
              <a:t>where</a:t>
            </a:r>
            <a:r>
              <a:rPr lang="it-IT" sz="3600" dirty="0" smtClean="0"/>
              <a:t> </a:t>
            </a:r>
            <a:r>
              <a:rPr lang="it-IT" sz="3600" dirty="0" err="1" smtClean="0"/>
              <a:t>all</a:t>
            </a:r>
            <a:r>
              <a:rPr lang="it-IT" sz="3600" dirty="0" smtClean="0"/>
              <a:t> </a:t>
            </a:r>
            <a:r>
              <a:rPr lang="it-IT" sz="3600" dirty="0" err="1" smtClean="0"/>
              <a:t>nodes</a:t>
            </a:r>
            <a:r>
              <a:rPr lang="it-IT" sz="3600" dirty="0" smtClean="0"/>
              <a:t> are </a:t>
            </a:r>
            <a:r>
              <a:rPr lang="it-IT" sz="3600" dirty="0" err="1" smtClean="0"/>
              <a:t>interchangeable</a:t>
            </a:r>
            <a:r>
              <a:rPr lang="it-IT" sz="3600" dirty="0" smtClean="0"/>
              <a:t>. </a:t>
            </a:r>
          </a:p>
          <a:p>
            <a:r>
              <a:rPr lang="it-IT" sz="3600" dirty="0" smtClean="0"/>
              <a:t>Data </a:t>
            </a:r>
            <a:r>
              <a:rPr lang="it-IT" sz="3600" dirty="0" err="1" smtClean="0"/>
              <a:t>is</a:t>
            </a:r>
            <a:r>
              <a:rPr lang="it-IT" sz="3600" dirty="0" smtClean="0"/>
              <a:t> </a:t>
            </a:r>
            <a:r>
              <a:rPr lang="it-IT" sz="3600" dirty="0" err="1" smtClean="0"/>
              <a:t>replicated</a:t>
            </a:r>
            <a:r>
              <a:rPr lang="it-IT" sz="3600" dirty="0" smtClean="0"/>
              <a:t> from </a:t>
            </a:r>
            <a:r>
              <a:rPr lang="it-IT" sz="3600" dirty="0" err="1" smtClean="0"/>
              <a:t>one</a:t>
            </a:r>
            <a:r>
              <a:rPr lang="it-IT" sz="3600" dirty="0" smtClean="0"/>
              <a:t> </a:t>
            </a:r>
            <a:r>
              <a:rPr lang="it-IT" sz="3600" dirty="0" err="1" smtClean="0"/>
              <a:t>node</a:t>
            </a:r>
            <a:r>
              <a:rPr lang="it-IT" sz="3600" dirty="0" smtClean="0"/>
              <a:t> to </a:t>
            </a:r>
            <a:r>
              <a:rPr lang="it-IT" sz="3600" dirty="0" err="1" smtClean="0"/>
              <a:t>another</a:t>
            </a:r>
            <a:r>
              <a:rPr lang="it-IT" sz="3600" dirty="0" smtClean="0"/>
              <a:t> to </a:t>
            </a:r>
            <a:r>
              <a:rPr lang="it-IT" sz="3600" dirty="0" err="1" smtClean="0"/>
              <a:t>ensure</a:t>
            </a:r>
            <a:r>
              <a:rPr lang="it-IT" sz="3600" dirty="0" smtClean="0"/>
              <a:t> </a:t>
            </a:r>
            <a:r>
              <a:rPr lang="it-IT" sz="3600" dirty="0" err="1" smtClean="0"/>
              <a:t>that</a:t>
            </a:r>
            <a:r>
              <a:rPr lang="it-IT" sz="3600" dirty="0" smtClean="0"/>
              <a:t> </a:t>
            </a:r>
            <a:r>
              <a:rPr lang="it-IT" sz="3600" dirty="0" err="1" smtClean="0"/>
              <a:t>it</a:t>
            </a:r>
            <a:r>
              <a:rPr lang="it-IT" sz="3600" dirty="0" smtClean="0"/>
              <a:t> </a:t>
            </a:r>
            <a:r>
              <a:rPr lang="it-IT" sz="3600" dirty="0" err="1" smtClean="0"/>
              <a:t>is</a:t>
            </a:r>
            <a:r>
              <a:rPr lang="it-IT" sz="3600" dirty="0" smtClean="0"/>
              <a:t> </a:t>
            </a:r>
            <a:r>
              <a:rPr lang="it-IT" sz="3600" dirty="0" err="1" smtClean="0"/>
              <a:t>still</a:t>
            </a:r>
            <a:r>
              <a:rPr lang="it-IT" sz="3600" dirty="0" smtClean="0"/>
              <a:t> </a:t>
            </a:r>
            <a:r>
              <a:rPr lang="it-IT" sz="3600" dirty="0" err="1" smtClean="0"/>
              <a:t>available</a:t>
            </a:r>
            <a:r>
              <a:rPr lang="it-IT" sz="3600" dirty="0" smtClean="0"/>
              <a:t> in the </a:t>
            </a:r>
            <a:r>
              <a:rPr lang="it-IT" sz="3600" dirty="0" err="1" smtClean="0"/>
              <a:t>event</a:t>
            </a:r>
            <a:r>
              <a:rPr lang="it-IT" sz="3600" dirty="0" smtClean="0"/>
              <a:t> of a </a:t>
            </a:r>
            <a:r>
              <a:rPr lang="it-IT" sz="3600" dirty="0" err="1" smtClean="0"/>
              <a:t>failure</a:t>
            </a:r>
            <a:endParaRPr lang="it-IT" sz="3600" dirty="0" smtClean="0"/>
          </a:p>
          <a:p>
            <a:pPr marL="0" indent="0">
              <a:buFont typeface="Wingdings" pitchFamily="2" charset="2"/>
              <a:buNone/>
            </a:pPr>
            <a:endParaRPr lang="it-IT" sz="3600" dirty="0" smtClean="0"/>
          </a:p>
          <a:p>
            <a:pPr marL="0" indent="0">
              <a:buFont typeface="Wingdings" pitchFamily="2" charset="2"/>
              <a:buNone/>
            </a:pPr>
            <a:endParaRPr lang="it-IT" sz="3600" dirty="0"/>
          </a:p>
        </p:txBody>
      </p:sp>
      <p:sp>
        <p:nvSpPr>
          <p:cNvPr id="12" name="Titolo 1"/>
          <p:cNvSpPr>
            <a:spLocks noGrp="1"/>
          </p:cNvSpPr>
          <p:nvPr>
            <p:ph type="title"/>
          </p:nvPr>
        </p:nvSpPr>
        <p:spPr>
          <a:xfrm>
            <a:off x="617539" y="241300"/>
            <a:ext cx="12748494" cy="1358900"/>
          </a:xfrm>
        </p:spPr>
        <p:txBody>
          <a:bodyPr/>
          <a:lstStyle/>
          <a:p>
            <a:r>
              <a:rPr lang="it-IT" dirty="0" err="1" smtClean="0"/>
              <a:t>Netflix</a:t>
            </a:r>
            <a:r>
              <a:rPr lang="it-IT" dirty="0" smtClean="0"/>
              <a:t> </a:t>
            </a:r>
            <a:r>
              <a:rPr lang="it-IT" dirty="0" err="1" smtClean="0"/>
              <a:t>Ribbon</a:t>
            </a:r>
            <a:endParaRPr lang="it-IT" dirty="0"/>
          </a:p>
        </p:txBody>
      </p:sp>
      <p:grpSp>
        <p:nvGrpSpPr>
          <p:cNvPr id="13" name="Gruppo 12"/>
          <p:cNvGrpSpPr/>
          <p:nvPr/>
        </p:nvGrpSpPr>
        <p:grpSpPr>
          <a:xfrm>
            <a:off x="13632160" y="30527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42396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Titolo 1"/>
          <p:cNvSpPr txBox="1">
            <a:spLocks/>
          </p:cNvSpPr>
          <p:nvPr/>
        </p:nvSpPr>
        <p:spPr bwMode="auto">
          <a:xfrm>
            <a:off x="769939" y="5631337"/>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Apache Kafka</a:t>
            </a:r>
            <a:endParaRPr lang="it-IT" dirty="0"/>
          </a:p>
        </p:txBody>
      </p:sp>
      <p:grpSp>
        <p:nvGrpSpPr>
          <p:cNvPr id="11" name="Gruppo 10"/>
          <p:cNvGrpSpPr/>
          <p:nvPr/>
        </p:nvGrpSpPr>
        <p:grpSpPr>
          <a:xfrm>
            <a:off x="13784560" y="5695309"/>
            <a:ext cx="10389268" cy="4943111"/>
            <a:chOff x="13632160" y="305272"/>
            <a:chExt cx="10389268" cy="4943111"/>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a destra con strisce 16"/>
            <p:cNvSpPr/>
            <p:nvPr/>
          </p:nvSpPr>
          <p:spPr bwMode="auto">
            <a:xfrm flipH="1">
              <a:off x="23193336" y="42396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Freccia a destra con strisce 1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0314529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Tools of </a:t>
            </a:r>
            <a:r>
              <a:rPr lang="it-IT" dirty="0" err="1" smtClean="0"/>
              <a:t>lifecycle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416907221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Tools of </a:t>
            </a:r>
            <a:r>
              <a:rPr lang="it-IT" dirty="0" err="1" smtClean="0"/>
              <a:t>lifecycle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5849831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4" name="Segnaposto contenuto 2"/>
          <p:cNvSpPr txBox="1">
            <a:spLocks/>
          </p:cNvSpPr>
          <p:nvPr/>
        </p:nvSpPr>
        <p:spPr bwMode="auto">
          <a:xfrm>
            <a:off x="15171762" y="5408204"/>
            <a:ext cx="806489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0" indent="0">
              <a:buNone/>
            </a:pPr>
            <a:endParaRPr lang="it-IT" sz="2800" dirty="0" smtClean="0"/>
          </a:p>
        </p:txBody>
      </p:sp>
      <p:grpSp>
        <p:nvGrpSpPr>
          <p:cNvPr id="8" name="Gruppo 7"/>
          <p:cNvGrpSpPr/>
          <p:nvPr/>
        </p:nvGrpSpPr>
        <p:grpSpPr>
          <a:xfrm>
            <a:off x="841880" y="2644636"/>
            <a:ext cx="11307650" cy="6211434"/>
            <a:chOff x="6503368" y="3280721"/>
            <a:chExt cx="11307650" cy="6211434"/>
          </a:xfrm>
        </p:grpSpPr>
        <p:grpSp>
          <p:nvGrpSpPr>
            <p:cNvPr id="9" name="Gruppo 8"/>
            <p:cNvGrpSpPr/>
            <p:nvPr/>
          </p:nvGrpSpPr>
          <p:grpSpPr>
            <a:xfrm>
              <a:off x="6503368" y="3280721"/>
              <a:ext cx="11307650" cy="6211434"/>
              <a:chOff x="5783288" y="3480681"/>
              <a:chExt cx="11307650" cy="6211434"/>
            </a:xfrm>
          </p:grpSpPr>
          <p:grpSp>
            <p:nvGrpSpPr>
              <p:cNvPr id="11" name="Gruppo 10"/>
              <p:cNvGrpSpPr/>
              <p:nvPr/>
            </p:nvGrpSpPr>
            <p:grpSpPr>
              <a:xfrm>
                <a:off x="5783288" y="4950322"/>
                <a:ext cx="11307650" cy="4741793"/>
                <a:chOff x="1942087" y="7568268"/>
                <a:chExt cx="11307650" cy="4741793"/>
              </a:xfrm>
            </p:grpSpPr>
            <p:cxnSp>
              <p:nvCxnSpPr>
                <p:cNvPr id="13" name="Connettore 2 12"/>
                <p:cNvCxnSpPr>
                  <a:stCxn id="16" idx="2"/>
                  <a:endCxn id="17"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5" name="Connettore 2 14"/>
                <p:cNvCxnSpPr>
                  <a:stCxn id="16" idx="0"/>
                  <a:endCxn id="18"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6" name="Rettangolo arrotondato 15"/>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7" name="Cilindro 16"/>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 H2</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8" name="Ovale 17"/>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Fumetto 2 11"/>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Rettangolo arrotondato 9"/>
            <p:cNvSpPr/>
            <p:nvPr/>
          </p:nvSpPr>
          <p:spPr bwMode="auto">
            <a:xfrm>
              <a:off x="10465915" y="5465193"/>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pic>
        <p:nvPicPr>
          <p:cNvPr id="19"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73161" y="8766684"/>
            <a:ext cx="7985413" cy="2521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Segnaposto contenuto 2"/>
          <p:cNvSpPr txBox="1">
            <a:spLocks/>
          </p:cNvSpPr>
          <p:nvPr/>
        </p:nvSpPr>
        <p:spPr bwMode="auto">
          <a:xfrm>
            <a:off x="15792400" y="5408204"/>
            <a:ext cx="8064896" cy="64183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Microservices </a:t>
            </a:r>
            <a:r>
              <a:rPr lang="it-IT" sz="3600" b="1" dirty="0" err="1" smtClean="0"/>
              <a:t>technical</a:t>
            </a:r>
            <a:r>
              <a:rPr lang="it-IT" sz="3600" b="1" dirty="0" smtClean="0"/>
              <a:t> layout:</a:t>
            </a:r>
          </a:p>
          <a:p>
            <a:pPr lvl="1"/>
            <a:r>
              <a:rPr lang="it-IT" sz="3600" dirty="0" smtClean="0"/>
              <a:t>HTTP </a:t>
            </a:r>
            <a:r>
              <a:rPr lang="it-IT" sz="3600" dirty="0" err="1" smtClean="0"/>
              <a:t>Rest</a:t>
            </a:r>
            <a:r>
              <a:rPr lang="it-IT" sz="3600" dirty="0" smtClean="0"/>
              <a:t> API </a:t>
            </a:r>
          </a:p>
          <a:p>
            <a:pPr lvl="1"/>
            <a:r>
              <a:rPr lang="it-IT" sz="3600" dirty="0" smtClean="0"/>
              <a:t>Core </a:t>
            </a:r>
            <a:r>
              <a:rPr lang="it-IT" sz="3600" dirty="0" err="1" smtClean="0"/>
              <a:t>functionality</a:t>
            </a:r>
            <a:r>
              <a:rPr lang="it-IT" sz="3600" dirty="0" smtClean="0"/>
              <a:t> and database </a:t>
            </a:r>
            <a:r>
              <a:rPr lang="it-IT" sz="3600" dirty="0" err="1" smtClean="0"/>
              <a:t>access</a:t>
            </a:r>
            <a:r>
              <a:rPr lang="it-IT" sz="3600" dirty="0" smtClean="0"/>
              <a:t> </a:t>
            </a:r>
            <a:r>
              <a:rPr lang="it-IT" sz="3600" dirty="0" err="1" smtClean="0"/>
              <a:t>incapsulation</a:t>
            </a:r>
            <a:endParaRPr lang="it-IT" sz="3600" dirty="0" smtClean="0"/>
          </a:p>
          <a:p>
            <a:pPr lvl="1"/>
            <a:r>
              <a:rPr lang="it-IT" sz="3600" dirty="0" err="1" smtClean="0"/>
              <a:t>Invariant</a:t>
            </a:r>
            <a:r>
              <a:rPr lang="it-IT" sz="3600" dirty="0" smtClean="0"/>
              <a:t> database </a:t>
            </a:r>
            <a:r>
              <a:rPr lang="it-IT" sz="3600" dirty="0" err="1" smtClean="0"/>
              <a:t>access</a:t>
            </a:r>
            <a:r>
              <a:rPr lang="it-IT" sz="3600" dirty="0" smtClean="0"/>
              <a:t> </a:t>
            </a:r>
            <a:r>
              <a:rPr lang="it-IT" sz="3600" dirty="0" err="1" smtClean="0"/>
              <a:t>implementation</a:t>
            </a:r>
            <a:endParaRPr lang="it-IT" sz="3600" dirty="0" smtClean="0"/>
          </a:p>
          <a:p>
            <a:pPr lvl="2"/>
            <a:r>
              <a:rPr lang="it-IT" sz="3600" dirty="0" smtClean="0"/>
              <a:t>H2 </a:t>
            </a:r>
            <a:r>
              <a:rPr lang="it-IT" sz="3600" dirty="0" err="1" smtClean="0"/>
              <a:t>embedded</a:t>
            </a:r>
            <a:r>
              <a:rPr lang="it-IT" sz="3600" dirty="0" smtClean="0"/>
              <a:t> and in </a:t>
            </a:r>
            <a:r>
              <a:rPr lang="it-IT" sz="3600" dirty="0" err="1" smtClean="0"/>
              <a:t>memory</a:t>
            </a:r>
            <a:endParaRPr lang="it-IT" sz="3600" dirty="0"/>
          </a:p>
          <a:p>
            <a:pPr lvl="2"/>
            <a:r>
              <a:rPr lang="it-IT" sz="3600" dirty="0" err="1" smtClean="0"/>
              <a:t>MySql</a:t>
            </a:r>
            <a:r>
              <a:rPr lang="it-IT" sz="3600" dirty="0" smtClean="0"/>
              <a:t> </a:t>
            </a:r>
            <a:r>
              <a:rPr lang="it-IT" sz="3600" dirty="0" err="1" smtClean="0"/>
              <a:t>as</a:t>
            </a:r>
            <a:r>
              <a:rPr lang="it-IT" sz="3600" dirty="0" smtClean="0"/>
              <a:t> a server </a:t>
            </a:r>
            <a:r>
              <a:rPr lang="it-IT" sz="3600" dirty="0" err="1" smtClean="0"/>
              <a:t>instance</a:t>
            </a:r>
            <a:endParaRPr lang="it-IT" sz="3600" dirty="0" smtClean="0"/>
          </a:p>
          <a:p>
            <a:pPr marL="0" indent="0">
              <a:buNone/>
            </a:pPr>
            <a:endParaRPr lang="it-IT" sz="3600" dirty="0" smtClean="0"/>
          </a:p>
        </p:txBody>
      </p:sp>
    </p:spTree>
    <p:extLst>
      <p:ext uri="{BB962C8B-B14F-4D97-AF65-F5344CB8AC3E}">
        <p14:creationId xmlns:p14="http://schemas.microsoft.com/office/powerpoint/2010/main" val="12563522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620" y="2822296"/>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620" y="3873674"/>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8044" y="5171065"/>
            <a:ext cx="15027724" cy="9138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2350" y="6162694"/>
            <a:ext cx="14184466" cy="862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620" y="8280623"/>
            <a:ext cx="14900318" cy="918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9605" y="7095331"/>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4" name="Segnaposto contenuto 2"/>
          <p:cNvSpPr txBox="1">
            <a:spLocks/>
          </p:cNvSpPr>
          <p:nvPr/>
        </p:nvSpPr>
        <p:spPr bwMode="auto">
          <a:xfrm>
            <a:off x="15171762" y="4964746"/>
            <a:ext cx="897356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dependencies</a:t>
            </a:r>
            <a:r>
              <a:rPr lang="it-IT" sz="3600" b="1" dirty="0" smtClean="0"/>
              <a:t> </a:t>
            </a:r>
          </a:p>
          <a:p>
            <a:pPr lvl="1"/>
            <a:r>
              <a:rPr lang="it-IT" sz="3600" dirty="0" err="1" smtClean="0"/>
              <a:t>Flyway</a:t>
            </a:r>
            <a:r>
              <a:rPr lang="it-IT" sz="3600" dirty="0" smtClean="0"/>
              <a:t>: the database </a:t>
            </a:r>
            <a:r>
              <a:rPr lang="it-IT" sz="3600" dirty="0" err="1"/>
              <a:t>migration</a:t>
            </a:r>
            <a:r>
              <a:rPr lang="it-IT" sz="3600" dirty="0"/>
              <a:t> </a:t>
            </a:r>
            <a:r>
              <a:rPr lang="it-IT" sz="3600" dirty="0" err="1"/>
              <a:t>tool</a:t>
            </a:r>
            <a:endParaRPr lang="it-IT" sz="3600" dirty="0" smtClean="0"/>
          </a:p>
          <a:p>
            <a:pPr lvl="1"/>
            <a:r>
              <a:rPr lang="it-IT" sz="3600" dirty="0" smtClean="0"/>
              <a:t>Java </a:t>
            </a:r>
            <a:r>
              <a:rPr lang="it-IT" sz="3600" dirty="0" err="1" smtClean="0"/>
              <a:t>connector</a:t>
            </a:r>
            <a:r>
              <a:rPr lang="it-IT" sz="3600" dirty="0" smtClean="0"/>
              <a:t> for </a:t>
            </a:r>
            <a:r>
              <a:rPr lang="it-IT" sz="3600" dirty="0" err="1" smtClean="0"/>
              <a:t>MySQL</a:t>
            </a:r>
            <a:endParaRPr lang="it-IT" sz="3600" dirty="0" smtClean="0"/>
          </a:p>
          <a:p>
            <a:pPr lvl="1"/>
            <a:r>
              <a:rPr lang="it-IT" sz="3600" dirty="0" smtClean="0"/>
              <a:t>Starter web: the Spring </a:t>
            </a:r>
            <a:r>
              <a:rPr lang="it-IT" sz="3600" dirty="0" err="1" smtClean="0"/>
              <a:t>Boot</a:t>
            </a:r>
            <a:r>
              <a:rPr lang="it-IT" sz="3600" dirty="0" smtClean="0"/>
              <a:t> </a:t>
            </a:r>
            <a:r>
              <a:rPr lang="it-IT" sz="3600" dirty="0" err="1" smtClean="0"/>
              <a:t>capabilities</a:t>
            </a:r>
            <a:r>
              <a:rPr lang="it-IT" sz="3600" dirty="0" smtClean="0"/>
              <a:t> for web </a:t>
            </a:r>
            <a:r>
              <a:rPr lang="it-IT" sz="3600" dirty="0" err="1" smtClean="0"/>
              <a:t>application</a:t>
            </a:r>
            <a:endParaRPr lang="it-IT" sz="3600" dirty="0" smtClean="0"/>
          </a:p>
          <a:p>
            <a:pPr lvl="1"/>
            <a:r>
              <a:rPr lang="it-IT" sz="3600" dirty="0" smtClean="0"/>
              <a:t>Data </a:t>
            </a:r>
            <a:r>
              <a:rPr lang="it-IT" sz="3600" dirty="0" err="1" smtClean="0"/>
              <a:t>rest</a:t>
            </a:r>
            <a:r>
              <a:rPr lang="it-IT" sz="3600" dirty="0" smtClean="0"/>
              <a:t>: the </a:t>
            </a:r>
            <a:r>
              <a:rPr lang="it-IT" sz="3600" dirty="0"/>
              <a:t>Spring </a:t>
            </a:r>
            <a:r>
              <a:rPr lang="it-IT" sz="3600" dirty="0" err="1"/>
              <a:t>Boot</a:t>
            </a:r>
            <a:r>
              <a:rPr lang="it-IT" sz="3600" dirty="0"/>
              <a:t> </a:t>
            </a:r>
            <a:r>
              <a:rPr lang="it-IT" sz="3600" dirty="0" err="1"/>
              <a:t>capabilities</a:t>
            </a:r>
            <a:r>
              <a:rPr lang="it-IT" sz="3600" dirty="0"/>
              <a:t> for </a:t>
            </a:r>
            <a:r>
              <a:rPr lang="it-IT" sz="3600" dirty="0" err="1" smtClean="0"/>
              <a:t>rest</a:t>
            </a:r>
            <a:r>
              <a:rPr lang="it-IT" sz="3600" dirty="0" smtClean="0"/>
              <a:t> </a:t>
            </a:r>
            <a:r>
              <a:rPr lang="en-US" sz="3600" dirty="0"/>
              <a:t>web services on top of </a:t>
            </a:r>
            <a:r>
              <a:rPr lang="en-US" sz="3600" dirty="0" smtClean="0"/>
              <a:t>data </a:t>
            </a:r>
            <a:r>
              <a:rPr lang="en-US" sz="3600" dirty="0"/>
              <a:t>repositories</a:t>
            </a:r>
            <a:endParaRPr lang="it-IT" sz="3600" dirty="0"/>
          </a:p>
          <a:p>
            <a:pPr lvl="1"/>
            <a:r>
              <a:rPr lang="it-IT" sz="3600" dirty="0" smtClean="0"/>
              <a:t>JPA for the data management </a:t>
            </a:r>
            <a:r>
              <a:rPr lang="it-IT" sz="3600" dirty="0"/>
              <a:t>in a </a:t>
            </a:r>
            <a:r>
              <a:rPr lang="it-IT" sz="3600" dirty="0" err="1"/>
              <a:t>relational</a:t>
            </a:r>
            <a:r>
              <a:rPr lang="it-IT" sz="3600" dirty="0"/>
              <a:t> database</a:t>
            </a:r>
            <a:endParaRPr lang="it-IT" sz="3600" dirty="0" smtClean="0"/>
          </a:p>
          <a:p>
            <a:pPr lvl="1"/>
            <a:r>
              <a:rPr lang="it-IT" sz="3600" dirty="0" smtClean="0"/>
              <a:t>H2 database</a:t>
            </a:r>
          </a:p>
        </p:txBody>
      </p:sp>
    </p:spTree>
    <p:extLst>
      <p:ext uri="{BB962C8B-B14F-4D97-AF65-F5344CB8AC3E}">
        <p14:creationId xmlns:p14="http://schemas.microsoft.com/office/powerpoint/2010/main" val="346042846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dirty="0"/>
              <a:t>@</a:t>
            </a:r>
            <a:r>
              <a:rPr lang="it-IT" sz="2800" dirty="0" err="1"/>
              <a:t>SpringBootApplication</a:t>
            </a:r>
            <a:endParaRPr lang="it-IT" sz="2800" dirty="0"/>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details</a:t>
            </a:r>
            <a:endParaRPr lang="it-IT" sz="3600" b="1" dirty="0" smtClean="0"/>
          </a:p>
          <a:p>
            <a:pPr lvl="1"/>
            <a:r>
              <a:rPr lang="it-IT" sz="3600" dirty="0" err="1" smtClean="0"/>
              <a:t>Microservice’s</a:t>
            </a:r>
            <a:r>
              <a:rPr lang="it-IT" sz="3600" dirty="0" smtClean="0"/>
              <a:t> packaging </a:t>
            </a:r>
            <a:r>
              <a:rPr lang="it-IT" sz="3600" dirty="0" err="1"/>
              <a:t>hierarchy</a:t>
            </a:r>
            <a:r>
              <a:rPr lang="it-IT" sz="3600" dirty="0"/>
              <a:t> </a:t>
            </a:r>
            <a:endParaRPr lang="it-IT" sz="3600" dirty="0" smtClean="0"/>
          </a:p>
          <a:p>
            <a:pPr lvl="1"/>
            <a:r>
              <a:rPr lang="it-IT" sz="3600" i="1" dirty="0"/>
              <a:t>@</a:t>
            </a:r>
            <a:r>
              <a:rPr lang="it-IT" sz="3600" i="1" dirty="0" err="1" smtClean="0"/>
              <a:t>SpringBootApplication</a:t>
            </a:r>
            <a:r>
              <a:rPr lang="it-IT" sz="3600" i="1" dirty="0" smtClean="0"/>
              <a:t>: </a:t>
            </a:r>
            <a:r>
              <a:rPr lang="it-IT" sz="3600" dirty="0" smtClean="0"/>
              <a:t>the </a:t>
            </a:r>
            <a:r>
              <a:rPr lang="it-IT" sz="3600" dirty="0" err="1" smtClean="0"/>
              <a:t>annotation</a:t>
            </a:r>
            <a:r>
              <a:rPr lang="it-IT" sz="3600" dirty="0" smtClean="0"/>
              <a:t> </a:t>
            </a:r>
            <a:r>
              <a:rPr lang="it-IT" sz="3600" dirty="0" err="1" smtClean="0"/>
              <a:t>needed</a:t>
            </a:r>
            <a:r>
              <a:rPr lang="it-IT" sz="3600" dirty="0" smtClean="0"/>
              <a:t> by a Spring </a:t>
            </a:r>
            <a:r>
              <a:rPr lang="it-IT" sz="3600" dirty="0" err="1" smtClean="0"/>
              <a:t>Boot</a:t>
            </a:r>
            <a:r>
              <a:rPr lang="it-IT" sz="3600" dirty="0" smtClean="0"/>
              <a:t> </a:t>
            </a:r>
            <a:r>
              <a:rPr lang="it-IT" sz="3600" dirty="0" err="1" smtClean="0"/>
              <a:t>main</a:t>
            </a:r>
            <a:r>
              <a:rPr lang="it-IT" sz="3600" dirty="0" smtClean="0"/>
              <a:t> </a:t>
            </a:r>
            <a:r>
              <a:rPr lang="it-IT" sz="3600" dirty="0" err="1" smtClean="0"/>
              <a:t>class</a:t>
            </a:r>
            <a:endParaRPr lang="it-IT" sz="3600" dirty="0" smtClean="0"/>
          </a:p>
          <a:p>
            <a:pPr lvl="1"/>
            <a:r>
              <a:rPr lang="it-IT" sz="3600" dirty="0" smtClean="0"/>
              <a:t>Domain </a:t>
            </a:r>
            <a:r>
              <a:rPr lang="it-IT" sz="3600" dirty="0" err="1" smtClean="0"/>
              <a:t>classes</a:t>
            </a:r>
            <a:endParaRPr lang="it-IT" sz="3600" dirty="0" smtClean="0"/>
          </a:p>
          <a:p>
            <a:pPr lvl="1"/>
            <a:r>
              <a:rPr lang="it-IT" sz="3600" dirty="0" smtClean="0"/>
              <a:t>JPA Data Access </a:t>
            </a:r>
            <a:r>
              <a:rPr lang="it-IT" sz="3600" dirty="0" err="1" smtClean="0"/>
              <a:t>reposisories</a:t>
            </a:r>
            <a:endParaRPr lang="it-IT" sz="3600" dirty="0" smtClean="0"/>
          </a:p>
          <a:p>
            <a:pPr lvl="1"/>
            <a:r>
              <a:rPr lang="it-IT" sz="3600" dirty="0" err="1" smtClean="0"/>
              <a:t>Rest</a:t>
            </a:r>
            <a:r>
              <a:rPr lang="it-IT" sz="3600" dirty="0" smtClean="0"/>
              <a:t> API</a:t>
            </a:r>
          </a:p>
        </p:txBody>
      </p:sp>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951398" y="4591894"/>
            <a:ext cx="14220364" cy="6863417"/>
          </a:xfrm>
          <a:prstGeom prst="rect">
            <a:avLst/>
          </a:prstGeom>
          <a:noFill/>
        </p:spPr>
        <p:txBody>
          <a:bodyPr wrap="square" rtlCol="0">
            <a:spAutoFit/>
          </a:bodyPr>
          <a:lstStyle/>
          <a:p>
            <a:r>
              <a:rPr lang="it-IT" sz="2000" dirty="0">
                <a:latin typeface="Consolas"/>
              </a:rPr>
              <a:t>@</a:t>
            </a:r>
            <a:r>
              <a:rPr lang="it-IT" sz="2000" dirty="0" err="1">
                <a:latin typeface="Consolas"/>
              </a:rPr>
              <a:t>RestController</a:t>
            </a:r>
            <a:r>
              <a:rPr lang="it-IT" sz="2000" dirty="0">
                <a:latin typeface="Consolas"/>
              </a:rPr>
              <a:t> </a:t>
            </a:r>
            <a:br>
              <a:rPr lang="it-IT" sz="2000" dirty="0">
                <a:latin typeface="Consolas"/>
              </a:rPr>
            </a:br>
            <a:r>
              <a:rPr lang="it-IT" sz="2000" dirty="0">
                <a:latin typeface="Consolas"/>
              </a:rPr>
              <a:t>@</a:t>
            </a:r>
            <a:r>
              <a:rPr lang="it-IT" sz="2000" dirty="0" err="1">
                <a:latin typeface="Consolas"/>
              </a:rPr>
              <a:t>RequestMapping</a:t>
            </a:r>
            <a:r>
              <a:rPr lang="it-IT" sz="2000" dirty="0">
                <a:latin typeface="Consolas"/>
              </a:rPr>
              <a:t>(</a:t>
            </a:r>
            <a:r>
              <a:rPr lang="it-IT" sz="2000" dirty="0" err="1">
                <a:latin typeface="Consolas"/>
              </a:rPr>
              <a:t>value</a:t>
            </a:r>
            <a:r>
              <a:rPr lang="it-IT" sz="2000" dirty="0">
                <a:latin typeface="Consolas"/>
              </a:rPr>
              <a:t> = "/</a:t>
            </a:r>
            <a:r>
              <a:rPr lang="it-IT" sz="2000" dirty="0" err="1">
                <a:latin typeface="Consolas"/>
              </a:rPr>
              <a:t>bookABattery</a:t>
            </a:r>
            <a:r>
              <a:rPr lang="it-IT" sz="2000" dirty="0">
                <a:latin typeface="Consolas"/>
              </a:rPr>
              <a:t>") </a:t>
            </a:r>
            <a:br>
              <a:rPr lang="it-IT" sz="2000" dirty="0">
                <a:latin typeface="Consolas"/>
              </a:rPr>
            </a:br>
            <a:r>
              <a:rPr lang="it-IT" sz="2000" dirty="0">
                <a:solidFill>
                  <a:srgbClr val="0000FF"/>
                </a:solidFill>
                <a:latin typeface="Consolas"/>
              </a:rPr>
              <a:t>public</a:t>
            </a:r>
            <a:r>
              <a:rPr lang="it-IT" sz="2000" dirty="0">
                <a:latin typeface="Consolas"/>
              </a:rPr>
              <a:t> </a:t>
            </a:r>
            <a:r>
              <a:rPr lang="it-IT" sz="2000" dirty="0" err="1">
                <a:solidFill>
                  <a:srgbClr val="0000FF"/>
                </a:solidFill>
                <a:latin typeface="Consolas"/>
              </a:rPr>
              <a:t>class</a:t>
            </a:r>
            <a:r>
              <a:rPr lang="it-IT" sz="2000" dirty="0">
                <a:latin typeface="Consolas"/>
              </a:rPr>
              <a:t> </a:t>
            </a:r>
            <a:r>
              <a:rPr lang="it-IT" sz="2000" dirty="0" err="1">
                <a:latin typeface="Consolas"/>
              </a:rPr>
              <a:t>BookABatteryController</a:t>
            </a:r>
            <a:r>
              <a:rPr lang="it-IT" sz="2000" dirty="0">
                <a:latin typeface="Consolas"/>
              </a:rPr>
              <a:t> { </a:t>
            </a:r>
            <a:br>
              <a:rPr lang="it-IT" sz="2000" dirty="0">
                <a:latin typeface="Consolas"/>
              </a:rPr>
            </a:br>
            <a:endParaRPr lang="it-IT" sz="2000" dirty="0" smtClean="0">
              <a:latin typeface="Consolas"/>
            </a:endParaRPr>
          </a:p>
          <a:p>
            <a:r>
              <a:rPr lang="it-IT" sz="2000" dirty="0" smtClean="0">
                <a:latin typeface="Consolas"/>
              </a:rPr>
              <a:t>@</a:t>
            </a:r>
            <a:r>
              <a:rPr lang="it-IT" sz="2000" dirty="0" err="1">
                <a:latin typeface="Consolas"/>
              </a:rPr>
              <a:t>Autowired</a:t>
            </a:r>
            <a:r>
              <a:rPr lang="it-IT" sz="2000" dirty="0">
                <a:latin typeface="Consolas"/>
              </a:rPr>
              <a:t> </a:t>
            </a:r>
            <a:br>
              <a:rPr lang="it-IT" sz="2000" dirty="0">
                <a:latin typeface="Consolas"/>
              </a:rPr>
            </a:br>
            <a:r>
              <a:rPr lang="it-IT" sz="2000" dirty="0">
                <a:solidFill>
                  <a:srgbClr val="0000FF"/>
                </a:solidFill>
                <a:latin typeface="Consolas"/>
              </a:rPr>
              <a:t>private</a:t>
            </a:r>
            <a:r>
              <a:rPr lang="it-IT" sz="2000" dirty="0">
                <a:latin typeface="Consolas"/>
              </a:rPr>
              <a:t> </a:t>
            </a:r>
            <a:r>
              <a:rPr lang="it-IT" sz="2000" dirty="0" err="1">
                <a:solidFill>
                  <a:srgbClr val="0000FF"/>
                </a:solidFill>
                <a:latin typeface="Consolas"/>
              </a:rPr>
              <a:t>final</a:t>
            </a:r>
            <a:r>
              <a:rPr lang="it-IT" sz="2000" dirty="0">
                <a:latin typeface="Consolas"/>
              </a:rPr>
              <a:t> </a:t>
            </a:r>
            <a:r>
              <a:rPr lang="it-IT" sz="2000" dirty="0" err="1">
                <a:latin typeface="Consolas"/>
              </a:rPr>
              <a:t>IBookingInfoRepository</a:t>
            </a:r>
            <a:r>
              <a:rPr lang="it-IT" sz="2000" dirty="0">
                <a:latin typeface="Consolas"/>
              </a:rPr>
              <a:t> </a:t>
            </a:r>
            <a:r>
              <a:rPr lang="it-IT" sz="2000" dirty="0" err="1">
                <a:latin typeface="Consolas"/>
              </a:rPr>
              <a:t>prenotazioniRepository</a:t>
            </a:r>
            <a:r>
              <a:rPr lang="it-IT" sz="2000" dirty="0">
                <a:latin typeface="Consolas"/>
              </a:rPr>
              <a:t>; </a:t>
            </a:r>
            <a:br>
              <a:rPr lang="it-IT" sz="2000" dirty="0">
                <a:latin typeface="Consolas"/>
              </a:rPr>
            </a:br>
            <a:r>
              <a:rPr lang="it-IT" sz="2000" dirty="0">
                <a:latin typeface="Consolas"/>
              </a:rPr>
              <a:t/>
            </a:r>
            <a:br>
              <a:rPr lang="it-IT" sz="2000" dirty="0">
                <a:latin typeface="Consolas"/>
              </a:rPr>
            </a:br>
            <a:r>
              <a:rPr lang="it-IT" sz="2000" dirty="0" smtClean="0">
                <a:latin typeface="Consolas"/>
              </a:rPr>
              <a:t>@</a:t>
            </a:r>
            <a:r>
              <a:rPr lang="it-IT" sz="2000" dirty="0" err="1">
                <a:latin typeface="Consolas"/>
              </a:rPr>
              <a:t>Autowired</a:t>
            </a:r>
            <a:r>
              <a:rPr lang="it-IT" sz="2000" dirty="0">
                <a:latin typeface="Consolas"/>
              </a:rPr>
              <a:t> </a:t>
            </a:r>
            <a:br>
              <a:rPr lang="it-IT" sz="2000" dirty="0">
                <a:latin typeface="Consolas"/>
              </a:rPr>
            </a:br>
            <a:r>
              <a:rPr lang="it-IT" sz="2000" dirty="0" err="1" smtClean="0">
                <a:latin typeface="Consolas"/>
              </a:rPr>
              <a:t>BookABatteryController</a:t>
            </a:r>
            <a:r>
              <a:rPr lang="it-IT" sz="2000" dirty="0" smtClean="0">
                <a:latin typeface="Consolas"/>
              </a:rPr>
              <a:t>(</a:t>
            </a:r>
            <a:r>
              <a:rPr lang="it-IT" sz="2000" dirty="0" err="1" smtClean="0">
                <a:latin typeface="Consolas"/>
              </a:rPr>
              <a:t>IBookingInfoRepository</a:t>
            </a:r>
            <a:r>
              <a:rPr lang="it-IT" sz="2000" dirty="0" smtClean="0">
                <a:latin typeface="Consolas"/>
              </a:rPr>
              <a:t> </a:t>
            </a:r>
            <a:r>
              <a:rPr lang="it-IT" sz="2000" dirty="0" err="1">
                <a:latin typeface="Consolas"/>
              </a:rPr>
              <a:t>prenotazioniRepository</a:t>
            </a:r>
            <a:r>
              <a:rPr lang="it-IT" sz="2000" dirty="0">
                <a:latin typeface="Consolas"/>
              </a:rPr>
              <a:t>) { </a:t>
            </a:r>
            <a:br>
              <a:rPr lang="it-IT" sz="2000" dirty="0">
                <a:latin typeface="Consolas"/>
              </a:rPr>
            </a:br>
            <a:r>
              <a:rPr lang="it-IT" sz="2000" dirty="0">
                <a:latin typeface="Consolas"/>
              </a:rPr>
              <a:t>        </a:t>
            </a:r>
            <a:r>
              <a:rPr lang="it-IT" sz="2000" dirty="0" err="1">
                <a:solidFill>
                  <a:srgbClr val="0000FF"/>
                </a:solidFill>
                <a:latin typeface="Consolas"/>
              </a:rPr>
              <a:t>this</a:t>
            </a:r>
            <a:r>
              <a:rPr lang="it-IT" sz="2000" dirty="0" err="1">
                <a:latin typeface="Consolas"/>
              </a:rPr>
              <a:t>.prenotazioniRepository</a:t>
            </a:r>
            <a:r>
              <a:rPr lang="it-IT" sz="2000" dirty="0">
                <a:latin typeface="Consolas"/>
              </a:rPr>
              <a:t> = </a:t>
            </a:r>
            <a:r>
              <a:rPr lang="it-IT" sz="2000" dirty="0" err="1">
                <a:latin typeface="Consolas"/>
              </a:rPr>
              <a:t>prenotazioniRepository</a:t>
            </a:r>
            <a:r>
              <a:rPr lang="it-IT" sz="2000" dirty="0" smtClean="0">
                <a:latin typeface="Consolas"/>
              </a:rPr>
              <a:t>;} </a:t>
            </a:r>
          </a:p>
          <a:p>
            <a:r>
              <a:rPr lang="it-IT" sz="2000" dirty="0">
                <a:latin typeface="Consolas"/>
              </a:rPr>
              <a:t/>
            </a:r>
            <a:br>
              <a:rPr lang="it-IT" sz="2000" dirty="0">
                <a:latin typeface="Consolas"/>
              </a:rPr>
            </a:br>
            <a:r>
              <a:rPr lang="it-IT" sz="2000" dirty="0" smtClean="0">
                <a:latin typeface="Consolas"/>
              </a:rPr>
              <a:t>@</a:t>
            </a:r>
            <a:r>
              <a:rPr lang="it-IT" sz="2000" dirty="0" err="1">
                <a:latin typeface="Consolas"/>
              </a:rPr>
              <a:t>RequestMapping</a:t>
            </a:r>
            <a:r>
              <a:rPr lang="it-IT" sz="2000" dirty="0">
                <a:latin typeface="Consolas"/>
              </a:rPr>
              <a:t>(</a:t>
            </a:r>
            <a:r>
              <a:rPr lang="it-IT" sz="2000" dirty="0" err="1">
                <a:latin typeface="Consolas"/>
              </a:rPr>
              <a:t>value</a:t>
            </a:r>
            <a:r>
              <a:rPr lang="it-IT" sz="2000" dirty="0">
                <a:latin typeface="Consolas"/>
              </a:rPr>
              <a:t>= "/</a:t>
            </a:r>
            <a:r>
              <a:rPr lang="it-IT" sz="2000" dirty="0" err="1">
                <a:latin typeface="Consolas"/>
              </a:rPr>
              <a:t>addBooking</a:t>
            </a:r>
            <a:r>
              <a:rPr lang="it-IT" sz="2000" dirty="0">
                <a:latin typeface="Consolas"/>
              </a:rPr>
              <a:t>/{stazione}/{batteria}/{citta}/{latitudine}/{longitudine}") </a:t>
            </a:r>
            <a:br>
              <a:rPr lang="it-IT" sz="2000" dirty="0">
                <a:latin typeface="Consolas"/>
              </a:rPr>
            </a:br>
            <a:r>
              <a:rPr lang="it-IT" sz="2000" dirty="0">
                <a:solidFill>
                  <a:srgbClr val="0000FF"/>
                </a:solidFill>
                <a:latin typeface="Consolas"/>
              </a:rPr>
              <a:t>public</a:t>
            </a:r>
            <a:r>
              <a:rPr lang="it-IT" sz="2000" dirty="0">
                <a:latin typeface="Consolas"/>
              </a:rPr>
              <a:t> Booking </a:t>
            </a:r>
            <a:r>
              <a:rPr lang="it-IT" sz="2000" dirty="0" err="1">
                <a:latin typeface="Consolas"/>
              </a:rPr>
              <a:t>addBook</a:t>
            </a:r>
            <a:r>
              <a:rPr lang="it-IT" sz="2000" dirty="0">
                <a:latin typeface="Consolas"/>
              </a:rPr>
              <a:t>(@</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stazione,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batteria, </a:t>
            </a:r>
            <a:br>
              <a:rPr lang="it-IT" sz="2000" dirty="0">
                <a:latin typeface="Consolas"/>
              </a:rPr>
            </a:br>
            <a:r>
              <a:rPr lang="it-IT" sz="2000" dirty="0">
                <a:latin typeface="Consolas"/>
              </a:rPr>
              <a:t> </a:t>
            </a:r>
            <a:r>
              <a:rPr lang="it-IT" sz="2000" dirty="0" smtClean="0">
                <a:latin typeface="Consolas"/>
              </a:rPr>
              <a:t>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citta ,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latitudine, </a:t>
            </a:r>
            <a:endParaRPr lang="it-IT" sz="2000" dirty="0" smtClean="0">
              <a:latin typeface="Consolas"/>
            </a:endParaRPr>
          </a:p>
          <a:p>
            <a:r>
              <a:rPr lang="it-IT" sz="2000" dirty="0">
                <a:latin typeface="Consolas"/>
              </a:rPr>
              <a:t>	</a:t>
            </a:r>
            <a:r>
              <a:rPr lang="it-IT" sz="2000" dirty="0" smtClean="0">
                <a:latin typeface="Consolas"/>
              </a:rPr>
              <a:t>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longitudine) { </a:t>
            </a:r>
            <a:br>
              <a:rPr lang="it-IT" sz="2000" dirty="0">
                <a:latin typeface="Consolas"/>
              </a:rPr>
            </a:br>
            <a:r>
              <a:rPr lang="it-IT" sz="2000" dirty="0">
                <a:latin typeface="Consolas"/>
              </a:rPr>
              <a:t/>
            </a:r>
            <a:br>
              <a:rPr lang="it-IT" sz="2000" dirty="0">
                <a:latin typeface="Consolas"/>
              </a:rPr>
            </a:br>
            <a:r>
              <a:rPr lang="it-IT" sz="2000" dirty="0" smtClean="0">
                <a:latin typeface="Consolas"/>
              </a:rPr>
              <a:t>	Booking </a:t>
            </a:r>
            <a:r>
              <a:rPr lang="it-IT" sz="2000" dirty="0" err="1">
                <a:latin typeface="Consolas"/>
              </a:rPr>
              <a:t>prenotaBatteria</a:t>
            </a:r>
            <a:r>
              <a:rPr lang="it-IT" sz="2000" dirty="0">
                <a:latin typeface="Consolas"/>
              </a:rPr>
              <a:t> = </a:t>
            </a:r>
            <a:r>
              <a:rPr lang="it-IT" sz="2000" dirty="0">
                <a:solidFill>
                  <a:srgbClr val="0000FF"/>
                </a:solidFill>
                <a:latin typeface="Consolas"/>
              </a:rPr>
              <a:t>new</a:t>
            </a:r>
            <a:r>
              <a:rPr lang="it-IT" sz="2000" dirty="0">
                <a:latin typeface="Consolas"/>
              </a:rPr>
              <a:t> Booking(stazione + </a:t>
            </a:r>
            <a:r>
              <a:rPr lang="it-IT" sz="2000" dirty="0" smtClean="0">
                <a:latin typeface="Consolas"/>
              </a:rPr>
              <a:t>	</a:t>
            </a:r>
            <a:r>
              <a:rPr lang="it-IT" sz="2000" dirty="0" err="1" smtClean="0">
                <a:latin typeface="Consolas"/>
              </a:rPr>
              <a:t>batteria,stazione,citta,Double.valueOf</a:t>
            </a:r>
            <a:r>
              <a:rPr lang="it-IT" sz="2000" dirty="0" smtClean="0">
                <a:latin typeface="Consolas"/>
              </a:rPr>
              <a:t>(latitudine</a:t>
            </a:r>
            <a:r>
              <a:rPr lang="it-IT" sz="2000" dirty="0">
                <a:latin typeface="Consolas"/>
              </a:rPr>
              <a:t>),</a:t>
            </a:r>
            <a:r>
              <a:rPr lang="it-IT" sz="2000" dirty="0" err="1">
                <a:latin typeface="Consolas"/>
              </a:rPr>
              <a:t>Double.valueOf</a:t>
            </a:r>
            <a:r>
              <a:rPr lang="it-IT" sz="2000" dirty="0">
                <a:latin typeface="Consolas"/>
              </a:rPr>
              <a:t>(longitudine)); </a:t>
            </a:r>
            <a:br>
              <a:rPr lang="it-IT" sz="2000" dirty="0">
                <a:latin typeface="Consolas"/>
              </a:rPr>
            </a:br>
            <a:r>
              <a:rPr lang="it-IT" sz="2000" dirty="0">
                <a:latin typeface="Consolas"/>
              </a:rPr>
              <a:t/>
            </a:r>
            <a:br>
              <a:rPr lang="it-IT" sz="2000" dirty="0">
                <a:latin typeface="Consolas"/>
              </a:rPr>
            </a:br>
            <a:r>
              <a:rPr lang="it-IT" sz="2000" dirty="0" smtClean="0">
                <a:latin typeface="Consolas"/>
              </a:rPr>
              <a:t>	</a:t>
            </a:r>
            <a:r>
              <a:rPr lang="it-IT" sz="2000" dirty="0" err="1" smtClean="0">
                <a:latin typeface="Consolas"/>
              </a:rPr>
              <a:t>prenotazioniRepository.saveAndFlush</a:t>
            </a:r>
            <a:r>
              <a:rPr lang="it-IT" sz="2000" dirty="0" smtClean="0">
                <a:latin typeface="Consolas"/>
              </a:rPr>
              <a:t>(</a:t>
            </a:r>
            <a:r>
              <a:rPr lang="it-IT" sz="2000" dirty="0" err="1" smtClean="0">
                <a:latin typeface="Consolas"/>
              </a:rPr>
              <a:t>prenotaBatteria</a:t>
            </a:r>
            <a:r>
              <a:rPr lang="it-IT" sz="2000" dirty="0">
                <a:latin typeface="Consolas"/>
              </a:rPr>
              <a:t>); </a:t>
            </a:r>
            <a:br>
              <a:rPr lang="it-IT" sz="2000" dirty="0">
                <a:latin typeface="Consolas"/>
              </a:rPr>
            </a:br>
            <a:r>
              <a:rPr lang="it-IT" sz="2000" dirty="0">
                <a:latin typeface="Consolas"/>
              </a:rPr>
              <a:t/>
            </a:r>
            <a:br>
              <a:rPr lang="it-IT" sz="2000" dirty="0">
                <a:latin typeface="Consolas"/>
              </a:rPr>
            </a:br>
            <a:r>
              <a:rPr lang="it-IT" sz="2000" dirty="0">
                <a:latin typeface="Consolas"/>
              </a:rPr>
              <a:t>    </a:t>
            </a:r>
            <a:r>
              <a:rPr lang="it-IT" sz="2000" dirty="0" smtClean="0">
                <a:latin typeface="Consolas"/>
              </a:rPr>
              <a:t>	</a:t>
            </a:r>
            <a:r>
              <a:rPr lang="it-IT" sz="2000" dirty="0" err="1" smtClean="0">
                <a:solidFill>
                  <a:srgbClr val="0000FF"/>
                </a:solidFill>
                <a:latin typeface="Consolas"/>
              </a:rPr>
              <a:t>return</a:t>
            </a:r>
            <a:r>
              <a:rPr lang="it-IT" sz="2000" dirty="0" smtClean="0">
                <a:latin typeface="Consolas"/>
              </a:rPr>
              <a:t> </a:t>
            </a:r>
            <a:r>
              <a:rPr lang="it-IT" sz="2000" dirty="0" err="1">
                <a:latin typeface="Consolas"/>
              </a:rPr>
              <a:t>prenotaBatteria</a:t>
            </a:r>
            <a:r>
              <a:rPr lang="it-IT" sz="2000" dirty="0" smtClean="0">
                <a:latin typeface="Consolas"/>
              </a:rPr>
              <a:t>;} </a:t>
            </a: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2768" y="1496981"/>
            <a:ext cx="7629525" cy="277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556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details</a:t>
            </a:r>
            <a:endParaRPr lang="it-IT" sz="3600" b="1" dirty="0" smtClean="0"/>
          </a:p>
          <a:p>
            <a:pPr lvl="1"/>
            <a:r>
              <a:rPr lang="it-IT" sz="3600" dirty="0" smtClean="0"/>
              <a:t>REST Controller </a:t>
            </a:r>
            <a:r>
              <a:rPr lang="it-IT" sz="3600" dirty="0" err="1" smtClean="0"/>
              <a:t>implementation</a:t>
            </a:r>
            <a:endParaRPr lang="it-IT" sz="3600" dirty="0" smtClean="0"/>
          </a:p>
          <a:p>
            <a:pPr lvl="1"/>
            <a:r>
              <a:rPr lang="it-IT" sz="3600" dirty="0" err="1" smtClean="0"/>
              <a:t>Uses</a:t>
            </a:r>
            <a:r>
              <a:rPr lang="it-IT" sz="3600" dirty="0" smtClean="0"/>
              <a:t> the data </a:t>
            </a:r>
            <a:r>
              <a:rPr lang="it-IT" sz="3600" dirty="0" err="1" smtClean="0"/>
              <a:t>access</a:t>
            </a:r>
            <a:r>
              <a:rPr lang="it-IT" sz="3600" dirty="0" smtClean="0"/>
              <a:t> </a:t>
            </a:r>
            <a:r>
              <a:rPr lang="it-IT" sz="3600" dirty="0" err="1" smtClean="0"/>
              <a:t>methods</a:t>
            </a:r>
            <a:r>
              <a:rPr lang="it-IT" sz="3600" dirty="0" smtClean="0"/>
              <a:t> </a:t>
            </a:r>
            <a:r>
              <a:rPr lang="it-IT" sz="3600" dirty="0" err="1" smtClean="0"/>
              <a:t>provided</a:t>
            </a:r>
            <a:r>
              <a:rPr lang="it-IT" sz="3600" dirty="0" smtClean="0"/>
              <a:t> by the JPA </a:t>
            </a:r>
            <a:r>
              <a:rPr lang="it-IT" sz="3600" dirty="0" err="1" smtClean="0"/>
              <a:t>repositories</a:t>
            </a:r>
            <a:r>
              <a:rPr lang="it-IT" sz="3600" dirty="0" smtClean="0"/>
              <a:t> (</a:t>
            </a:r>
            <a:r>
              <a:rPr lang="it-IT" sz="3600" dirty="0" err="1" smtClean="0"/>
              <a:t>i.e</a:t>
            </a:r>
            <a:r>
              <a:rPr lang="it-IT" sz="3600" dirty="0" smtClean="0"/>
              <a:t>: </a:t>
            </a:r>
            <a:r>
              <a:rPr lang="it-IT" sz="3600" dirty="0" err="1" smtClean="0"/>
              <a:t>save&amp;flush</a:t>
            </a:r>
            <a:r>
              <a:rPr lang="it-IT" sz="3600" dirty="0" smtClean="0"/>
              <a:t>)</a:t>
            </a:r>
          </a:p>
        </p:txBody>
      </p:sp>
      <p:sp>
        <p:nvSpPr>
          <p:cNvPr id="12" name="Freccia a destra con strisce 11"/>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363257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454696" y="241300"/>
            <a:ext cx="8050285" cy="2315533"/>
          </a:xfrm>
        </p:spPr>
        <p:txBody>
          <a:bodyPr/>
          <a:lstStyle/>
          <a:p>
            <a:r>
              <a:rPr lang="it-IT" sz="6000" dirty="0" smtClean="0"/>
              <a:t>A </a:t>
            </a:r>
            <a:r>
              <a:rPr lang="it-IT" sz="6000" dirty="0" err="1" smtClean="0"/>
              <a:t>digital</a:t>
            </a:r>
            <a:r>
              <a:rPr lang="it-IT" sz="6000" dirty="0" smtClean="0"/>
              <a:t> </a:t>
            </a:r>
            <a:r>
              <a:rPr lang="it-IT" sz="6000" dirty="0" err="1" smtClean="0"/>
              <a:t>platform</a:t>
            </a:r>
            <a:r>
              <a:rPr lang="it-IT" sz="6000" dirty="0" smtClean="0"/>
              <a:t> for a </a:t>
            </a:r>
            <a:r>
              <a:rPr lang="it-IT" sz="6000" dirty="0" err="1" smtClean="0"/>
              <a:t>sustainable</a:t>
            </a:r>
            <a:r>
              <a:rPr lang="it-IT" sz="6000" dirty="0" smtClean="0"/>
              <a:t> </a:t>
            </a:r>
            <a:r>
              <a:rPr lang="it-IT" sz="6000" dirty="0" err="1" smtClean="0"/>
              <a:t>mobility</a:t>
            </a:r>
            <a:endParaRPr lang="it-IT" sz="6000" dirty="0"/>
          </a:p>
        </p:txBody>
      </p:sp>
      <p:pic>
        <p:nvPicPr>
          <p:cNvPr id="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C:\development\microS_code2016_DOCS\VEHICLE\CAMIONCINO_NO_BATTE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13656" y="809328"/>
            <a:ext cx="17857983" cy="13393487"/>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uppo 2"/>
          <p:cNvGrpSpPr/>
          <p:nvPr/>
        </p:nvGrpSpPr>
        <p:grpSpPr>
          <a:xfrm>
            <a:off x="-2713655" y="422759"/>
            <a:ext cx="26426935" cy="13780056"/>
            <a:chOff x="-2713655" y="422759"/>
            <a:chExt cx="26426935" cy="13780056"/>
          </a:xfrm>
        </p:grpSpPr>
        <p:pic>
          <p:nvPicPr>
            <p:cNvPr id="13"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75985" y="422759"/>
              <a:ext cx="3371999" cy="4091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descr="C:\development\microS_code2016_DOCS\VEHICLE\CAMIONCINO_01-sec_frame.gif"/>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2713655" y="783377"/>
              <a:ext cx="17892582" cy="13419438"/>
            </a:xfrm>
            <a:prstGeom prst="rect">
              <a:avLst/>
            </a:prstGeom>
            <a:noFill/>
            <a:extLst>
              <a:ext uri="{909E8E84-426E-40DD-AFC4-6F175D3DCCD1}">
                <a14:hiddenFill xmlns:a14="http://schemas.microsoft.com/office/drawing/2010/main">
                  <a:solidFill>
                    <a:srgbClr val="FFFFFF"/>
                  </a:solidFill>
                </a14:hiddenFill>
              </a:ext>
            </a:extLst>
          </p:spPr>
        </p:pic>
      </p:grpSp>
      <p:pic>
        <p:nvPicPr>
          <p:cNvPr id="2"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417512" y="4121696"/>
            <a:ext cx="1181100" cy="142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460280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743522" y="3960912"/>
            <a:ext cx="11233248" cy="1726626"/>
          </a:xfrm>
          <a:prstGeom prst="rect">
            <a:avLst/>
          </a:prstGeom>
          <a:noFill/>
        </p:spPr>
        <p:txBody>
          <a:bodyPr wrap="square" rtlCol="0">
            <a:spAutoFit/>
          </a:bodyPr>
          <a:lstStyle/>
          <a:p>
            <a:r>
              <a:rPr lang="it-IT" sz="2400" dirty="0" smtClean="0"/>
              <a:t>spring.datasource.url=</a:t>
            </a:r>
            <a:r>
              <a:rPr lang="it-IT" sz="2400" b="1" dirty="0" err="1" smtClean="0"/>
              <a:t>jdbc:mysql</a:t>
            </a:r>
            <a:r>
              <a:rPr lang="it-IT" sz="2400" b="1" dirty="0" smtClean="0"/>
              <a:t>://</a:t>
            </a:r>
            <a:r>
              <a:rPr lang="it-IT" sz="2400" b="1" u="sng" dirty="0" err="1" smtClean="0"/>
              <a:t>localhost</a:t>
            </a:r>
            <a:r>
              <a:rPr lang="it-IT" sz="2400" b="1" u="sng" dirty="0" smtClean="0"/>
              <a:t>/</a:t>
            </a:r>
            <a:r>
              <a:rPr lang="it-IT" sz="2400" b="1" u="sng" dirty="0" err="1" smtClean="0"/>
              <a:t>bookabattery_db_pws</a:t>
            </a:r>
            <a:endParaRPr lang="it-IT" sz="2400" b="1" u="sng" dirty="0" smtClean="0"/>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t>spring.datasource.username</a:t>
            </a:r>
            <a:r>
              <a:rPr lang="it-IT" sz="2400" dirty="0" smtClean="0"/>
              <a:t>=</a:t>
            </a:r>
            <a:r>
              <a:rPr lang="it-IT" sz="2400" b="1" dirty="0" err="1" smtClean="0"/>
              <a:t>bab_USER</a:t>
            </a:r>
            <a:endParaRPr lang="it-IT" sz="2400" b="1" dirty="0" smtClean="0"/>
          </a:p>
          <a:p>
            <a:r>
              <a:rPr lang="it-IT" sz="2400" dirty="0" err="1" smtClean="0"/>
              <a:t>spring.datasource.password</a:t>
            </a:r>
            <a:r>
              <a:rPr lang="it-IT" sz="2400" dirty="0" smtClean="0"/>
              <a:t>=</a:t>
            </a:r>
            <a:r>
              <a:rPr lang="it-IT" sz="2400" b="1" dirty="0" err="1" smtClean="0"/>
              <a:t>bab_USER</a:t>
            </a:r>
            <a:endParaRPr lang="it-IT" sz="2400" b="1" dirty="0" smtClean="0"/>
          </a:p>
        </p:txBody>
      </p:sp>
      <p:sp>
        <p:nvSpPr>
          <p:cNvPr id="16" name="CasellaDiTesto 15"/>
          <p:cNvSpPr txBox="1"/>
          <p:nvPr/>
        </p:nvSpPr>
        <p:spPr>
          <a:xfrm>
            <a:off x="742728" y="8046740"/>
            <a:ext cx="13897544" cy="3416320"/>
          </a:xfrm>
          <a:prstGeom prst="rect">
            <a:avLst/>
          </a:prstGeom>
          <a:noFill/>
        </p:spPr>
        <p:txBody>
          <a:bodyPr wrap="square" rtlCol="0">
            <a:spAutoFit/>
          </a:bodyPr>
          <a:lstStyle/>
          <a:p>
            <a:r>
              <a:rPr lang="it-IT" sz="2400" dirty="0" smtClean="0"/>
              <a:t>spring.datasource.url=</a:t>
            </a:r>
          </a:p>
          <a:p>
            <a:r>
              <a:rPr lang="it-IT" sz="2400" b="1" dirty="0" smtClean="0"/>
              <a:t>jdbc:h2:mem:db;DB_CLOSE_DELAY</a:t>
            </a:r>
            <a:r>
              <a:rPr lang="it-IT" sz="2400" b="1" dirty="0"/>
              <a:t>=-1;DB_CLOSE_ON_EXIT=FALSE</a:t>
            </a:r>
            <a:r>
              <a:rPr lang="it-IT" sz="2400" b="1" dirty="0" smtClean="0"/>
              <a:t>;</a:t>
            </a:r>
          </a:p>
          <a:p>
            <a:r>
              <a:rPr lang="it-IT" sz="2400" b="1" dirty="0" smtClean="0"/>
              <a:t>MODE=</a:t>
            </a:r>
            <a:r>
              <a:rPr lang="it-IT" sz="2400" b="1" dirty="0" err="1" smtClean="0"/>
              <a:t>MySQL;INIT</a:t>
            </a:r>
            <a:r>
              <a:rPr lang="it-IT" sz="2400" b="1" dirty="0" smtClean="0"/>
              <a:t>=CREATE </a:t>
            </a:r>
            <a:r>
              <a:rPr lang="it-IT" sz="2400" b="1" dirty="0"/>
              <a:t>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b="1" dirty="0"/>
              <a:t>spring.h2.console.enabled=</a:t>
            </a:r>
            <a:r>
              <a:rPr lang="it-IT" sz="2400" b="1" dirty="0" err="1"/>
              <a:t>true</a:t>
            </a:r>
            <a:r>
              <a:rPr lang="it-IT" sz="2400" b="1" dirty="0"/>
              <a:t> </a:t>
            </a:r>
          </a:p>
          <a:p>
            <a:r>
              <a:rPr lang="it-IT" sz="2400" b="1" dirty="0"/>
              <a:t>spring.h2.console.path=/h2-console</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7420" y="6548661"/>
            <a:ext cx="8496300" cy="1304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8712" y="2465512"/>
            <a:ext cx="8505825" cy="131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Segnaposto contenuto 2"/>
          <p:cNvSpPr txBox="1">
            <a:spLocks/>
          </p:cNvSpPr>
          <p:nvPr/>
        </p:nvSpPr>
        <p:spPr bwMode="auto">
          <a:xfrm>
            <a:off x="15171762" y="4964746"/>
            <a:ext cx="806489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Configuration </a:t>
            </a:r>
            <a:r>
              <a:rPr lang="it-IT" sz="3600" b="1" dirty="0" err="1" smtClean="0"/>
              <a:t>details</a:t>
            </a:r>
            <a:endParaRPr lang="it-IT" sz="3600" b="1" dirty="0" smtClean="0"/>
          </a:p>
          <a:p>
            <a:pPr lvl="1"/>
            <a:r>
              <a:rPr lang="it-IT" sz="3600" dirty="0" err="1" smtClean="0"/>
              <a:t>Example</a:t>
            </a:r>
            <a:r>
              <a:rPr lang="it-IT" sz="3600" dirty="0"/>
              <a:t> of database connection </a:t>
            </a:r>
            <a:r>
              <a:rPr lang="it-IT" sz="3600" dirty="0" err="1"/>
              <a:t>Declarative</a:t>
            </a:r>
            <a:r>
              <a:rPr lang="it-IT" sz="3600" dirty="0"/>
              <a:t> </a:t>
            </a:r>
            <a:r>
              <a:rPr lang="it-IT" sz="3600" dirty="0" err="1"/>
              <a:t>approach</a:t>
            </a:r>
            <a:r>
              <a:rPr lang="it-IT" sz="3600" dirty="0"/>
              <a:t> </a:t>
            </a:r>
            <a:endParaRPr lang="it-IT" sz="3600" dirty="0" smtClean="0"/>
          </a:p>
          <a:p>
            <a:pPr lvl="1"/>
            <a:r>
              <a:rPr lang="it-IT" sz="3600" dirty="0" err="1" smtClean="0"/>
              <a:t>This</a:t>
            </a:r>
            <a:r>
              <a:rPr lang="it-IT" sz="3600" dirty="0" smtClean="0"/>
              <a:t> </a:t>
            </a:r>
            <a:r>
              <a:rPr lang="it-IT" sz="3600" dirty="0" err="1" smtClean="0"/>
              <a:t>approach</a:t>
            </a:r>
            <a:r>
              <a:rPr lang="it-IT" sz="3600" dirty="0" smtClean="0"/>
              <a:t> </a:t>
            </a:r>
            <a:r>
              <a:rPr lang="it-IT" sz="3600" dirty="0" err="1" smtClean="0"/>
              <a:t>is</a:t>
            </a:r>
            <a:r>
              <a:rPr lang="it-IT" sz="3600" dirty="0" smtClean="0"/>
              <a:t> </a:t>
            </a:r>
            <a:r>
              <a:rPr lang="it-IT" sz="3600" dirty="0" err="1" smtClean="0"/>
              <a:t>provided</a:t>
            </a:r>
            <a:r>
              <a:rPr lang="it-IT" sz="3600" dirty="0" smtClean="0"/>
              <a:t> by </a:t>
            </a:r>
            <a:r>
              <a:rPr lang="it-IT" sz="3600" dirty="0" err="1" smtClean="0"/>
              <a:t>specific</a:t>
            </a:r>
            <a:r>
              <a:rPr lang="it-IT" sz="3600" dirty="0" smtClean="0"/>
              <a:t> </a:t>
            </a:r>
            <a:r>
              <a:rPr lang="it-IT" sz="3600" dirty="0" err="1" smtClean="0"/>
              <a:t>properties</a:t>
            </a:r>
            <a:r>
              <a:rPr lang="it-IT" sz="3600" dirty="0" smtClean="0"/>
              <a:t> </a:t>
            </a:r>
            <a:r>
              <a:rPr lang="it-IT" sz="3600" dirty="0" err="1" smtClean="0"/>
              <a:t>files</a:t>
            </a:r>
            <a:r>
              <a:rPr lang="it-IT" sz="3600" dirty="0" smtClean="0"/>
              <a:t> </a:t>
            </a:r>
            <a:r>
              <a:rPr lang="it-IT" sz="3600" dirty="0" err="1" smtClean="0"/>
              <a:t>called</a:t>
            </a:r>
            <a:r>
              <a:rPr lang="it-IT" sz="3600" dirty="0" smtClean="0"/>
              <a:t> </a:t>
            </a:r>
            <a:r>
              <a:rPr lang="it-IT" sz="3600" dirty="0" err="1" smtClean="0"/>
              <a:t>at</a:t>
            </a:r>
            <a:r>
              <a:rPr lang="it-IT" sz="3600" dirty="0" smtClean="0"/>
              <a:t> start up </a:t>
            </a:r>
            <a:endParaRPr lang="it-IT" sz="3600" dirty="0"/>
          </a:p>
          <a:p>
            <a:pPr lvl="1"/>
            <a:r>
              <a:rPr lang="it-IT" sz="3600" dirty="0" err="1" smtClean="0"/>
              <a:t>Based</a:t>
            </a:r>
            <a:r>
              <a:rPr lang="it-IT" sz="3600" dirty="0" smtClean="0"/>
              <a:t> on the </a:t>
            </a:r>
            <a:r>
              <a:rPr lang="it-IT" sz="3600" dirty="0" err="1" smtClean="0"/>
              <a:t>compatibility</a:t>
            </a:r>
            <a:r>
              <a:rPr lang="it-IT" sz="3600" dirty="0" smtClean="0"/>
              <a:t> </a:t>
            </a:r>
            <a:r>
              <a:rPr lang="it-IT" sz="3600" dirty="0" err="1" smtClean="0"/>
              <a:t>between</a:t>
            </a:r>
            <a:r>
              <a:rPr lang="it-IT" sz="3600" dirty="0" smtClean="0"/>
              <a:t> the </a:t>
            </a:r>
            <a:r>
              <a:rPr lang="it-IT" sz="3600" dirty="0" err="1" smtClean="0"/>
              <a:t>two</a:t>
            </a:r>
            <a:r>
              <a:rPr lang="it-IT" sz="3600" dirty="0" smtClean="0"/>
              <a:t> database </a:t>
            </a:r>
            <a:r>
              <a:rPr lang="it-IT" sz="3600" dirty="0" err="1" smtClean="0"/>
              <a:t>engines</a:t>
            </a:r>
            <a:endParaRPr lang="it-IT" sz="3600" dirty="0" smtClean="0"/>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38500" y="5228451"/>
            <a:ext cx="15221122" cy="6740307"/>
          </a:xfrm>
          <a:prstGeom prst="rect">
            <a:avLst/>
          </a:prstGeom>
          <a:noFill/>
        </p:spPr>
        <p:txBody>
          <a:bodyPr wrap="square" rtlCol="0">
            <a:spAutoFit/>
          </a:bodyPr>
          <a:lstStyle/>
          <a:p>
            <a:r>
              <a:rPr lang="it-IT" sz="2400" dirty="0" err="1" smtClean="0">
                <a:latin typeface="Consolas"/>
              </a:rPr>
              <a:t>TomcatEmbeddedServletContainer</a:t>
            </a:r>
            <a:r>
              <a:rPr lang="it-IT" sz="2400" dirty="0">
                <a:latin typeface="Consolas"/>
              </a:rPr>
              <a:t>: </a:t>
            </a:r>
            <a:r>
              <a:rPr lang="it-IT" sz="2400" dirty="0" err="1">
                <a:latin typeface="Consolas"/>
              </a:rPr>
              <a:t>Tomcat</a:t>
            </a:r>
            <a:r>
              <a:rPr lang="it-IT" sz="2400" dirty="0">
                <a:latin typeface="Consolas"/>
              </a:rPr>
              <a:t> </a:t>
            </a:r>
            <a:r>
              <a:rPr lang="it-IT" sz="2400" dirty="0" err="1">
                <a:latin typeface="Consolas"/>
              </a:rPr>
              <a:t>initialized</a:t>
            </a:r>
            <a:r>
              <a:rPr lang="it-IT" sz="2400" dirty="0">
                <a:latin typeface="Consolas"/>
              </a:rPr>
              <a:t> with </a:t>
            </a:r>
            <a:r>
              <a:rPr lang="it-IT" sz="2400" dirty="0" err="1">
                <a:latin typeface="Consolas"/>
              </a:rPr>
              <a:t>port</a:t>
            </a:r>
            <a:r>
              <a:rPr lang="it-IT" sz="2400" dirty="0">
                <a:latin typeface="Consolas"/>
              </a:rPr>
              <a:t>(s): 7111 (http)</a:t>
            </a:r>
          </a:p>
          <a:p>
            <a:r>
              <a:rPr lang="it-IT" sz="2400" dirty="0" err="1">
                <a:latin typeface="Consolas"/>
              </a:rPr>
              <a:t>StandardService</a:t>
            </a:r>
            <a:r>
              <a:rPr lang="it-IT" sz="2400" dirty="0">
                <a:latin typeface="Consolas"/>
              </a:rPr>
              <a:t>: </a:t>
            </a:r>
            <a:r>
              <a:rPr lang="it-IT" sz="2400" dirty="0" err="1">
                <a:latin typeface="Consolas"/>
              </a:rPr>
              <a:t>Starting</a:t>
            </a:r>
            <a:r>
              <a:rPr lang="it-IT" sz="2400" dirty="0">
                <a:latin typeface="Consolas"/>
              </a:rPr>
              <a:t> service </a:t>
            </a:r>
            <a:r>
              <a:rPr lang="it-IT" sz="2400" dirty="0" err="1">
                <a:latin typeface="Consolas"/>
              </a:rPr>
              <a:t>Tomcat</a:t>
            </a:r>
            <a:endParaRPr lang="it-IT" sz="2400" dirty="0">
              <a:latin typeface="Consolas"/>
            </a:endParaRPr>
          </a:p>
          <a:p>
            <a:r>
              <a:rPr lang="it-IT" sz="2400" dirty="0" err="1">
                <a:latin typeface="Consolas"/>
              </a:rPr>
              <a:t>StandardEngine</a:t>
            </a:r>
            <a:r>
              <a:rPr lang="it-IT" sz="2400" dirty="0">
                <a:latin typeface="Consolas"/>
              </a:rPr>
              <a:t>: </a:t>
            </a:r>
            <a:r>
              <a:rPr lang="it-IT" sz="2400" dirty="0" err="1">
                <a:latin typeface="Consolas"/>
              </a:rPr>
              <a:t>Starting</a:t>
            </a:r>
            <a:r>
              <a:rPr lang="it-IT" sz="2400" dirty="0">
                <a:latin typeface="Consolas"/>
              </a:rPr>
              <a:t> </a:t>
            </a:r>
            <a:r>
              <a:rPr lang="it-IT" sz="2400" dirty="0" err="1">
                <a:latin typeface="Consolas"/>
              </a:rPr>
              <a:t>Servlet</a:t>
            </a:r>
            <a:r>
              <a:rPr lang="it-IT" sz="2400" dirty="0">
                <a:latin typeface="Consolas"/>
              </a:rPr>
              <a:t> Engine: Apache </a:t>
            </a:r>
            <a:r>
              <a:rPr lang="it-IT" sz="2400" dirty="0" err="1">
                <a:latin typeface="Consolas"/>
              </a:rPr>
              <a:t>Tomcat</a:t>
            </a:r>
            <a:r>
              <a:rPr lang="it-IT" sz="2400" dirty="0">
                <a:latin typeface="Consolas"/>
              </a:rPr>
              <a:t>/8.0.28</a:t>
            </a:r>
          </a:p>
          <a:p>
            <a:endParaRPr lang="it-IT" sz="2400" dirty="0">
              <a:latin typeface="Consolas"/>
            </a:endParaRPr>
          </a:p>
          <a:p>
            <a:r>
              <a:rPr lang="it-IT" sz="2400" dirty="0" err="1">
                <a:latin typeface="Consolas"/>
              </a:rPr>
              <a:t>VersionPrinter</a:t>
            </a:r>
            <a:r>
              <a:rPr lang="it-IT" sz="2400" dirty="0">
                <a:latin typeface="Consolas"/>
              </a:rPr>
              <a:t>: </a:t>
            </a:r>
            <a:r>
              <a:rPr lang="it-IT" sz="2400" b="1" dirty="0" err="1">
                <a:latin typeface="Consolas"/>
              </a:rPr>
              <a:t>Flyway</a:t>
            </a:r>
            <a:r>
              <a:rPr lang="it-IT" sz="2400" b="1" dirty="0">
                <a:latin typeface="Consolas"/>
              </a:rPr>
              <a:t> 3.2.1 by </a:t>
            </a:r>
            <a:r>
              <a:rPr lang="it-IT" sz="2400" b="1" dirty="0" err="1">
                <a:latin typeface="Consolas"/>
              </a:rPr>
              <a:t>Boxfuse</a:t>
            </a:r>
            <a:endParaRPr lang="it-IT" sz="2400" b="1" dirty="0">
              <a:latin typeface="Consolas"/>
            </a:endParaRPr>
          </a:p>
          <a:p>
            <a:r>
              <a:rPr lang="it-IT" sz="2400" dirty="0" err="1">
                <a:latin typeface="Consolas"/>
              </a:rPr>
              <a:t>DbSupportFactory</a:t>
            </a:r>
            <a:r>
              <a:rPr lang="it-IT" sz="2400" dirty="0">
                <a:latin typeface="Consolas"/>
              </a:rPr>
              <a:t>: Database: </a:t>
            </a:r>
            <a:r>
              <a:rPr lang="it-IT" sz="2400" dirty="0" err="1">
                <a:latin typeface="Consolas"/>
              </a:rPr>
              <a:t>jdbc:mysql</a:t>
            </a:r>
            <a:r>
              <a:rPr lang="it-IT" sz="2400" dirty="0">
                <a:latin typeface="Consolas"/>
              </a:rPr>
              <a:t>://</a:t>
            </a:r>
            <a:r>
              <a:rPr lang="it-IT" sz="2400" dirty="0" err="1">
                <a:latin typeface="Consolas"/>
              </a:rPr>
              <a:t>localhost</a:t>
            </a:r>
            <a:r>
              <a:rPr lang="it-IT" sz="2400" dirty="0">
                <a:latin typeface="Consolas"/>
              </a:rPr>
              <a:t>/</a:t>
            </a:r>
            <a:r>
              <a:rPr lang="it-IT" sz="2400" dirty="0" err="1">
                <a:latin typeface="Consolas"/>
              </a:rPr>
              <a:t>bookabattery_db_pws</a:t>
            </a:r>
            <a:r>
              <a:rPr lang="it-IT" sz="2400" dirty="0">
                <a:latin typeface="Consolas"/>
              </a:rPr>
              <a:t> (</a:t>
            </a:r>
            <a:r>
              <a:rPr lang="it-IT" sz="2400" dirty="0" err="1">
                <a:latin typeface="Consolas"/>
              </a:rPr>
              <a:t>MySQL</a:t>
            </a:r>
            <a:r>
              <a:rPr lang="it-IT" sz="2400" dirty="0">
                <a:latin typeface="Consolas"/>
              </a:rPr>
              <a:t> 5.6)</a:t>
            </a:r>
          </a:p>
          <a:p>
            <a:r>
              <a:rPr lang="it-IT" sz="2400" dirty="0" err="1">
                <a:latin typeface="Consolas"/>
              </a:rPr>
              <a:t>DbValidate</a:t>
            </a:r>
            <a:r>
              <a:rPr lang="it-IT" sz="2400" dirty="0">
                <a:latin typeface="Consolas"/>
              </a:rPr>
              <a:t>: </a:t>
            </a:r>
            <a:r>
              <a:rPr lang="it-IT" sz="2400" dirty="0" err="1">
                <a:latin typeface="Consolas"/>
              </a:rPr>
              <a:t>Validated</a:t>
            </a:r>
            <a:r>
              <a:rPr lang="it-IT" sz="2400" dirty="0">
                <a:latin typeface="Consolas"/>
              </a:rPr>
              <a:t> 7 </a:t>
            </a:r>
            <a:r>
              <a:rPr lang="it-IT" sz="2400" dirty="0" err="1">
                <a:latin typeface="Consolas"/>
              </a:rPr>
              <a:t>migrations</a:t>
            </a:r>
            <a:r>
              <a:rPr lang="it-IT" sz="2400" dirty="0">
                <a:latin typeface="Consolas"/>
              </a:rPr>
              <a:t> (</a:t>
            </a:r>
            <a:r>
              <a:rPr lang="it-IT" sz="2400" dirty="0" err="1">
                <a:latin typeface="Consolas"/>
              </a:rPr>
              <a:t>execution</a:t>
            </a:r>
            <a:r>
              <a:rPr lang="it-IT" sz="2400" dirty="0">
                <a:latin typeface="Consolas"/>
              </a:rPr>
              <a:t> time 00:00.016s)</a:t>
            </a:r>
          </a:p>
          <a:p>
            <a:r>
              <a:rPr lang="it-IT" sz="2400" dirty="0" err="1">
                <a:latin typeface="Consolas"/>
              </a:rPr>
              <a:t>MetaDataTableImpl</a:t>
            </a:r>
            <a:r>
              <a:rPr lang="it-IT" sz="2400" dirty="0">
                <a:latin typeface="Consolas"/>
              </a:rPr>
              <a:t>: </a:t>
            </a:r>
            <a:r>
              <a:rPr lang="it-IT" sz="2400" dirty="0" err="1">
                <a:latin typeface="Consolas"/>
              </a:rPr>
              <a:t>Creating</a:t>
            </a:r>
            <a:r>
              <a:rPr lang="it-IT" sz="2400" dirty="0">
                <a:latin typeface="Consolas"/>
              </a:rPr>
              <a:t> </a:t>
            </a:r>
            <a:r>
              <a:rPr lang="it-IT" sz="2400" dirty="0" err="1">
                <a:latin typeface="Consolas"/>
              </a:rPr>
              <a:t>Metadata</a:t>
            </a:r>
            <a:r>
              <a:rPr lang="it-IT" sz="2400" dirty="0">
                <a:latin typeface="Consolas"/>
              </a:rPr>
              <a:t> </a:t>
            </a:r>
            <a:r>
              <a:rPr lang="it-IT" sz="2400" dirty="0" err="1">
                <a:latin typeface="Consolas"/>
              </a:rPr>
              <a:t>table</a:t>
            </a:r>
            <a:r>
              <a:rPr lang="it-IT" sz="2400" dirty="0">
                <a:latin typeface="Consolas"/>
              </a:rPr>
              <a:t>: `bookabattery_db_</a:t>
            </a:r>
            <a:r>
              <a:rPr lang="it-IT" sz="2400" dirty="0" err="1">
                <a:latin typeface="Consolas"/>
              </a:rPr>
              <a:t>pws</a:t>
            </a:r>
            <a:r>
              <a:rPr lang="it-IT" sz="2400" dirty="0">
                <a:latin typeface="Consolas"/>
              </a:rPr>
              <a:t>`.`</a:t>
            </a:r>
            <a:r>
              <a:rPr lang="it-IT" sz="2400" dirty="0" err="1">
                <a:latin typeface="Consolas"/>
              </a:rPr>
              <a:t>schema_version</a:t>
            </a:r>
            <a:r>
              <a:rPr lang="it-IT" sz="2400" dirty="0">
                <a:latin typeface="Consolas"/>
              </a:rPr>
              <a:t>`</a:t>
            </a:r>
          </a:p>
          <a:p>
            <a:r>
              <a:rPr lang="it-IT" sz="2400" dirty="0" err="1">
                <a:latin typeface="Consolas"/>
              </a:rPr>
              <a:t>DbMigrate</a:t>
            </a:r>
            <a:r>
              <a:rPr lang="it-IT" sz="2400" dirty="0">
                <a:latin typeface="Consolas"/>
              </a:rPr>
              <a:t>: </a:t>
            </a:r>
            <a:r>
              <a:rPr lang="it-IT" sz="2400" dirty="0" err="1">
                <a:latin typeface="Consolas"/>
              </a:rPr>
              <a:t>Current</a:t>
            </a:r>
            <a:r>
              <a:rPr lang="it-IT" sz="2400" dirty="0">
                <a:latin typeface="Consolas"/>
              </a:rPr>
              <a:t> version of schema `</a:t>
            </a:r>
            <a:r>
              <a:rPr lang="it-IT" sz="2400" b="1" dirty="0" err="1">
                <a:latin typeface="Consolas"/>
              </a:rPr>
              <a:t>bookabattery_db_pws</a:t>
            </a:r>
            <a:r>
              <a:rPr lang="it-IT" sz="2400" dirty="0">
                <a:latin typeface="Consolas"/>
              </a:rPr>
              <a:t>`: &lt;&lt; </a:t>
            </a:r>
            <a:r>
              <a:rPr lang="it-IT" sz="2400" dirty="0" err="1">
                <a:latin typeface="Consolas"/>
              </a:rPr>
              <a:t>Empty</a:t>
            </a:r>
            <a:r>
              <a:rPr lang="it-IT" sz="2400" dirty="0">
                <a:latin typeface="Consolas"/>
              </a:rPr>
              <a:t> Schema &gt;&gt;</a:t>
            </a: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1 - </a:t>
            </a:r>
            <a:r>
              <a:rPr lang="it-IT" sz="2400" b="1" dirty="0" err="1">
                <a:solidFill>
                  <a:srgbClr val="FF0000"/>
                </a:solidFill>
                <a:latin typeface="Consolas"/>
              </a:rPr>
              <a:t>usersDDL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2 - </a:t>
            </a:r>
            <a:r>
              <a:rPr lang="it-IT" sz="2400" b="1" dirty="0" err="1">
                <a:solidFill>
                  <a:srgbClr val="FF0000"/>
                </a:solidFill>
                <a:latin typeface="Consolas"/>
              </a:rPr>
              <a:t>batteryInventoryDDL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3 - </a:t>
            </a:r>
            <a:r>
              <a:rPr lang="it-IT" sz="2400" b="1" dirty="0" err="1">
                <a:solidFill>
                  <a:srgbClr val="FF0000"/>
                </a:solidFill>
                <a:latin typeface="Consolas"/>
              </a:rPr>
              <a:t>usersDML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4 - </a:t>
            </a:r>
            <a:r>
              <a:rPr lang="it-IT" sz="2400" b="1" dirty="0" err="1">
                <a:solidFill>
                  <a:srgbClr val="FF0000"/>
                </a:solidFill>
                <a:latin typeface="Consolas"/>
              </a:rPr>
              <a:t>batteryInventoryDML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5 - </a:t>
            </a:r>
            <a:r>
              <a:rPr lang="it-IT" sz="2400" b="1" dirty="0" err="1">
                <a:solidFill>
                  <a:srgbClr val="FF0000"/>
                </a:solidFill>
                <a:latin typeface="Consolas"/>
              </a:rPr>
              <a:t>stationAddressDDL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6 - </a:t>
            </a:r>
            <a:r>
              <a:rPr lang="it-IT" sz="2400" b="1" dirty="0" err="1">
                <a:solidFill>
                  <a:srgbClr val="FF0000"/>
                </a:solidFill>
                <a:latin typeface="Consolas"/>
              </a:rPr>
              <a:t>stationAddressDML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7 - </a:t>
            </a:r>
            <a:r>
              <a:rPr lang="it-IT" sz="2400" b="1" dirty="0" err="1">
                <a:solidFill>
                  <a:srgbClr val="FF0000"/>
                </a:solidFill>
                <a:latin typeface="Consolas"/>
              </a:rPr>
              <a:t>bookingInfoDDL</a:t>
            </a:r>
            <a:endParaRPr lang="it-IT" sz="2400" b="1" dirty="0">
              <a:solidFill>
                <a:srgbClr val="FF0000"/>
              </a:solidFill>
              <a:latin typeface="Consolas"/>
            </a:endParaRPr>
          </a:p>
          <a:p>
            <a:r>
              <a:rPr lang="it-IT" sz="2400" dirty="0" err="1">
                <a:latin typeface="Consolas"/>
              </a:rPr>
              <a:t>DbMigrate</a:t>
            </a:r>
            <a:r>
              <a:rPr lang="it-IT" sz="2400" dirty="0">
                <a:latin typeface="Consolas"/>
              </a:rPr>
              <a:t>: </a:t>
            </a:r>
            <a:r>
              <a:rPr lang="it-IT" sz="2400" b="1" dirty="0" err="1">
                <a:latin typeface="Consolas"/>
              </a:rPr>
              <a:t>Successfully</a:t>
            </a:r>
            <a:r>
              <a:rPr lang="it-IT" sz="2400" b="1" dirty="0">
                <a:latin typeface="Consolas"/>
              </a:rPr>
              <a:t> </a:t>
            </a:r>
            <a:r>
              <a:rPr lang="it-IT" sz="2400" b="1" dirty="0" err="1">
                <a:latin typeface="Consolas"/>
              </a:rPr>
              <a:t>applied</a:t>
            </a:r>
            <a:r>
              <a:rPr lang="it-IT" sz="2400" b="1" dirty="0">
                <a:latin typeface="Consolas"/>
              </a:rPr>
              <a:t> 7 </a:t>
            </a:r>
            <a:r>
              <a:rPr lang="it-IT" sz="2400" b="1" dirty="0" err="1">
                <a:latin typeface="Consolas"/>
              </a:rPr>
              <a:t>migrations</a:t>
            </a:r>
            <a:r>
              <a:rPr lang="it-IT" sz="2400" b="1" dirty="0">
                <a:latin typeface="Consolas"/>
              </a:rPr>
              <a:t> to schema `</a:t>
            </a:r>
            <a:r>
              <a:rPr lang="it-IT" sz="2400" b="1" dirty="0" err="1">
                <a:latin typeface="Consolas"/>
              </a:rPr>
              <a:t>bookabattery_db_pws</a:t>
            </a:r>
            <a:r>
              <a:rPr lang="it-IT" sz="2400" b="1" dirty="0">
                <a:latin typeface="Consolas"/>
              </a:rPr>
              <a:t>` </a:t>
            </a:r>
            <a:endParaRPr lang="it-IT" sz="2400" b="1" dirty="0" smtClean="0">
              <a:latin typeface="Consolas"/>
            </a:endParaRPr>
          </a:p>
          <a:p>
            <a:r>
              <a:rPr lang="it-IT" sz="2400" b="1" dirty="0">
                <a:latin typeface="Consolas"/>
              </a:rPr>
              <a:t>	</a:t>
            </a:r>
            <a:r>
              <a:rPr lang="it-IT" sz="2400" b="1" dirty="0" smtClean="0">
                <a:latin typeface="Consolas"/>
              </a:rPr>
              <a:t>	(</a:t>
            </a:r>
            <a:r>
              <a:rPr lang="it-IT" sz="2400" b="1" dirty="0" err="1">
                <a:latin typeface="Consolas"/>
              </a:rPr>
              <a:t>execution</a:t>
            </a:r>
            <a:r>
              <a:rPr lang="it-IT" sz="2400" b="1" dirty="0">
                <a:latin typeface="Consolas"/>
              </a:rPr>
              <a:t> time 00:03.278s)</a:t>
            </a:r>
            <a:r>
              <a:rPr lang="it-IT" sz="2400" dirty="0">
                <a:latin typeface="Consolas"/>
              </a:rPr>
              <a:t>.</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7844" y="1497782"/>
            <a:ext cx="4920852" cy="34669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4773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Spring </a:t>
            </a:r>
            <a:r>
              <a:rPr lang="it-IT" sz="3600" b="1" dirty="0" err="1" smtClean="0"/>
              <a:t>Boot</a:t>
            </a:r>
            <a:r>
              <a:rPr lang="it-IT" sz="3600" b="1" dirty="0" smtClean="0"/>
              <a:t> start up </a:t>
            </a:r>
            <a:r>
              <a:rPr lang="it-IT" sz="3600" b="1" dirty="0" err="1" smtClean="0"/>
              <a:t>evidences</a:t>
            </a:r>
            <a:endParaRPr lang="it-IT" sz="3600" b="1" dirty="0" smtClean="0"/>
          </a:p>
          <a:p>
            <a:pPr lvl="1"/>
            <a:r>
              <a:rPr lang="it-IT" sz="3600" dirty="0" smtClean="0"/>
              <a:t>Web Container Start up</a:t>
            </a:r>
          </a:p>
          <a:p>
            <a:pPr lvl="1"/>
            <a:r>
              <a:rPr lang="it-IT" sz="3600" dirty="0" err="1" smtClean="0"/>
              <a:t>Flyway</a:t>
            </a:r>
            <a:r>
              <a:rPr lang="it-IT" sz="3600" dirty="0" smtClean="0"/>
              <a:t> database </a:t>
            </a:r>
            <a:r>
              <a:rPr lang="it-IT" sz="3600" dirty="0" err="1" smtClean="0"/>
              <a:t>migration</a:t>
            </a:r>
            <a:r>
              <a:rPr lang="it-IT" sz="3600" dirty="0" smtClean="0"/>
              <a:t> </a:t>
            </a:r>
            <a:r>
              <a:rPr lang="it-IT" sz="3600" dirty="0" err="1" smtClean="0"/>
              <a:t>tool</a:t>
            </a:r>
            <a:endParaRPr lang="it-IT" sz="3600" dirty="0" smtClean="0"/>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792810" y="2000300"/>
            <a:ext cx="14378952" cy="4893647"/>
          </a:xfrm>
          <a:prstGeom prst="rect">
            <a:avLst/>
          </a:prstGeom>
          <a:noFill/>
        </p:spPr>
        <p:txBody>
          <a:bodyPr wrap="square" rtlCol="0">
            <a:spAutoFit/>
          </a:bodyPr>
          <a:lstStyle/>
          <a:p>
            <a:r>
              <a:rPr lang="it-IT" sz="2400" dirty="0" err="1">
                <a:latin typeface="Consolas"/>
              </a:rPr>
              <a:t>RequestMappingHandlerMapping</a:t>
            </a:r>
            <a:r>
              <a:rPr lang="it-IT" sz="2400" dirty="0">
                <a:latin typeface="Consolas"/>
              </a:rPr>
              <a:t>: </a:t>
            </a:r>
            <a:r>
              <a:rPr lang="it-IT" sz="2400" dirty="0" err="1" smtClean="0">
                <a:latin typeface="Consolas"/>
              </a:rPr>
              <a:t>Mapped</a:t>
            </a:r>
            <a:r>
              <a:rPr lang="it-IT" sz="2400" dirty="0" smtClean="0">
                <a:latin typeface="Consolas"/>
              </a:rPr>
              <a:t> </a:t>
            </a: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bookABattery</a:t>
            </a:r>
            <a:r>
              <a:rPr lang="it-IT" sz="2400" b="1" dirty="0">
                <a:solidFill>
                  <a:srgbClr val="FF0000"/>
                </a:solidFill>
                <a:latin typeface="Consolas"/>
              </a:rPr>
              <a:t>/list</a:t>
            </a:r>
            <a:r>
              <a:rPr lang="it-IT" sz="2400" b="1" dirty="0">
                <a:latin typeface="Consolas"/>
              </a:rPr>
              <a:t>]</a:t>
            </a:r>
            <a:r>
              <a:rPr lang="it-IT" sz="2400" dirty="0">
                <a:latin typeface="Consolas"/>
              </a:rPr>
              <a:t>}" </a:t>
            </a:r>
            <a:r>
              <a:rPr lang="it-IT" sz="2400" dirty="0" smtClean="0">
                <a:latin typeface="Consolas"/>
              </a:rPr>
              <a:t> </a:t>
            </a:r>
            <a:endParaRPr lang="it-IT" sz="2400" dirty="0">
              <a:latin typeface="Consolas"/>
            </a:endParaRPr>
          </a:p>
          <a:p>
            <a:endParaRPr lang="it-IT" sz="2400" dirty="0" smtClean="0">
              <a:latin typeface="Consolas"/>
            </a:endParaRPr>
          </a:p>
          <a:p>
            <a:r>
              <a:rPr lang="it-IT" sz="2400" dirty="0" err="1" smtClean="0">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endParaRPr lang="it-IT" sz="2400" dirty="0" smtClean="0">
              <a:latin typeface="Consolas"/>
            </a:endParaRP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stationAddresses</a:t>
            </a:r>
            <a:r>
              <a:rPr lang="it-IT" sz="2400" dirty="0">
                <a:latin typeface="Consolas"/>
              </a:rPr>
              <a:t>],</a:t>
            </a:r>
            <a:r>
              <a:rPr lang="it-IT" sz="2400" dirty="0" err="1">
                <a:latin typeface="Consolas"/>
              </a:rPr>
              <a:t>methods</a:t>
            </a:r>
            <a:r>
              <a:rPr lang="it-IT" sz="2400" dirty="0">
                <a:latin typeface="Consolas"/>
              </a:rPr>
              <a:t>=[GET]}" </a:t>
            </a:r>
            <a:r>
              <a:rPr lang="it-IT" sz="2400" dirty="0" smtClean="0">
                <a:latin typeface="Consolas"/>
              </a:rPr>
              <a:t> </a:t>
            </a:r>
            <a:endParaRPr lang="it-IT" sz="2400" dirty="0">
              <a:latin typeface="Consolas"/>
            </a:endParaRPr>
          </a:p>
          <a:p>
            <a:endParaRPr lang="it-IT" sz="2400" dirty="0" smtClean="0">
              <a:latin typeface="Consolas"/>
            </a:endParaRPr>
          </a:p>
          <a:p>
            <a:r>
              <a:rPr lang="it-IT" sz="2400" dirty="0" err="1" smtClean="0">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endParaRPr lang="it-IT" sz="2400" dirty="0" smtClean="0">
              <a:latin typeface="Consolas"/>
            </a:endParaRP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findNearestStation</a:t>
            </a:r>
            <a:r>
              <a:rPr lang="it-IT" sz="2400" b="1" dirty="0">
                <a:solidFill>
                  <a:srgbClr val="FF0000"/>
                </a:solidFill>
                <a:latin typeface="Consolas"/>
              </a:rPr>
              <a:t>/{</a:t>
            </a:r>
            <a:r>
              <a:rPr lang="it-IT" sz="2400" b="1" dirty="0">
                <a:solidFill>
                  <a:srgbClr val="0070C0"/>
                </a:solidFill>
                <a:latin typeface="Consolas"/>
              </a:rPr>
              <a:t>latitudine</a:t>
            </a:r>
            <a:r>
              <a:rPr lang="it-IT" sz="2400" b="1" dirty="0">
                <a:solidFill>
                  <a:srgbClr val="FF0000"/>
                </a:solidFill>
                <a:latin typeface="Consolas"/>
              </a:rPr>
              <a:t>}/{</a:t>
            </a:r>
            <a:r>
              <a:rPr lang="it-IT" sz="2400" b="1" dirty="0">
                <a:solidFill>
                  <a:srgbClr val="0070C0"/>
                </a:solidFill>
                <a:latin typeface="Consolas"/>
              </a:rPr>
              <a:t>longitudine</a:t>
            </a:r>
            <a:r>
              <a:rPr lang="it-IT" sz="2400" b="1" dirty="0">
                <a:solidFill>
                  <a:srgbClr val="FF0000"/>
                </a:solidFill>
                <a:latin typeface="Consolas"/>
              </a:rPr>
              <a:t>}/{</a:t>
            </a:r>
            <a:r>
              <a:rPr lang="it-IT" sz="2400" b="1" dirty="0">
                <a:solidFill>
                  <a:srgbClr val="0070C0"/>
                </a:solidFill>
                <a:latin typeface="Consolas"/>
              </a:rPr>
              <a:t>distanza</a:t>
            </a:r>
            <a:r>
              <a:rPr lang="it-IT" sz="2400" b="1" dirty="0">
                <a:solidFill>
                  <a:srgbClr val="FF0000"/>
                </a:solidFill>
                <a:latin typeface="Consolas"/>
              </a:rPr>
              <a:t>}</a:t>
            </a:r>
            <a:r>
              <a:rPr lang="it-IT" sz="2400" dirty="0">
                <a:latin typeface="Consolas"/>
              </a:rPr>
              <a:t>],</a:t>
            </a:r>
            <a:r>
              <a:rPr lang="it-IT" sz="2400" dirty="0" err="1">
                <a:latin typeface="Consolas"/>
              </a:rPr>
              <a:t>methods</a:t>
            </a:r>
            <a:r>
              <a:rPr lang="it-IT" sz="2400" dirty="0">
                <a:latin typeface="Consolas"/>
              </a:rPr>
              <a:t>=[GET]}" </a:t>
            </a:r>
            <a:endParaRPr lang="it-IT" sz="2400" dirty="0" smtClean="0">
              <a:latin typeface="Consolas"/>
            </a:endParaRPr>
          </a:p>
          <a:p>
            <a:endParaRPr lang="it-IT" sz="2400" dirty="0">
              <a:latin typeface="Consolas"/>
            </a:endParaRPr>
          </a:p>
          <a:p>
            <a:r>
              <a:rPr lang="it-IT" sz="2400" dirty="0" err="1">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p>
          <a:p>
            <a:r>
              <a:rPr lang="it-IT" sz="2400" dirty="0">
                <a:latin typeface="Consolas"/>
              </a:rPr>
              <a:t>	"{[</a:t>
            </a:r>
            <a:r>
              <a:rPr lang="it-IT" sz="2400" b="1" dirty="0">
                <a:solidFill>
                  <a:srgbClr val="FF0000"/>
                </a:solidFill>
                <a:latin typeface="Consolas"/>
              </a:rPr>
              <a:t>/</a:t>
            </a:r>
            <a:r>
              <a:rPr lang="it-IT" sz="2400" b="1" dirty="0" err="1">
                <a:solidFill>
                  <a:srgbClr val="FF0000"/>
                </a:solidFill>
                <a:latin typeface="Consolas"/>
              </a:rPr>
              <a:t>bookABattery</a:t>
            </a:r>
            <a:r>
              <a:rPr lang="it-IT" sz="2400" b="1" dirty="0">
                <a:solidFill>
                  <a:srgbClr val="FF0000"/>
                </a:solidFill>
                <a:latin typeface="Consolas"/>
              </a:rPr>
              <a:t>/</a:t>
            </a:r>
            <a:r>
              <a:rPr lang="it-IT" sz="2400" b="1" dirty="0" err="1">
                <a:solidFill>
                  <a:srgbClr val="FF0000"/>
                </a:solidFill>
                <a:latin typeface="Consolas"/>
              </a:rPr>
              <a:t>addBooking</a:t>
            </a:r>
            <a:r>
              <a:rPr lang="it-IT" sz="2400" b="1" dirty="0">
                <a:solidFill>
                  <a:srgbClr val="FF0000"/>
                </a:solidFill>
                <a:latin typeface="Consolas"/>
              </a:rPr>
              <a:t>/{</a:t>
            </a:r>
            <a:r>
              <a:rPr lang="it-IT" sz="2400" b="1" dirty="0">
                <a:solidFill>
                  <a:srgbClr val="0070C0"/>
                </a:solidFill>
                <a:latin typeface="Consolas"/>
              </a:rPr>
              <a:t>stazione</a:t>
            </a:r>
            <a:r>
              <a:rPr lang="it-IT" sz="2400" b="1" dirty="0">
                <a:solidFill>
                  <a:srgbClr val="FF0000"/>
                </a:solidFill>
                <a:latin typeface="Consolas"/>
              </a:rPr>
              <a:t>}/{</a:t>
            </a:r>
            <a:r>
              <a:rPr lang="it-IT" sz="2400" b="1" dirty="0">
                <a:solidFill>
                  <a:srgbClr val="0070C0"/>
                </a:solidFill>
                <a:latin typeface="Consolas"/>
              </a:rPr>
              <a:t>batteria</a:t>
            </a:r>
            <a:r>
              <a:rPr lang="it-IT" sz="2400" b="1" dirty="0" smtClean="0">
                <a:solidFill>
                  <a:srgbClr val="FF0000"/>
                </a:solidFill>
                <a:latin typeface="Consolas"/>
              </a:rPr>
              <a:t>}/</a:t>
            </a:r>
          </a:p>
          <a:p>
            <a:r>
              <a:rPr lang="it-IT" sz="2400" b="1" dirty="0">
                <a:solidFill>
                  <a:srgbClr val="FF0000"/>
                </a:solidFill>
                <a:latin typeface="Consolas"/>
              </a:rPr>
              <a:t>	</a:t>
            </a:r>
            <a:r>
              <a:rPr lang="it-IT" sz="2400" b="1" dirty="0" smtClean="0">
                <a:solidFill>
                  <a:srgbClr val="FF0000"/>
                </a:solidFill>
                <a:latin typeface="Consolas"/>
              </a:rPr>
              <a:t>{</a:t>
            </a:r>
            <a:r>
              <a:rPr lang="it-IT" sz="2400" b="1" dirty="0">
                <a:solidFill>
                  <a:srgbClr val="0070C0"/>
                </a:solidFill>
                <a:latin typeface="Consolas"/>
              </a:rPr>
              <a:t>citta</a:t>
            </a:r>
            <a:r>
              <a:rPr lang="it-IT" sz="2400" b="1" dirty="0">
                <a:solidFill>
                  <a:srgbClr val="FF0000"/>
                </a:solidFill>
                <a:latin typeface="Consolas"/>
              </a:rPr>
              <a:t>}/{</a:t>
            </a:r>
            <a:r>
              <a:rPr lang="it-IT" sz="2400" b="1" dirty="0">
                <a:solidFill>
                  <a:srgbClr val="0070C0"/>
                </a:solidFill>
                <a:latin typeface="Consolas"/>
              </a:rPr>
              <a:t>latitudine</a:t>
            </a:r>
            <a:r>
              <a:rPr lang="it-IT" sz="2400" b="1" dirty="0">
                <a:solidFill>
                  <a:srgbClr val="FF0000"/>
                </a:solidFill>
                <a:latin typeface="Consolas"/>
              </a:rPr>
              <a:t>}/{</a:t>
            </a:r>
            <a:r>
              <a:rPr lang="it-IT" sz="2400" b="1" dirty="0" smtClean="0">
                <a:solidFill>
                  <a:srgbClr val="0070C0"/>
                </a:solidFill>
                <a:latin typeface="Consolas"/>
              </a:rPr>
              <a:t>longitudine</a:t>
            </a:r>
            <a:r>
              <a:rPr lang="it-IT" sz="2400" b="1" dirty="0" smtClean="0">
                <a:solidFill>
                  <a:srgbClr val="FF0000"/>
                </a:solidFill>
                <a:latin typeface="Consolas"/>
              </a:rPr>
              <a:t>}</a:t>
            </a:r>
            <a:r>
              <a:rPr lang="it-IT" sz="2400" dirty="0" smtClean="0">
                <a:latin typeface="Consolas"/>
              </a:rPr>
              <a:t>],</a:t>
            </a:r>
            <a:r>
              <a:rPr lang="it-IT" sz="2400" dirty="0" err="1">
                <a:latin typeface="Consolas"/>
              </a:rPr>
              <a:t>methods</a:t>
            </a:r>
            <a:r>
              <a:rPr lang="it-IT" sz="2400" dirty="0" smtClean="0">
                <a:latin typeface="Consolas"/>
              </a:rPr>
              <a:t>=[POST]}" </a:t>
            </a:r>
          </a:p>
          <a:p>
            <a:endParaRPr lang="it-IT" sz="2400" dirty="0">
              <a:latin typeface="Consolas"/>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Segnaposto contenuto 2"/>
          <p:cNvSpPr txBox="1">
            <a:spLocks/>
          </p:cNvSpPr>
          <p:nvPr/>
        </p:nvSpPr>
        <p:spPr bwMode="auto">
          <a:xfrm>
            <a:off x="15171762" y="4964746"/>
            <a:ext cx="8901558" cy="5493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REST </a:t>
            </a:r>
            <a:r>
              <a:rPr lang="it-IT" sz="3600" b="1" dirty="0" err="1" smtClean="0"/>
              <a:t>methods</a:t>
            </a:r>
            <a:r>
              <a:rPr lang="it-IT" sz="3600" b="1" dirty="0" smtClean="0"/>
              <a:t> start up </a:t>
            </a:r>
            <a:r>
              <a:rPr lang="it-IT" sz="3600" b="1" dirty="0" err="1" smtClean="0"/>
              <a:t>evidences</a:t>
            </a:r>
            <a:endParaRPr lang="it-IT" sz="3600" b="1" dirty="0" smtClean="0"/>
          </a:p>
          <a:p>
            <a:pPr lvl="1"/>
            <a:r>
              <a:rPr lang="it-IT" sz="3600" dirty="0" err="1" smtClean="0"/>
              <a:t>Mapping</a:t>
            </a:r>
            <a:r>
              <a:rPr lang="it-IT" sz="3600" dirty="0" smtClean="0"/>
              <a:t> of REST </a:t>
            </a:r>
            <a:r>
              <a:rPr lang="it-IT" sz="3600" dirty="0" err="1" smtClean="0"/>
              <a:t>methods</a:t>
            </a:r>
            <a:r>
              <a:rPr lang="it-IT" sz="3600" dirty="0" smtClean="0"/>
              <a:t> </a:t>
            </a: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858119"/>
            <a:ext cx="15941202" cy="10064294"/>
          </a:xfrm>
          <a:prstGeom prst="rect">
            <a:avLst/>
          </a:prstGeom>
          <a:noFill/>
        </p:spPr>
        <p:txBody>
          <a:bodyPr wrap="square" rtlCol="0">
            <a:spAutoFit/>
          </a:bodyPr>
          <a:lstStyle/>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/trace</a:t>
            </a:r>
            <a:r>
              <a:rPr lang="it-IT" sz="2400" dirty="0">
                <a:latin typeface="Consolas"/>
              </a:rPr>
              <a:t> || /</a:t>
            </a:r>
            <a:r>
              <a:rPr lang="it-IT" sz="2400" dirty="0" err="1" smtClean="0">
                <a:latin typeface="Consolas"/>
              </a:rPr>
              <a:t>trace.json</a:t>
            </a:r>
            <a:endParaRPr lang="it-IT" sz="2400" dirty="0" smtClean="0">
              <a:latin typeface="Consolas"/>
            </a:endParaRP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flyway</a:t>
            </a:r>
            <a:r>
              <a:rPr lang="it-IT" sz="2400" dirty="0">
                <a:latin typeface="Consolas"/>
              </a:rPr>
              <a:t> || /</a:t>
            </a:r>
            <a:r>
              <a:rPr lang="it-IT" sz="2400" dirty="0" err="1" smtClean="0">
                <a:latin typeface="Consolas"/>
              </a:rPr>
              <a:t>flyway.json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mappings</a:t>
            </a:r>
            <a:r>
              <a:rPr lang="it-IT" sz="2400" dirty="0">
                <a:latin typeface="Consolas"/>
              </a:rPr>
              <a:t> || /</a:t>
            </a:r>
            <a:r>
              <a:rPr lang="it-IT" sz="2400" dirty="0" err="1" smtClean="0">
                <a:latin typeface="Consolas"/>
              </a:rPr>
              <a:t>mappings.json</a:t>
            </a:r>
            <a:r>
              <a:rPr lang="it-IT" sz="2400" dirty="0" smtClean="0">
                <a:latin typeface="Consolas"/>
              </a:rPr>
              <a:t> </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metrics</a:t>
            </a:r>
            <a:r>
              <a:rPr lang="it-IT" sz="2400" dirty="0">
                <a:latin typeface="Consolas"/>
              </a:rPr>
              <a:t> || /</a:t>
            </a:r>
            <a:r>
              <a:rPr lang="it-IT" sz="2400" dirty="0" err="1" smtClean="0">
                <a:latin typeface="Consolas"/>
              </a:rPr>
              <a:t>metrics.json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beans</a:t>
            </a:r>
            <a:r>
              <a:rPr lang="it-IT" sz="2400" dirty="0">
                <a:latin typeface="Consolas"/>
              </a:rPr>
              <a:t> || /</a:t>
            </a:r>
            <a:r>
              <a:rPr lang="it-IT" sz="2400" dirty="0" err="1" smtClean="0">
                <a:latin typeface="Consolas"/>
              </a:rPr>
              <a:t>beans.json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health</a:t>
            </a:r>
            <a:r>
              <a:rPr lang="it-IT" sz="2400" dirty="0">
                <a:latin typeface="Consolas"/>
              </a:rPr>
              <a:t> || /</a:t>
            </a:r>
            <a:r>
              <a:rPr lang="it-IT" sz="2400" dirty="0" err="1" smtClean="0">
                <a:latin typeface="Consolas"/>
              </a:rPr>
              <a:t>health.json</a:t>
            </a:r>
            <a:r>
              <a:rPr lang="it-IT" sz="2400" dirty="0" smtClean="0">
                <a:latin typeface="Consolas"/>
              </a:rPr>
              <a:t> </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env</a:t>
            </a:r>
            <a:r>
              <a:rPr lang="it-IT" sz="2400" dirty="0">
                <a:latin typeface="Consolas"/>
              </a:rPr>
              <a:t> || /</a:t>
            </a:r>
            <a:r>
              <a:rPr lang="it-IT" sz="2400" dirty="0" err="1">
                <a:latin typeface="Consolas"/>
              </a:rPr>
              <a:t>env.json</a:t>
            </a:r>
            <a:r>
              <a:rPr lang="it-IT" sz="2400" dirty="0" smtClean="0">
                <a:latin typeface="Consolas"/>
              </a:rPr>
              <a:t>]</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autoconfig</a:t>
            </a:r>
            <a:r>
              <a:rPr lang="it-IT" sz="2400" dirty="0">
                <a:latin typeface="Consolas"/>
              </a:rPr>
              <a:t> || /</a:t>
            </a:r>
            <a:r>
              <a:rPr lang="it-IT" sz="2400" dirty="0" err="1" smtClean="0">
                <a:latin typeface="Consolas"/>
              </a:rPr>
              <a:t>autoconfig.json</a:t>
            </a:r>
            <a:endParaRPr lang="it-IT" sz="2400" dirty="0" smtClean="0">
              <a:latin typeface="Consolas"/>
            </a:endParaRPr>
          </a:p>
          <a:p>
            <a:r>
              <a:rPr lang="it-IT" sz="2400" dirty="0" smtClean="0">
                <a:latin typeface="Consolas"/>
              </a:rPr>
              <a:t> </a:t>
            </a:r>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/info</a:t>
            </a:r>
            <a:r>
              <a:rPr lang="it-IT" sz="2400" dirty="0">
                <a:latin typeface="Consolas"/>
              </a:rPr>
              <a:t> || /</a:t>
            </a:r>
            <a:r>
              <a:rPr lang="it-IT" sz="2400" dirty="0" err="1" smtClean="0">
                <a:latin typeface="Consolas"/>
              </a:rPr>
              <a:t>info.json</a:t>
            </a:r>
            <a:r>
              <a:rPr lang="it-IT" sz="2400" dirty="0" smtClean="0">
                <a:latin typeface="Consolas"/>
              </a:rPr>
              <a:t> </a:t>
            </a:r>
          </a:p>
          <a:p>
            <a:endParaRPr lang="it-IT" sz="2400" dirty="0" smtClean="0">
              <a:latin typeface="Consolas"/>
            </a:endParaRPr>
          </a:p>
          <a:p>
            <a:endParaRPr lang="it-IT" sz="2400" dirty="0">
              <a:latin typeface="Consolas"/>
            </a:endParaRPr>
          </a:p>
          <a:p>
            <a:r>
              <a:rPr lang="it-IT" sz="2400" dirty="0" err="1" smtClean="0">
                <a:latin typeface="Consolas"/>
              </a:rPr>
              <a:t>TomcatEmbeddedServletContainer</a:t>
            </a:r>
            <a:r>
              <a:rPr lang="it-IT" sz="2400" dirty="0">
                <a:latin typeface="Consolas"/>
              </a:rPr>
              <a:t>: </a:t>
            </a:r>
            <a:r>
              <a:rPr lang="it-IT" sz="2400" b="1" dirty="0" err="1">
                <a:latin typeface="Consolas"/>
              </a:rPr>
              <a:t>Tomcat</a:t>
            </a:r>
            <a:r>
              <a:rPr lang="it-IT" sz="2400" b="1" dirty="0">
                <a:latin typeface="Consolas"/>
              </a:rPr>
              <a:t> </a:t>
            </a:r>
            <a:r>
              <a:rPr lang="it-IT" sz="2400" b="1" dirty="0" err="1">
                <a:latin typeface="Consolas"/>
              </a:rPr>
              <a:t>started</a:t>
            </a:r>
            <a:r>
              <a:rPr lang="it-IT" sz="2400" b="1" dirty="0">
                <a:latin typeface="Consolas"/>
              </a:rPr>
              <a:t> on </a:t>
            </a:r>
            <a:r>
              <a:rPr lang="it-IT" sz="2400" b="1" dirty="0" err="1">
                <a:latin typeface="Consolas"/>
              </a:rPr>
              <a:t>port</a:t>
            </a:r>
            <a:r>
              <a:rPr lang="it-IT" sz="2400" b="1" dirty="0">
                <a:latin typeface="Consolas"/>
              </a:rPr>
              <a:t>(s): 7111 (http</a:t>
            </a:r>
            <a:r>
              <a:rPr lang="it-IT" sz="2400" b="1" dirty="0" smtClean="0">
                <a:latin typeface="Consolas"/>
              </a:rPr>
              <a:t>)</a:t>
            </a:r>
          </a:p>
          <a:p>
            <a:endParaRPr lang="it-IT" sz="2400" dirty="0">
              <a:latin typeface="Consolas"/>
            </a:endParaRPr>
          </a:p>
          <a:p>
            <a:r>
              <a:rPr lang="it-IT" sz="2400" dirty="0" smtClean="0">
                <a:latin typeface="Consolas"/>
              </a:rPr>
              <a:t>  	</a:t>
            </a:r>
            <a:r>
              <a:rPr lang="it-IT" sz="2400" b="1" dirty="0" err="1" smtClean="0">
                <a:solidFill>
                  <a:srgbClr val="FF0000"/>
                </a:solidFill>
                <a:latin typeface="Consolas"/>
              </a:rPr>
              <a:t>cloud.services.mySqlBackingServices.connection.jdbcurl</a:t>
            </a:r>
            <a:r>
              <a:rPr lang="it-IT" sz="2400" dirty="0" smtClean="0">
                <a:solidFill>
                  <a:srgbClr val="FF0000"/>
                </a:solidFill>
                <a:latin typeface="Consolas"/>
              </a:rPr>
              <a:t> </a:t>
            </a:r>
            <a:r>
              <a:rPr lang="it-IT" sz="2400" dirty="0">
                <a:solidFill>
                  <a:srgbClr val="FF0000"/>
                </a:solidFill>
                <a:latin typeface="Consolas"/>
              </a:rPr>
              <a:t>JDBC URL= </a:t>
            </a:r>
            <a:r>
              <a:rPr lang="it-IT" sz="2400" b="1" dirty="0" smtClean="0">
                <a:solidFill>
                  <a:srgbClr val="FF0000"/>
                </a:solidFill>
                <a:latin typeface="Consolas"/>
              </a:rPr>
              <a:t>NOT IN A CLOUD ENV</a:t>
            </a:r>
            <a:endParaRPr lang="it-IT" sz="2400" b="1" dirty="0">
              <a:solidFill>
                <a:srgbClr val="FF0000"/>
              </a:solidFill>
              <a:latin typeface="Consolas"/>
            </a:endParaRPr>
          </a:p>
          <a:p>
            <a:endParaRPr lang="it-IT" sz="2400" dirty="0">
              <a:latin typeface="Consolas"/>
            </a:endParaRPr>
          </a:p>
          <a:p>
            <a:r>
              <a:rPr lang="it-IT" sz="2400" dirty="0">
                <a:latin typeface="Consolas"/>
              </a:rPr>
              <a:t> </a:t>
            </a:r>
            <a:r>
              <a:rPr lang="it-IT" sz="2400" dirty="0" smtClean="0">
                <a:latin typeface="Consolas"/>
              </a:rPr>
              <a:t>	</a:t>
            </a:r>
            <a:r>
              <a:rPr lang="it-IT" sz="2400" b="1" dirty="0" smtClean="0">
                <a:solidFill>
                  <a:srgbClr val="FF0000"/>
                </a:solidFill>
                <a:latin typeface="Consolas"/>
              </a:rPr>
              <a:t>DATASOURCE </a:t>
            </a:r>
            <a:r>
              <a:rPr lang="it-IT" sz="2400" b="1" dirty="0">
                <a:solidFill>
                  <a:srgbClr val="FF0000"/>
                </a:solidFill>
                <a:latin typeface="Consolas"/>
              </a:rPr>
              <a:t>URL=</a:t>
            </a:r>
            <a:r>
              <a:rPr lang="it-IT" sz="2400" b="1" dirty="0" err="1">
                <a:solidFill>
                  <a:srgbClr val="FF0000"/>
                </a:solidFill>
                <a:latin typeface="Consolas"/>
              </a:rPr>
              <a:t>jdbc:mysql</a:t>
            </a:r>
            <a:r>
              <a:rPr lang="it-IT" sz="2400" b="1" dirty="0">
                <a:solidFill>
                  <a:srgbClr val="FF0000"/>
                </a:solidFill>
                <a:latin typeface="Consolas"/>
              </a:rPr>
              <a:t>://</a:t>
            </a:r>
            <a:r>
              <a:rPr lang="it-IT" sz="2400" b="1" dirty="0" err="1">
                <a:solidFill>
                  <a:srgbClr val="FF0000"/>
                </a:solidFill>
                <a:latin typeface="Consolas"/>
              </a:rPr>
              <a:t>localhost</a:t>
            </a:r>
            <a:r>
              <a:rPr lang="it-IT" sz="2400" b="1" dirty="0">
                <a:solidFill>
                  <a:srgbClr val="FF0000"/>
                </a:solidFill>
                <a:latin typeface="Consolas"/>
              </a:rPr>
              <a:t>/</a:t>
            </a:r>
            <a:r>
              <a:rPr lang="it-IT" sz="2400" b="1" dirty="0" err="1">
                <a:solidFill>
                  <a:srgbClr val="FF0000"/>
                </a:solidFill>
                <a:latin typeface="Consolas"/>
              </a:rPr>
              <a:t>bookabattery_db_pws</a:t>
            </a:r>
            <a:r>
              <a:rPr lang="it-IT" sz="2400" dirty="0" smtClean="0">
                <a:latin typeface="Consolas"/>
              </a:rPr>
              <a:t>.</a:t>
            </a:r>
          </a:p>
          <a:p>
            <a:endParaRPr lang="it-IT" sz="2400" dirty="0">
              <a:latin typeface="Consolas"/>
            </a:endParaRPr>
          </a:p>
          <a:p>
            <a:r>
              <a:rPr lang="it-IT" sz="2400" dirty="0" smtClean="0">
                <a:latin typeface="Consolas"/>
              </a:rPr>
              <a:t>Application</a:t>
            </a:r>
            <a:r>
              <a:rPr lang="it-IT" sz="2400" dirty="0">
                <a:latin typeface="Consolas"/>
              </a:rPr>
              <a:t>: </a:t>
            </a:r>
            <a:r>
              <a:rPr lang="it-IT" sz="2400" dirty="0" err="1">
                <a:latin typeface="Consolas"/>
              </a:rPr>
              <a:t>Started</a:t>
            </a:r>
            <a:r>
              <a:rPr lang="it-IT" sz="2400" dirty="0">
                <a:latin typeface="Consolas"/>
              </a:rPr>
              <a:t> Application in 12.083 </a:t>
            </a:r>
            <a:r>
              <a:rPr lang="it-IT" sz="2400" dirty="0" err="1">
                <a:latin typeface="Consolas"/>
              </a:rPr>
              <a:t>seconds</a:t>
            </a:r>
            <a:r>
              <a:rPr lang="it-IT" sz="2400" dirty="0">
                <a:latin typeface="Consolas"/>
              </a:rPr>
              <a:t> (JVM </a:t>
            </a:r>
            <a:r>
              <a:rPr lang="it-IT" sz="2400" dirty="0" err="1">
                <a:latin typeface="Consolas"/>
              </a:rPr>
              <a:t>running</a:t>
            </a:r>
            <a:r>
              <a:rPr lang="it-IT" sz="2400" dirty="0">
                <a:latin typeface="Consolas"/>
              </a:rPr>
              <a:t> for 16.066)</a:t>
            </a:r>
          </a:p>
        </p:txBody>
      </p:sp>
      <p:sp>
        <p:nvSpPr>
          <p:cNvPr id="10" name="Segnaposto contenuto 2"/>
          <p:cNvSpPr txBox="1">
            <a:spLocks/>
          </p:cNvSpPr>
          <p:nvPr/>
        </p:nvSpPr>
        <p:spPr bwMode="auto">
          <a:xfrm>
            <a:off x="15171762" y="4964746"/>
            <a:ext cx="8901558" cy="5421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Start up </a:t>
            </a:r>
            <a:r>
              <a:rPr lang="it-IT" sz="3600" b="1" dirty="0" err="1" smtClean="0"/>
              <a:t>evidences</a:t>
            </a:r>
            <a:endParaRPr lang="it-IT" sz="3600" b="1" dirty="0" smtClean="0"/>
          </a:p>
          <a:p>
            <a:pPr lvl="1"/>
            <a:r>
              <a:rPr lang="it-IT" sz="3600" dirty="0" smtClean="0"/>
              <a:t>Environment end-point </a:t>
            </a:r>
          </a:p>
          <a:p>
            <a:pPr lvl="1"/>
            <a:r>
              <a:rPr lang="it-IT" sz="3600" dirty="0" smtClean="0"/>
              <a:t>Web container </a:t>
            </a:r>
          </a:p>
          <a:p>
            <a:pPr lvl="1"/>
            <a:r>
              <a:rPr lang="it-IT" sz="3600" dirty="0" err="1" smtClean="0"/>
              <a:t>Datasource</a:t>
            </a:r>
            <a:r>
              <a:rPr lang="it-IT" sz="3600" dirty="0" smtClean="0"/>
              <a:t> </a:t>
            </a:r>
            <a:r>
              <a:rPr lang="it-IT" sz="3600" dirty="0" err="1" smtClean="0"/>
              <a:t>resolution</a:t>
            </a:r>
            <a:endParaRPr lang="it-IT" sz="3600" dirty="0" smtClean="0"/>
          </a:p>
          <a:p>
            <a:pPr lvl="1"/>
            <a:r>
              <a:rPr lang="it-IT" sz="3600" dirty="0" smtClean="0"/>
              <a:t>Application </a:t>
            </a: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9" y="241300"/>
            <a:ext cx="14554224" cy="1358900"/>
          </a:xfrm>
        </p:spPr>
        <p:txBody>
          <a:bodyPr/>
          <a:lstStyle/>
          <a:p>
            <a:r>
              <a:rPr lang="it-IT" dirty="0" smtClean="0"/>
              <a:t>INTEGRATION TEST - </a:t>
            </a:r>
            <a:r>
              <a:rPr lang="it-IT" dirty="0" err="1" smtClean="0"/>
              <a:t>Docker</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2" name="Segnaposto contenuto 2"/>
          <p:cNvSpPr txBox="1">
            <a:spLocks/>
          </p:cNvSpPr>
          <p:nvPr/>
        </p:nvSpPr>
        <p:spPr bwMode="auto">
          <a:xfrm>
            <a:off x="752052" y="1673424"/>
            <a:ext cx="14419709" cy="4169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b="1" dirty="0" err="1" smtClean="0"/>
              <a:t>Docker</a:t>
            </a:r>
            <a:r>
              <a:rPr lang="en-US" sz="3600" dirty="0" smtClean="0"/>
              <a:t> is a way to containerize applications, allowing us  to package a microservice in a standardized and portable format, independently of </a:t>
            </a:r>
            <a:r>
              <a:rPr lang="en-US" sz="3600" dirty="0"/>
              <a:t>the technology </a:t>
            </a:r>
            <a:r>
              <a:rPr lang="en-US" sz="3600" dirty="0" smtClean="0"/>
              <a:t>used for its +implementation</a:t>
            </a:r>
            <a:r>
              <a:rPr lang="en-US" sz="3600" dirty="0"/>
              <a:t>. </a:t>
            </a:r>
            <a:endParaRPr lang="en-US" sz="3600" dirty="0" smtClean="0"/>
          </a:p>
          <a:p>
            <a:r>
              <a:rPr lang="en-US" sz="3600" dirty="0" smtClean="0"/>
              <a:t>At runtime it provides a high degree of isolation between different services. </a:t>
            </a:r>
          </a:p>
          <a:p>
            <a:r>
              <a:rPr lang="en-US" sz="3600" dirty="0" err="1" smtClean="0"/>
              <a:t>Docker</a:t>
            </a:r>
            <a:r>
              <a:rPr lang="en-US" sz="3600" dirty="0" smtClean="0"/>
              <a:t> containers are extremely lightweight and as a result can be built and started extremely quickly. </a:t>
            </a:r>
          </a:p>
        </p:txBody>
      </p:sp>
      <p:sp>
        <p:nvSpPr>
          <p:cNvPr id="10" name="Segnaposto contenuto 2"/>
          <p:cNvSpPr txBox="1">
            <a:spLocks/>
          </p:cNvSpPr>
          <p:nvPr/>
        </p:nvSpPr>
        <p:spPr bwMode="auto">
          <a:xfrm>
            <a:off x="784075" y="5842459"/>
            <a:ext cx="22930346" cy="21676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A container can typically be built in just a few seconds and starting a container simply consists of starting the service’s process(</a:t>
            </a:r>
            <a:r>
              <a:rPr lang="en-US" sz="3600" dirty="0" err="1" smtClean="0"/>
              <a:t>es</a:t>
            </a:r>
            <a:r>
              <a:rPr lang="en-US" sz="3600" dirty="0" smtClean="0"/>
              <a:t>).</a:t>
            </a:r>
          </a:p>
          <a:p>
            <a:r>
              <a:rPr lang="en-US" sz="3600" dirty="0" smtClean="0"/>
              <a:t>Provide ah high level of portability: </a:t>
            </a:r>
            <a:r>
              <a:rPr lang="en-US" sz="3600" dirty="0" err="1" smtClean="0"/>
              <a:t>infact</a:t>
            </a:r>
            <a:r>
              <a:rPr lang="en-US" sz="3600" dirty="0" smtClean="0"/>
              <a:t> many clouds have added extra support for </a:t>
            </a:r>
            <a:r>
              <a:rPr lang="en-US" sz="3600" dirty="0" err="1" smtClean="0"/>
              <a:t>Docker</a:t>
            </a:r>
            <a:r>
              <a:rPr lang="en-US" sz="3600" dirty="0" smtClean="0"/>
              <a:t>.</a:t>
            </a:r>
            <a:endParaRPr lang="en-US" sz="3600" strike="sngStrike" dirty="0" smtClean="0"/>
          </a:p>
          <a:p>
            <a:pPr marL="0" indent="0">
              <a:buFont typeface="Wingdings" pitchFamily="2" charset="2"/>
              <a:buNone/>
            </a:pPr>
            <a:endParaRPr lang="it-IT" sz="3600" dirty="0"/>
          </a:p>
        </p:txBody>
      </p:sp>
    </p:spTree>
    <p:extLst>
      <p:ext uri="{BB962C8B-B14F-4D97-AF65-F5344CB8AC3E}">
        <p14:creationId xmlns:p14="http://schemas.microsoft.com/office/powerpoint/2010/main" val="224143953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err="1" smtClean="0"/>
              <a:t>Docker</a:t>
            </a:r>
            <a:r>
              <a:rPr lang="it-IT" dirty="0" smtClean="0"/>
              <a:t> image</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Segnaposto contenuto 2"/>
          <p:cNvSpPr txBox="1">
            <a:spLocks/>
          </p:cNvSpPr>
          <p:nvPr/>
        </p:nvSpPr>
        <p:spPr bwMode="auto">
          <a:xfrm>
            <a:off x="617539" y="1676400"/>
            <a:ext cx="14094741" cy="5037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algn="just"/>
            <a:r>
              <a:rPr lang="en-US" sz="3600" dirty="0" smtClean="0"/>
              <a:t>A </a:t>
            </a:r>
            <a:r>
              <a:rPr lang="en-US" sz="3600" b="1" dirty="0" err="1" smtClean="0"/>
              <a:t>Docker</a:t>
            </a:r>
            <a:r>
              <a:rPr lang="en-US" sz="3600" b="1" dirty="0" smtClean="0"/>
              <a:t> image </a:t>
            </a:r>
            <a:r>
              <a:rPr lang="en-US" sz="3600" dirty="0" smtClean="0"/>
              <a:t>is read-only file system image of an operating system and an application.</a:t>
            </a:r>
          </a:p>
          <a:p>
            <a:pPr algn="just"/>
            <a:r>
              <a:rPr lang="en-US" sz="3600" dirty="0" smtClean="0"/>
              <a:t>An image is self-contained and will run on any </a:t>
            </a:r>
            <a:r>
              <a:rPr lang="en-US" sz="3600" dirty="0" err="1" smtClean="0"/>
              <a:t>Docker</a:t>
            </a:r>
            <a:r>
              <a:rPr lang="en-US" sz="3600" dirty="0" smtClean="0"/>
              <a:t> installation. </a:t>
            </a:r>
          </a:p>
          <a:p>
            <a:pPr algn="just"/>
            <a:r>
              <a:rPr lang="en-US" sz="3600" dirty="0"/>
              <a:t>T</a:t>
            </a:r>
            <a:r>
              <a:rPr lang="en-US" sz="3600" dirty="0" smtClean="0"/>
              <a:t>o create an image containing a Spring Boot-based application, we  could start from an Ubuntu image, install the JDK, and then install the executable JAR.</a:t>
            </a:r>
          </a:p>
          <a:p>
            <a:pPr algn="just"/>
            <a:r>
              <a:rPr lang="en-US" sz="3600" dirty="0" smtClean="0"/>
              <a:t>A </a:t>
            </a:r>
            <a:r>
              <a:rPr lang="en-US" sz="3600" dirty="0" err="1" smtClean="0"/>
              <a:t>Docker</a:t>
            </a:r>
            <a:r>
              <a:rPr lang="en-US" sz="3600" dirty="0" smtClean="0"/>
              <a:t> image has a layered structure, a feature that reduces the amount of time needed to build and deploy a </a:t>
            </a:r>
            <a:r>
              <a:rPr lang="en-US" sz="3600" dirty="0" err="1" smtClean="0"/>
              <a:t>Docker</a:t>
            </a:r>
            <a:r>
              <a:rPr lang="en-US" sz="3600" dirty="0" smtClean="0"/>
              <a:t> image. </a:t>
            </a:r>
          </a:p>
        </p:txBody>
      </p:sp>
      <p:sp>
        <p:nvSpPr>
          <p:cNvPr id="13" name="Segnaposto contenuto 2"/>
          <p:cNvSpPr txBox="1">
            <a:spLocks/>
          </p:cNvSpPr>
          <p:nvPr/>
        </p:nvSpPr>
        <p:spPr bwMode="auto">
          <a:xfrm>
            <a:off x="628602" y="7074024"/>
            <a:ext cx="23134637" cy="4445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algn="just"/>
            <a:r>
              <a:rPr lang="en-US" sz="3600" dirty="0" smtClean="0"/>
              <a:t>An image consists of a sequence as well as parent referenced layers, each corresponding to the command  that changes the file system.</a:t>
            </a:r>
          </a:p>
          <a:p>
            <a:pPr algn="just"/>
            <a:r>
              <a:rPr lang="en-US" sz="3600" dirty="0" smtClean="0"/>
              <a:t>The layered structure makes building an image extremely fast and efficient.</a:t>
            </a:r>
            <a:endParaRPr lang="it-IT" sz="3600" dirty="0" smtClean="0"/>
          </a:p>
          <a:p>
            <a:pPr lvl="2" algn="just">
              <a:buFont typeface="+mj-lt"/>
              <a:buAutoNum type="arabicPeriod"/>
            </a:pPr>
            <a:r>
              <a:rPr lang="en-US" sz="3600" dirty="0" err="1" smtClean="0"/>
              <a:t>Docker</a:t>
            </a:r>
            <a:r>
              <a:rPr lang="en-US" sz="3600" dirty="0" smtClean="0"/>
              <a:t> enables </a:t>
            </a:r>
            <a:r>
              <a:rPr lang="en-US" sz="3600" b="1" dirty="0" smtClean="0"/>
              <a:t>the sharing of layers between images</a:t>
            </a:r>
            <a:r>
              <a:rPr lang="en-US" sz="3600" dirty="0" smtClean="0"/>
              <a:t>, and it does not need to move an entire image over the network, since it copies only the layers that do not already exist on the destination machine.</a:t>
            </a:r>
          </a:p>
          <a:p>
            <a:pPr lvl="2" algn="just">
              <a:buFont typeface="+mj-lt"/>
              <a:buAutoNum type="arabicPeriod"/>
            </a:pPr>
            <a:r>
              <a:rPr lang="en-US" sz="3600" dirty="0" err="1" smtClean="0"/>
              <a:t>Docker</a:t>
            </a:r>
            <a:r>
              <a:rPr lang="en-US" sz="3600" dirty="0" smtClean="0"/>
              <a:t> </a:t>
            </a:r>
            <a:r>
              <a:rPr lang="en-US" sz="3600" b="1" dirty="0" smtClean="0"/>
              <a:t>caches layers when building an image</a:t>
            </a:r>
            <a:r>
              <a:rPr lang="en-US" sz="3600" dirty="0" smtClean="0"/>
              <a:t>. When re-executing a command, </a:t>
            </a:r>
            <a:r>
              <a:rPr lang="en-US" sz="3600" dirty="0" err="1" smtClean="0"/>
              <a:t>Docker</a:t>
            </a:r>
            <a:r>
              <a:rPr lang="en-US" sz="3600" dirty="0" smtClean="0"/>
              <a:t> </a:t>
            </a:r>
            <a:r>
              <a:rPr lang="en-US" sz="3600" dirty="0" err="1" smtClean="0"/>
              <a:t>automaticly</a:t>
            </a:r>
            <a:r>
              <a:rPr lang="en-US" sz="3600" dirty="0" smtClean="0"/>
              <a:t> skips the execution of the command, and instead reuses the output layer</a:t>
            </a:r>
            <a:r>
              <a:rPr lang="en-US" sz="3600" dirty="0"/>
              <a:t> </a:t>
            </a:r>
            <a:r>
              <a:rPr lang="en-US" sz="3600" dirty="0" smtClean="0"/>
              <a:t>previously built.</a:t>
            </a:r>
          </a:p>
          <a:p>
            <a:pPr marL="0" indent="0">
              <a:buFont typeface="Wingdings" pitchFamily="2" charset="2"/>
              <a:buNone/>
            </a:pPr>
            <a:endParaRPr lang="en-US" sz="3600" dirty="0" smtClean="0"/>
          </a:p>
        </p:txBody>
      </p:sp>
    </p:spTree>
    <p:extLst>
      <p:ext uri="{BB962C8B-B14F-4D97-AF65-F5344CB8AC3E}">
        <p14:creationId xmlns:p14="http://schemas.microsoft.com/office/powerpoint/2010/main" val="310983941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9" y="241300"/>
            <a:ext cx="14554224" cy="1358900"/>
          </a:xfrm>
        </p:spPr>
        <p:txBody>
          <a:bodyPr/>
          <a:lstStyle/>
          <a:p>
            <a:r>
              <a:rPr lang="it-IT" dirty="0" err="1" smtClean="0"/>
              <a:t>Docker</a:t>
            </a:r>
            <a:r>
              <a:rPr lang="it-IT" dirty="0" smtClean="0"/>
              <a:t> container  </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Segnaposto contenuto 2"/>
          <p:cNvSpPr txBox="1">
            <a:spLocks/>
          </p:cNvSpPr>
          <p:nvPr/>
        </p:nvSpPr>
        <p:spPr bwMode="auto">
          <a:xfrm>
            <a:off x="685752" y="5380087"/>
            <a:ext cx="23134637" cy="3703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err="1" smtClean="0"/>
              <a:t>Eventhough</a:t>
            </a:r>
            <a:r>
              <a:rPr lang="en-US" sz="3600" dirty="0" smtClean="0"/>
              <a:t> an image contains an entire OS, a </a:t>
            </a:r>
            <a:r>
              <a:rPr lang="en-US" sz="3600" b="1" dirty="0" err="1" smtClean="0"/>
              <a:t>Docker</a:t>
            </a:r>
            <a:r>
              <a:rPr lang="en-US" sz="3600" b="1" dirty="0" smtClean="0"/>
              <a:t> container only consists of the application’s processes</a:t>
            </a:r>
          </a:p>
          <a:p>
            <a:r>
              <a:rPr lang="en-US" sz="3600" dirty="0" smtClean="0"/>
              <a:t>For instance, a </a:t>
            </a:r>
            <a:r>
              <a:rPr lang="en-US" sz="3600" dirty="0" err="1" smtClean="0"/>
              <a:t>Docker</a:t>
            </a:r>
            <a:r>
              <a:rPr lang="en-US" sz="3600" dirty="0" smtClean="0"/>
              <a:t> </a:t>
            </a:r>
            <a:r>
              <a:rPr lang="en-US" sz="3600" b="1" dirty="0" smtClean="0"/>
              <a:t>container that runs a Spring Boot application </a:t>
            </a:r>
            <a:r>
              <a:rPr lang="en-US" sz="3600" b="1" dirty="0"/>
              <a:t>only requires </a:t>
            </a:r>
            <a:r>
              <a:rPr lang="en-US" sz="3600" b="1" dirty="0" smtClean="0"/>
              <a:t>running Java, making it extremely efficient</a:t>
            </a:r>
          </a:p>
          <a:p>
            <a:r>
              <a:rPr lang="en-US" sz="3600" dirty="0" smtClean="0"/>
              <a:t>As a result, a </a:t>
            </a:r>
            <a:r>
              <a:rPr lang="en-US" sz="3600" dirty="0" err="1" smtClean="0"/>
              <a:t>Docker</a:t>
            </a:r>
            <a:r>
              <a:rPr lang="en-US" sz="3600" dirty="0" smtClean="0"/>
              <a:t> container has a minimal runtime overhead and its startup time is the startup time of your application.</a:t>
            </a:r>
          </a:p>
          <a:p>
            <a:pPr lvl="2" algn="just">
              <a:buFont typeface="+mj-lt"/>
              <a:buAutoNum type="arabicPeriod"/>
            </a:pPr>
            <a:endParaRPr lang="en-US" sz="3600" dirty="0" smtClean="0"/>
          </a:p>
        </p:txBody>
      </p:sp>
      <p:sp>
        <p:nvSpPr>
          <p:cNvPr id="14" name="Segnaposto contenuto 2"/>
          <p:cNvSpPr txBox="1">
            <a:spLocks/>
          </p:cNvSpPr>
          <p:nvPr/>
        </p:nvSpPr>
        <p:spPr bwMode="auto">
          <a:xfrm>
            <a:off x="690339" y="1709578"/>
            <a:ext cx="14481423" cy="3670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0" indent="0">
              <a:buFont typeface="Wingdings" pitchFamily="2" charset="2"/>
              <a:buNone/>
            </a:pPr>
            <a:r>
              <a:rPr lang="en-US" sz="3600" dirty="0" smtClean="0"/>
              <a:t>A </a:t>
            </a:r>
            <a:r>
              <a:rPr lang="en-US" sz="3600" b="1" dirty="0" err="1" smtClean="0"/>
              <a:t>Docker</a:t>
            </a:r>
            <a:r>
              <a:rPr lang="en-US" sz="3600" b="1" dirty="0" smtClean="0"/>
              <a:t> container </a:t>
            </a:r>
            <a:r>
              <a:rPr lang="en-US" sz="3600" dirty="0" smtClean="0"/>
              <a:t>is a running image consisting of one or more sandboxed processes.</a:t>
            </a:r>
          </a:p>
          <a:p>
            <a:r>
              <a:rPr lang="en-US" sz="3600" dirty="0" err="1" smtClean="0"/>
              <a:t>Docker</a:t>
            </a:r>
            <a:r>
              <a:rPr lang="en-US" sz="3600" dirty="0" smtClean="0"/>
              <a:t> isolates a container’s process and its networking portion</a:t>
            </a:r>
          </a:p>
          <a:p>
            <a:r>
              <a:rPr lang="en-US" sz="3600" dirty="0" err="1" smtClean="0"/>
              <a:t>Docker</a:t>
            </a:r>
            <a:r>
              <a:rPr lang="en-US" sz="3600" dirty="0" smtClean="0"/>
              <a:t> enables a service to be accessed from outside its container by setting up a port mapping feature through which we associate a host port to a container port.</a:t>
            </a:r>
          </a:p>
        </p:txBody>
      </p:sp>
    </p:spTree>
    <p:extLst>
      <p:ext uri="{BB962C8B-B14F-4D97-AF65-F5344CB8AC3E}">
        <p14:creationId xmlns:p14="http://schemas.microsoft.com/office/powerpoint/2010/main" val="359685150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9" name="Gruppo 8"/>
          <p:cNvGrpSpPr/>
          <p:nvPr/>
        </p:nvGrpSpPr>
        <p:grpSpPr>
          <a:xfrm>
            <a:off x="915793" y="7871212"/>
            <a:ext cx="5040561" cy="2758711"/>
            <a:chOff x="4559151" y="924640"/>
            <a:chExt cx="5040561" cy="2758711"/>
          </a:xfrm>
        </p:grpSpPr>
        <p:cxnSp>
          <p:nvCxnSpPr>
            <p:cNvPr id="27" name="Connettore 2 26"/>
            <p:cNvCxnSpPr>
              <a:stCxn id="28" idx="0"/>
              <a:endCxn id="29"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8" name="Rettangolo arrotondato 27"/>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29" name="Ovale 28"/>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0" name="Rettangolo arrotondato 29"/>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nvGrpSpPr>
          <p:cNvPr id="4" name="Gruppo 3"/>
          <p:cNvGrpSpPr/>
          <p:nvPr/>
        </p:nvGrpSpPr>
        <p:grpSpPr>
          <a:xfrm>
            <a:off x="6973993" y="7325268"/>
            <a:ext cx="6839346" cy="3528392"/>
            <a:chOff x="740843" y="6310360"/>
            <a:chExt cx="6839346" cy="3528392"/>
          </a:xfrm>
        </p:grpSpPr>
        <p:grpSp>
          <p:nvGrpSpPr>
            <p:cNvPr id="12" name="Gruppo 11"/>
            <p:cNvGrpSpPr/>
            <p:nvPr/>
          </p:nvGrpSpPr>
          <p:grpSpPr>
            <a:xfrm>
              <a:off x="740843" y="6310360"/>
              <a:ext cx="6839346" cy="3528392"/>
              <a:chOff x="672134" y="4839109"/>
              <a:chExt cx="6839346" cy="3528392"/>
            </a:xfrm>
          </p:grpSpPr>
          <p:sp>
            <p:nvSpPr>
              <p:cNvPr id="32" name="Rettangolo 74"/>
              <p:cNvSpPr>
                <a:spLocks noChangeArrowheads="1"/>
              </p:cNvSpPr>
              <p:nvPr/>
            </p:nvSpPr>
            <p:spPr bwMode="auto">
              <a:xfrm>
                <a:off x="672134" y="4839109"/>
                <a:ext cx="6839346" cy="3528392"/>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688" y="4885147"/>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3" name="Gruppo 32"/>
            <p:cNvGrpSpPr/>
            <p:nvPr/>
          </p:nvGrpSpPr>
          <p:grpSpPr>
            <a:xfrm>
              <a:off x="1637522" y="6851698"/>
              <a:ext cx="5040561" cy="2758711"/>
              <a:chOff x="4559151" y="924640"/>
              <a:chExt cx="5040561" cy="2758711"/>
            </a:xfrm>
          </p:grpSpPr>
          <p:cxnSp>
            <p:nvCxnSpPr>
              <p:cNvPr id="34" name="Connettore 2 33"/>
              <p:cNvCxnSpPr>
                <a:stCxn id="35" idx="0"/>
                <a:endCxn id="36"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5" name="Rettangolo arrotondato 34"/>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6" name="Ovale 35"/>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7" name="Rettangolo arrotondato 36"/>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grpSp>
        <p:nvGrpSpPr>
          <p:cNvPr id="5" name="Gruppo 4"/>
          <p:cNvGrpSpPr/>
          <p:nvPr/>
        </p:nvGrpSpPr>
        <p:grpSpPr>
          <a:xfrm>
            <a:off x="15250785" y="5584386"/>
            <a:ext cx="6839346" cy="2185594"/>
            <a:chOff x="9020349" y="7166921"/>
            <a:chExt cx="6839346" cy="2185594"/>
          </a:xfrm>
        </p:grpSpPr>
        <p:grpSp>
          <p:nvGrpSpPr>
            <p:cNvPr id="42" name="Gruppo 41"/>
            <p:cNvGrpSpPr/>
            <p:nvPr/>
          </p:nvGrpSpPr>
          <p:grpSpPr>
            <a:xfrm>
              <a:off x="9020349" y="7166921"/>
              <a:ext cx="6839346" cy="2185594"/>
              <a:chOff x="672134" y="5704297"/>
              <a:chExt cx="6839346" cy="2185594"/>
            </a:xfrm>
          </p:grpSpPr>
          <p:sp>
            <p:nvSpPr>
              <p:cNvPr id="43" name="Rettangolo 74"/>
              <p:cNvSpPr>
                <a:spLocks noChangeArrowheads="1"/>
              </p:cNvSpPr>
              <p:nvPr/>
            </p:nvSpPr>
            <p:spPr bwMode="auto">
              <a:xfrm>
                <a:off x="672134" y="5704297"/>
                <a:ext cx="6839346" cy="2185594"/>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44"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0830" y="5792782"/>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1" name="Cilindro 30"/>
            <p:cNvSpPr/>
            <p:nvPr/>
          </p:nvSpPr>
          <p:spPr bwMode="auto">
            <a:xfrm>
              <a:off x="9329892" y="7422066"/>
              <a:ext cx="5040561" cy="172819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54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54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cxnSp>
        <p:nvCxnSpPr>
          <p:cNvPr id="39" name="Connettore 4 38"/>
          <p:cNvCxnSpPr>
            <a:stCxn id="32" idx="3"/>
            <a:endCxn id="43" idx="1"/>
          </p:cNvCxnSpPr>
          <p:nvPr/>
        </p:nvCxnSpPr>
        <p:spPr bwMode="auto">
          <a:xfrm flipV="1">
            <a:off x="13813339" y="6677183"/>
            <a:ext cx="1437446" cy="2412281"/>
          </a:xfrm>
          <a:prstGeom prst="bentConnector3">
            <a:avLst>
              <a:gd name="adj1" fmla="val 50000"/>
            </a:avLst>
          </a:prstGeom>
          <a:solidFill>
            <a:srgbClr val="BBE0E3"/>
          </a:solidFill>
          <a:ln w="76200" cap="flat" cmpd="sng" algn="ctr">
            <a:solidFill>
              <a:srgbClr val="0070C0"/>
            </a:solidFill>
            <a:prstDash val="solid"/>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5" name="Segnaposto contenuto 2"/>
          <p:cNvSpPr txBox="1">
            <a:spLocks/>
          </p:cNvSpPr>
          <p:nvPr/>
        </p:nvSpPr>
        <p:spPr bwMode="auto">
          <a:xfrm>
            <a:off x="790275" y="1601415"/>
            <a:ext cx="14138027" cy="3593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Spring Boot packaging features </a:t>
            </a:r>
          </a:p>
          <a:p>
            <a:r>
              <a:rPr lang="en-US" sz="3600" dirty="0" smtClean="0"/>
              <a:t>Running this microservice inside a </a:t>
            </a:r>
            <a:r>
              <a:rPr lang="en-US" sz="3600" dirty="0" err="1" smtClean="0"/>
              <a:t>Docker</a:t>
            </a:r>
            <a:r>
              <a:rPr lang="en-US" sz="3600" dirty="0" smtClean="0"/>
              <a:t> container  needs to build an image containing that JAR file and Java</a:t>
            </a:r>
          </a:p>
          <a:p>
            <a:r>
              <a:rPr lang="en-US" sz="3600" dirty="0" smtClean="0"/>
              <a:t>The integration test then will be done using the </a:t>
            </a:r>
            <a:r>
              <a:rPr lang="en-US" sz="3600" dirty="0" err="1" smtClean="0"/>
              <a:t>docker</a:t>
            </a:r>
            <a:r>
              <a:rPr lang="en-US" sz="3600" dirty="0" smtClean="0"/>
              <a:t> containers of the microservices that establish the digital platform </a:t>
            </a:r>
            <a:endParaRPr lang="it-IT" sz="3600"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Documento multiplo 5"/>
          <p:cNvSpPr/>
          <p:nvPr/>
        </p:nvSpPr>
        <p:spPr bwMode="auto">
          <a:xfrm>
            <a:off x="3569092" y="5766685"/>
            <a:ext cx="3512475" cy="1800200"/>
          </a:xfrm>
          <a:prstGeom prst="flowChartMultidocumen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8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INTEGRATION TEST</a:t>
            </a:r>
            <a:endParaRPr kumimoji="0" lang="it-IT" sz="28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47" name="Connettore 4 46"/>
          <p:cNvCxnSpPr>
            <a:stCxn id="6" idx="3"/>
            <a:endCxn id="36" idx="0"/>
          </p:cNvCxnSpPr>
          <p:nvPr/>
        </p:nvCxnSpPr>
        <p:spPr bwMode="auto">
          <a:xfrm>
            <a:off x="7081567" y="6666785"/>
            <a:ext cx="3306673" cy="1199821"/>
          </a:xfrm>
          <a:prstGeom prst="bentConnector2">
            <a:avLst/>
          </a:prstGeom>
          <a:solidFill>
            <a:srgbClr val="BBE0E3"/>
          </a:solidFill>
          <a:ln w="76200" cap="flat" cmpd="sng" algn="ctr">
            <a:solidFill>
              <a:srgbClr val="0070C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8" name="Gruppo 47"/>
          <p:cNvGrpSpPr/>
          <p:nvPr/>
        </p:nvGrpSpPr>
        <p:grpSpPr>
          <a:xfrm>
            <a:off x="15256211" y="8841894"/>
            <a:ext cx="6839346" cy="3224535"/>
            <a:chOff x="740843" y="6614216"/>
            <a:chExt cx="6839346" cy="3224535"/>
          </a:xfrm>
        </p:grpSpPr>
        <p:grpSp>
          <p:nvGrpSpPr>
            <p:cNvPr id="49" name="Gruppo 48"/>
            <p:cNvGrpSpPr/>
            <p:nvPr/>
          </p:nvGrpSpPr>
          <p:grpSpPr>
            <a:xfrm>
              <a:off x="740843" y="6614216"/>
              <a:ext cx="6839346" cy="3224535"/>
              <a:chOff x="672134" y="5142965"/>
              <a:chExt cx="6839346" cy="3224535"/>
            </a:xfrm>
          </p:grpSpPr>
          <p:sp>
            <p:nvSpPr>
              <p:cNvPr id="55" name="Rettangolo 74"/>
              <p:cNvSpPr>
                <a:spLocks noChangeArrowheads="1"/>
              </p:cNvSpPr>
              <p:nvPr/>
            </p:nvSpPr>
            <p:spPr bwMode="auto">
              <a:xfrm>
                <a:off x="672134" y="5142965"/>
                <a:ext cx="6839346" cy="322453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56"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688" y="5199472"/>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50" name="Gruppo 49"/>
            <p:cNvGrpSpPr/>
            <p:nvPr/>
          </p:nvGrpSpPr>
          <p:grpSpPr>
            <a:xfrm>
              <a:off x="1637522" y="6851698"/>
              <a:ext cx="5040561" cy="2758711"/>
              <a:chOff x="4559151" y="924640"/>
              <a:chExt cx="5040561" cy="2758711"/>
            </a:xfrm>
          </p:grpSpPr>
          <p:cxnSp>
            <p:nvCxnSpPr>
              <p:cNvPr id="51" name="Connettore 2 50"/>
              <p:cNvCxnSpPr>
                <a:stCxn id="52" idx="0"/>
                <a:endCxn id="53"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2" name="Rettangolo arrotondato 51"/>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48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p>
            </p:txBody>
          </p:sp>
          <p:sp>
            <p:nvSpPr>
              <p:cNvPr id="53" name="Ovale 52"/>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Rettangolo arrotondato 53"/>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7119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cxnSp>
        <p:nvCxnSpPr>
          <p:cNvPr id="57" name="Connettore 4 56"/>
          <p:cNvCxnSpPr>
            <a:stCxn id="32" idx="2"/>
            <a:endCxn id="53" idx="0"/>
          </p:cNvCxnSpPr>
          <p:nvPr/>
        </p:nvCxnSpPr>
        <p:spPr bwMode="auto">
          <a:xfrm rot="5400000" flipH="1" flipV="1">
            <a:off x="13644920" y="5828122"/>
            <a:ext cx="1774284" cy="8276792"/>
          </a:xfrm>
          <a:prstGeom prst="bentConnector5">
            <a:avLst>
              <a:gd name="adj1" fmla="val -51536"/>
              <a:gd name="adj2" fmla="val 53957"/>
              <a:gd name="adj3" fmla="val 141873"/>
            </a:avLst>
          </a:prstGeom>
          <a:solidFill>
            <a:srgbClr val="BBE0E3"/>
          </a:solidFill>
          <a:ln w="76200" cap="flat" cmpd="sng" algn="ctr">
            <a:solidFill>
              <a:srgbClr val="0070C0"/>
            </a:solidFill>
            <a:prstDash val="solid"/>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41081214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2343150" y="2109788"/>
            <a:ext cx="17992484" cy="10004796"/>
            <a:chOff x="1371600" y="681317"/>
            <a:chExt cx="17992167" cy="10004545"/>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p:nvPr/>
          </p:nvCxnSpPr>
          <p:spPr bwMode="auto">
            <a:xfrm>
              <a:off x="2743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p:nvPr/>
          </p:nvCxnSpPr>
          <p:spPr bwMode="auto">
            <a:xfrm>
              <a:off x="5791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p:nvPr/>
          </p:nvCxnSpPr>
          <p:spPr bwMode="auto">
            <a:xfrm>
              <a:off x="8848167" y="1881469"/>
              <a:ext cx="0" cy="880439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8780861"/>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LOCAL DOCKER</a:t>
              </a:r>
            </a:p>
            <a:p>
              <a:pPr algn="ctr" eaLnBrk="1" hangingPunct="1"/>
              <a:r>
                <a:rPr lang="it-IT" sz="2400" dirty="0" smtClean="0"/>
                <a:t>REGISTRY</a:t>
              </a:r>
            </a:p>
          </p:txBody>
        </p:sp>
        <p:cxnSp>
          <p:nvCxnSpPr>
            <p:cNvPr id="76" name="Connettore 2 75"/>
            <p:cNvCxnSpPr>
              <a:stCxn id="11320" idx="2"/>
            </p:cNvCxnSpPr>
            <p:nvPr/>
          </p:nvCxnSpPr>
          <p:spPr bwMode="auto">
            <a:xfrm flipH="1">
              <a:off x="17980309" y="1900518"/>
              <a:ext cx="11858" cy="8785344"/>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3562350" y="36385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996113" y="4491266"/>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9667875" y="5152562"/>
            <a:ext cx="6203926" cy="3508552"/>
            <a:chOff x="8696325" y="3723812"/>
            <a:chExt cx="6203926" cy="3508552"/>
          </a:xfrm>
        </p:grpSpPr>
        <p:sp>
          <p:nvSpPr>
            <p:cNvPr id="11269" name="Rettangolo 106"/>
            <p:cNvSpPr>
              <a:spLocks noChangeArrowheads="1"/>
            </p:cNvSpPr>
            <p:nvPr/>
          </p:nvSpPr>
          <p:spPr bwMode="auto">
            <a:xfrm>
              <a:off x="8696325" y="4693244"/>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3" name="Gruppo 40"/>
          <p:cNvGrpSpPr>
            <a:grpSpLocks/>
          </p:cNvGrpSpPr>
          <p:nvPr/>
        </p:nvGrpSpPr>
        <p:grpSpPr bwMode="auto">
          <a:xfrm>
            <a:off x="4019550" y="3813169"/>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6610350" y="3638550"/>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5086323" y="9837786"/>
            <a:ext cx="3048054" cy="1704468"/>
          </a:xfrm>
          <a:prstGeom prst="wedgeRoundRectCallout">
            <a:avLst>
              <a:gd name="adj1" fmla="val -103426"/>
              <a:gd name="adj2" fmla="val 3692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999928" y="5839305"/>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1426246" y="8749384"/>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1" name="Gruppo 39"/>
          <p:cNvGrpSpPr>
            <a:grpSpLocks/>
          </p:cNvGrpSpPr>
          <p:nvPr/>
        </p:nvGrpSpPr>
        <p:grpSpPr bwMode="auto">
          <a:xfrm>
            <a:off x="10047261" y="6024853"/>
            <a:ext cx="9114625" cy="1225841"/>
            <a:chOff x="6024284" y="2570710"/>
            <a:chExt cx="9114312" cy="1225845"/>
          </a:xfrm>
        </p:grpSpPr>
        <p:sp>
          <p:nvSpPr>
            <p:cNvPr id="73"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4" name="CasellaDiTesto 116"/>
            <p:cNvSpPr txBox="1">
              <a:spLocks noChangeArrowheads="1"/>
            </p:cNvSpPr>
            <p:nvPr/>
          </p:nvSpPr>
          <p:spPr bwMode="auto">
            <a:xfrm>
              <a:off x="11999703" y="2570710"/>
              <a:ext cx="3138893" cy="954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Ask</a:t>
              </a:r>
              <a:r>
                <a:rPr lang="it-IT" sz="2800" b="1" dirty="0" smtClean="0"/>
                <a:t> for building </a:t>
              </a:r>
            </a:p>
            <a:p>
              <a:r>
                <a:rPr lang="it-IT" sz="2800" b="1" dirty="0" smtClean="0"/>
                <a:t>an image]</a:t>
              </a:r>
              <a:endParaRPr lang="it-IT" sz="2800" b="1" dirty="0"/>
            </a:p>
          </p:txBody>
        </p:sp>
      </p:grpSp>
      <p:sp>
        <p:nvSpPr>
          <p:cNvPr id="75" name="Rettangolo 106"/>
          <p:cNvSpPr>
            <a:spLocks noChangeArrowheads="1"/>
          </p:cNvSpPr>
          <p:nvPr/>
        </p:nvSpPr>
        <p:spPr bwMode="auto">
          <a:xfrm>
            <a:off x="18800142" y="7278460"/>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7" name="Freccia a destra con strisce 7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4" name="Fumetto 2 33"/>
          <p:cNvSpPr/>
          <p:nvPr/>
        </p:nvSpPr>
        <p:spPr bwMode="auto">
          <a:xfrm flipH="1">
            <a:off x="20201274" y="5226050"/>
            <a:ext cx="3048054" cy="1704468"/>
          </a:xfrm>
          <a:prstGeom prst="wedgeRoundRectCallout">
            <a:avLst>
              <a:gd name="adj1" fmla="val 90688"/>
              <a:gd name="adj2" fmla="val 136328"/>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lang="it-IT" sz="3200" b="1" dirty="0" smtClean="0">
                <a:ea typeface="ヒラギノ角ゴ ProN W3" charset="0"/>
                <a:cs typeface="ヒラギノ角ゴ ProN W3" charset="0"/>
              </a:rPr>
              <a:t>READY</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36" name="Gruppo 40"/>
          <p:cNvGrpSpPr>
            <a:grpSpLocks/>
          </p:cNvGrpSpPr>
          <p:nvPr/>
        </p:nvGrpSpPr>
        <p:grpSpPr bwMode="auto">
          <a:xfrm>
            <a:off x="10013336" y="8447914"/>
            <a:ext cx="8797622" cy="858653"/>
            <a:chOff x="3048000" y="2260550"/>
            <a:chExt cx="11961045" cy="859168"/>
          </a:xfrm>
        </p:grpSpPr>
        <p:sp>
          <p:nvSpPr>
            <p:cNvPr id="37"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8" name="CasellaDiTesto 29"/>
            <p:cNvSpPr txBox="1">
              <a:spLocks noChangeArrowheads="1"/>
            </p:cNvSpPr>
            <p:nvPr/>
          </p:nvSpPr>
          <p:spPr bwMode="auto">
            <a:xfrm>
              <a:off x="11122728" y="2260550"/>
              <a:ext cx="3886317" cy="58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Run</a:t>
              </a:r>
              <a:r>
                <a:rPr lang="it-IT" sz="2800" b="1" dirty="0" smtClean="0"/>
                <a:t> container</a:t>
              </a:r>
              <a:r>
                <a:rPr lang="it-IT" sz="3200" b="1" dirty="0" smtClean="0"/>
                <a:t>]</a:t>
              </a:r>
              <a:endParaRPr lang="it-IT" sz="2800" b="1" dirty="0"/>
            </a:p>
          </p:txBody>
        </p:sp>
      </p:grpSp>
      <p:sp>
        <p:nvSpPr>
          <p:cNvPr id="39" name="Fumetto 2 38"/>
          <p:cNvSpPr/>
          <p:nvPr/>
        </p:nvSpPr>
        <p:spPr bwMode="auto">
          <a:xfrm flipH="1">
            <a:off x="5391123" y="6956646"/>
            <a:ext cx="3048054" cy="1704468"/>
          </a:xfrm>
          <a:prstGeom prst="wedgeRoundRectCallout">
            <a:avLst>
              <a:gd name="adj1" fmla="val -90191"/>
              <a:gd name="adj2" fmla="val 6690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p>
          <a:p>
            <a:pPr marL="0" marR="0" indent="0" algn="ctr" defTabSz="914400" rtl="0" eaLnBrk="1" fontAlgn="base" latinLnBrk="0" hangingPunct="1">
              <a:lnSpc>
                <a:spcPct val="100000"/>
              </a:lnSpc>
              <a:spcBef>
                <a:spcPct val="0"/>
              </a:spcBef>
              <a:spcAft>
                <a:spcPct val="0"/>
              </a:spcAft>
              <a:buClrTx/>
              <a:buSzTx/>
              <a:buFontTx/>
              <a:buNone/>
              <a:tabLst/>
            </a:pPr>
            <a:r>
              <a:rPr lang="it-IT" sz="3200" b="1" dirty="0" smtClean="0">
                <a:ea typeface="ヒラギノ角ゴ ProN W3" charset="0"/>
                <a:cs typeface="ヒラギノ角ゴ ProN W3"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0" name="Rettangolo 106"/>
          <p:cNvSpPr>
            <a:spLocks noChangeArrowheads="1"/>
          </p:cNvSpPr>
          <p:nvPr/>
        </p:nvSpPr>
        <p:spPr bwMode="auto">
          <a:xfrm>
            <a:off x="9697139" y="8878217"/>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41" name="Rettangolo 106"/>
          <p:cNvSpPr>
            <a:spLocks noChangeArrowheads="1"/>
          </p:cNvSpPr>
          <p:nvPr/>
        </p:nvSpPr>
        <p:spPr bwMode="auto">
          <a:xfrm>
            <a:off x="18789052" y="9001952"/>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55" name="Titolo 1"/>
          <p:cNvSpPr>
            <a:spLocks noGrp="1"/>
          </p:cNvSpPr>
          <p:nvPr>
            <p:ph type="title"/>
          </p:nvPr>
        </p:nvSpPr>
        <p:spPr>
          <a:xfrm>
            <a:off x="617538" y="241300"/>
            <a:ext cx="23134637" cy="1358900"/>
          </a:xfrm>
        </p:spPr>
        <p:txBody>
          <a:bodyPr/>
          <a:lstStyle/>
          <a:p>
            <a:r>
              <a:rPr lang="it-IT" dirty="0" smtClean="0"/>
              <a:t>INTEGRATION TEST </a:t>
            </a:r>
            <a:endParaRPr lang="it-IT"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68" grpId="0" animBg="1"/>
      <p:bldP spid="7" grpId="0" animBg="1"/>
      <p:bldP spid="69" grpId="0" animBg="1"/>
      <p:bldP spid="70" grpId="0" animBg="1"/>
      <p:bldP spid="75" grpId="0" animBg="1"/>
      <p:bldP spid="77" grpId="0" animBg="1"/>
      <p:bldP spid="34" grpId="0" animBg="1"/>
      <p:bldP spid="39" grpId="0" animBg="1"/>
      <p:bldP spid="40" grpId="0" animBg="1"/>
      <p:bldP spid="4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9" name="CasellaDiTesto 48"/>
          <p:cNvSpPr txBox="1"/>
          <p:nvPr/>
        </p:nvSpPr>
        <p:spPr>
          <a:xfrm>
            <a:off x="609459" y="6167225"/>
            <a:ext cx="13633517" cy="6001643"/>
          </a:xfrm>
          <a:prstGeom prst="rect">
            <a:avLst/>
          </a:prstGeom>
          <a:noFill/>
        </p:spPr>
        <p:txBody>
          <a:bodyPr wrap="square" rtlCol="0">
            <a:spAutoFit/>
          </a:bodyPr>
          <a:lstStyle/>
          <a:p>
            <a:r>
              <a:rPr lang="it-IT" sz="2400" dirty="0" smtClean="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err="1">
                <a:latin typeface="Consolas"/>
              </a:rPr>
              <a:t>com.spotify</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b="1" dirty="0" err="1">
                <a:latin typeface="Consolas"/>
              </a:rPr>
              <a:t>docker-maven-plugin</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0.2.3</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 </a:t>
            </a:r>
            <a:br>
              <a:rPr lang="it-IT" sz="2400" dirty="0">
                <a:latin typeface="Consolas"/>
              </a:rPr>
            </a:br>
            <a:endParaRPr lang="it-IT" sz="2400" dirty="0" smtClean="0">
              <a:latin typeface="Consolas"/>
            </a:endParaRPr>
          </a:p>
          <a:p>
            <a:r>
              <a:rPr lang="it-IT" sz="2400" dirty="0">
                <a:solidFill>
                  <a:srgbClr val="0000FF"/>
                </a:solidFill>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imageName</a:t>
            </a:r>
            <a:r>
              <a:rPr lang="it-IT" sz="2400" b="1" dirty="0">
                <a:solidFill>
                  <a:srgbClr val="0000FF"/>
                </a:solidFill>
                <a:latin typeface="Consolas"/>
              </a:rPr>
              <a:t>&gt;</a:t>
            </a:r>
            <a:r>
              <a:rPr lang="it-IT" sz="2400" b="1" dirty="0">
                <a:latin typeface="Consolas"/>
              </a:rPr>
              <a:t>${</a:t>
            </a:r>
            <a:r>
              <a:rPr lang="it-IT" sz="2400" b="1" dirty="0" err="1">
                <a:latin typeface="Consolas"/>
              </a:rPr>
              <a:t>docker.image.prefix</a:t>
            </a:r>
            <a:r>
              <a:rPr lang="it-IT" sz="2400" b="1" dirty="0">
                <a:latin typeface="Consolas"/>
              </a:rPr>
              <a:t>}/${</a:t>
            </a:r>
            <a:r>
              <a:rPr lang="it-IT" sz="2400" b="1" dirty="0" err="1">
                <a:latin typeface="Consolas"/>
              </a:rPr>
              <a:t>project.artifactId</a:t>
            </a:r>
            <a:r>
              <a:rPr lang="it-IT" sz="2400" b="1" dirty="0">
                <a:latin typeface="Consolas"/>
              </a:rPr>
              <a:t>}</a:t>
            </a:r>
            <a:r>
              <a:rPr lang="it-IT" sz="2400" dirty="0">
                <a:solidFill>
                  <a:srgbClr val="0000FF"/>
                </a:solidFill>
                <a:latin typeface="Consolas"/>
              </a:rPr>
              <a:t>&lt;/</a:t>
            </a:r>
            <a:r>
              <a:rPr lang="it-IT" sz="2400" dirty="0" err="1">
                <a:solidFill>
                  <a:srgbClr val="800000"/>
                </a:solidFill>
                <a:latin typeface="Consolas"/>
              </a:rPr>
              <a:t>imageName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dockerDirectory</a:t>
            </a:r>
            <a:r>
              <a:rPr lang="it-IT" sz="2400" dirty="0">
                <a:solidFill>
                  <a:srgbClr val="0000FF"/>
                </a:solidFill>
                <a:latin typeface="Consolas"/>
              </a:rPr>
              <a:t>&gt;</a:t>
            </a:r>
            <a:r>
              <a:rPr lang="it-IT" sz="2400" b="1" dirty="0" err="1">
                <a:latin typeface="Consolas"/>
              </a:rPr>
              <a:t>src</a:t>
            </a:r>
            <a:r>
              <a:rPr lang="it-IT" sz="2400" b="1" dirty="0">
                <a:latin typeface="Consolas"/>
              </a:rPr>
              <a:t>/</a:t>
            </a:r>
            <a:r>
              <a:rPr lang="it-IT" sz="2400" b="1" dirty="0" err="1">
                <a:latin typeface="Consolas"/>
              </a:rPr>
              <a:t>main</a:t>
            </a:r>
            <a:r>
              <a:rPr lang="it-IT" sz="2400" b="1" dirty="0">
                <a:latin typeface="Consolas"/>
              </a:rPr>
              <a:t>/</a:t>
            </a:r>
            <a:r>
              <a:rPr lang="it-IT" sz="2400" b="1" dirty="0" err="1">
                <a:latin typeface="Consolas"/>
              </a:rPr>
              <a:t>docker</a:t>
            </a:r>
            <a:r>
              <a:rPr lang="it-IT" sz="2400" dirty="0">
                <a:solidFill>
                  <a:srgbClr val="0000FF"/>
                </a:solidFill>
                <a:latin typeface="Consolas"/>
              </a:rPr>
              <a:t>&lt;/</a:t>
            </a:r>
            <a:r>
              <a:rPr lang="it-IT" sz="2400" dirty="0" err="1">
                <a:solidFill>
                  <a:srgbClr val="800000"/>
                </a:solidFill>
                <a:latin typeface="Consolas"/>
              </a:rPr>
              <a:t>dockerDirectory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solidFill>
                  <a:srgbClr val="008000"/>
                </a:solidFill>
                <a:latin typeface="Consolas"/>
              </a:rPr>
              <a:t> </a:t>
            </a: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directory</a:t>
            </a:r>
            <a:r>
              <a:rPr lang="it-IT" sz="2400" dirty="0">
                <a:solidFill>
                  <a:srgbClr val="0000FF"/>
                </a:solidFill>
                <a:latin typeface="Consolas"/>
              </a:rPr>
              <a:t>&gt;</a:t>
            </a:r>
            <a:r>
              <a:rPr lang="it-IT" sz="2400" b="1" dirty="0">
                <a:latin typeface="Consolas"/>
              </a:rPr>
              <a:t>${</a:t>
            </a:r>
            <a:r>
              <a:rPr lang="it-IT" sz="2400" b="1" dirty="0" err="1">
                <a:latin typeface="Consolas"/>
              </a:rPr>
              <a:t>project.build.directory</a:t>
            </a:r>
            <a:r>
              <a:rPr lang="it-IT" sz="2400" b="1" dirty="0">
                <a:latin typeface="Consolas"/>
              </a:rPr>
              <a:t>}</a:t>
            </a:r>
            <a:r>
              <a:rPr lang="it-IT" sz="2400" dirty="0">
                <a:solidFill>
                  <a:srgbClr val="0000FF"/>
                </a:solidFill>
                <a:latin typeface="Consolas"/>
              </a:rPr>
              <a:t>&lt;/</a:t>
            </a:r>
            <a:r>
              <a:rPr lang="it-IT" sz="2400" dirty="0">
                <a:solidFill>
                  <a:srgbClr val="800000"/>
                </a:solidFill>
                <a:latin typeface="Consolas"/>
              </a:rPr>
              <a:t>directory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include</a:t>
            </a:r>
            <a:r>
              <a:rPr lang="it-IT" sz="2400" dirty="0">
                <a:solidFill>
                  <a:srgbClr val="0000FF"/>
                </a:solidFill>
                <a:latin typeface="Consolas"/>
              </a:rPr>
              <a:t>&gt;</a:t>
            </a:r>
            <a:r>
              <a:rPr lang="it-IT" sz="2400" b="1" dirty="0">
                <a:latin typeface="Consolas"/>
              </a:rPr>
              <a:t>${</a:t>
            </a:r>
            <a:r>
              <a:rPr lang="it-IT" sz="2400" b="1" dirty="0" err="1">
                <a:latin typeface="Consolas"/>
              </a:rPr>
              <a:t>project.build.finalName</a:t>
            </a:r>
            <a:r>
              <a:rPr lang="it-IT" sz="2400" b="1" dirty="0">
                <a:latin typeface="Consolas"/>
              </a:rPr>
              <a:t>}.</a:t>
            </a:r>
            <a:r>
              <a:rPr lang="it-IT" sz="2400" b="1" dirty="0" err="1">
                <a:latin typeface="Consolas"/>
              </a:rPr>
              <a:t>jar</a:t>
            </a:r>
            <a:r>
              <a:rPr lang="it-IT" sz="2400" dirty="0">
                <a:solidFill>
                  <a:srgbClr val="0000FF"/>
                </a:solidFill>
                <a:latin typeface="Consolas"/>
              </a:rPr>
              <a:t>&lt;/</a:t>
            </a:r>
            <a:r>
              <a:rPr lang="it-IT" sz="2400" dirty="0">
                <a:solidFill>
                  <a:srgbClr val="800000"/>
                </a:solidFill>
                <a:latin typeface="Consolas"/>
              </a:rPr>
              <a:t>include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endParaRPr lang="it-IT" sz="2400" dirty="0">
              <a:solidFill>
                <a:srgbClr val="008000"/>
              </a:solidFill>
              <a:latin typeface="Consolas"/>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650" y="2121424"/>
            <a:ext cx="4568236" cy="1436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 name="CasellaDiTesto 49"/>
          <p:cNvSpPr txBox="1"/>
          <p:nvPr/>
        </p:nvSpPr>
        <p:spPr>
          <a:xfrm>
            <a:off x="742728" y="3645074"/>
            <a:ext cx="11890109" cy="2308324"/>
          </a:xfrm>
          <a:prstGeom prst="rect">
            <a:avLst/>
          </a:prstGeom>
          <a:noFill/>
        </p:spPr>
        <p:txBody>
          <a:bodyPr wrap="square" rtlCol="0">
            <a:spAutoFit/>
          </a:bodyPr>
          <a:lstStyle/>
          <a:p>
            <a:r>
              <a:rPr lang="it-IT" sz="2400" b="1" dirty="0" smtClean="0"/>
              <a:t>FROM</a:t>
            </a:r>
            <a:r>
              <a:rPr lang="it-IT" sz="2400" dirty="0" smtClean="0"/>
              <a:t> </a:t>
            </a:r>
            <a:r>
              <a:rPr lang="it-IT" sz="2400" dirty="0"/>
              <a:t>java:8</a:t>
            </a:r>
          </a:p>
          <a:p>
            <a:r>
              <a:rPr lang="it-IT" sz="2400" b="1" dirty="0"/>
              <a:t>MAINTAINER</a:t>
            </a:r>
            <a:r>
              <a:rPr lang="it-IT" sz="2400" dirty="0"/>
              <a:t> l.bennardis</a:t>
            </a:r>
            <a:r>
              <a:rPr lang="it-IT" sz="2400" u="sng" dirty="0"/>
              <a:t>@email.it</a:t>
            </a:r>
          </a:p>
          <a:p>
            <a:r>
              <a:rPr lang="it-IT" sz="2400" b="1" dirty="0"/>
              <a:t>VOLUME</a:t>
            </a:r>
            <a:r>
              <a:rPr lang="it-IT" sz="2400" dirty="0"/>
              <a:t> /</a:t>
            </a:r>
            <a:r>
              <a:rPr lang="it-IT" sz="2400" u="sng" dirty="0" err="1" smtClean="0"/>
              <a:t>tmp</a:t>
            </a:r>
            <a:endParaRPr lang="it-IT" sz="2400" u="sng" dirty="0" smtClean="0"/>
          </a:p>
          <a:p>
            <a:r>
              <a:rPr lang="it-IT" sz="2400" b="1" dirty="0"/>
              <a:t>ADD</a:t>
            </a:r>
            <a:r>
              <a:rPr lang="it-IT" sz="2400" dirty="0"/>
              <a:t> /00dloc-</a:t>
            </a:r>
            <a:r>
              <a:rPr lang="it-IT" sz="2400" u="sng" dirty="0"/>
              <a:t>bookabattery-service-release.jar app.jar</a:t>
            </a:r>
          </a:p>
          <a:p>
            <a:r>
              <a:rPr lang="en-US" sz="2400" b="1" dirty="0"/>
              <a:t>RUN</a:t>
            </a:r>
            <a:r>
              <a:rPr lang="en-US" sz="2400" dirty="0"/>
              <a:t> bash -c 'touch /app.jar'</a:t>
            </a:r>
          </a:p>
          <a:p>
            <a:r>
              <a:rPr lang="it-IT" sz="2400" b="1" dirty="0"/>
              <a:t>ENTRYPOINT</a:t>
            </a:r>
            <a:r>
              <a:rPr lang="it-IT" sz="2400" dirty="0"/>
              <a:t> ["java","-</a:t>
            </a:r>
            <a:r>
              <a:rPr lang="it-IT" sz="2400" dirty="0" err="1"/>
              <a:t>Djava.security.egd</a:t>
            </a:r>
            <a:r>
              <a:rPr lang="it-IT" sz="2400" dirty="0"/>
              <a:t>=file:/</a:t>
            </a:r>
            <a:r>
              <a:rPr lang="it-IT" sz="2400" u="sng" dirty="0"/>
              <a:t>dev/./urandom","-jar","/app.jar"]</a:t>
            </a:r>
          </a:p>
        </p:txBody>
      </p:sp>
      <p:sp>
        <p:nvSpPr>
          <p:cNvPr id="12" name="Segnaposto contenuto 2"/>
          <p:cNvSpPr txBox="1">
            <a:spLocks/>
          </p:cNvSpPr>
          <p:nvPr/>
        </p:nvSpPr>
        <p:spPr bwMode="auto">
          <a:xfrm>
            <a:off x="15171762" y="4964746"/>
            <a:ext cx="8901558" cy="5421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a:t>
            </a:r>
            <a:r>
              <a:rPr lang="it-IT" sz="3600" b="1" dirty="0" smtClean="0"/>
              <a:t> </a:t>
            </a:r>
            <a:r>
              <a:rPr lang="it-IT" sz="3600" b="1" dirty="0" err="1" smtClean="0"/>
              <a:t>integration</a:t>
            </a:r>
            <a:endParaRPr lang="it-IT" sz="3600" b="1" dirty="0" smtClean="0"/>
          </a:p>
          <a:p>
            <a:pPr lvl="1"/>
            <a:r>
              <a:rPr lang="it-IT" sz="3600" dirty="0" err="1" smtClean="0"/>
              <a:t>Dockerfile</a:t>
            </a:r>
            <a:r>
              <a:rPr lang="it-IT" sz="3600" dirty="0" smtClean="0"/>
              <a:t> with the </a:t>
            </a:r>
            <a:r>
              <a:rPr lang="it-IT" sz="3600" dirty="0" err="1" smtClean="0"/>
              <a:t>definition</a:t>
            </a:r>
            <a:r>
              <a:rPr lang="it-IT" sz="3600" dirty="0" smtClean="0"/>
              <a:t> of the </a:t>
            </a:r>
            <a:r>
              <a:rPr lang="it-IT" sz="3600" dirty="0" err="1" smtClean="0"/>
              <a:t>Docker</a:t>
            </a:r>
            <a:r>
              <a:rPr lang="it-IT" sz="3600" dirty="0" smtClean="0"/>
              <a:t> image</a:t>
            </a:r>
          </a:p>
          <a:p>
            <a:pPr lvl="1"/>
            <a:r>
              <a:rPr lang="it-IT" sz="3600" dirty="0" err="1" smtClean="0"/>
              <a:t>Docker</a:t>
            </a:r>
            <a:r>
              <a:rPr lang="it-IT" sz="3600" dirty="0" smtClean="0"/>
              <a:t> </a:t>
            </a:r>
            <a:r>
              <a:rPr lang="it-IT" sz="3600" dirty="0" err="1" smtClean="0"/>
              <a:t>Maven</a:t>
            </a:r>
            <a:r>
              <a:rPr lang="it-IT" sz="3600" dirty="0" smtClean="0"/>
              <a:t> Plug-in: integrate the image </a:t>
            </a:r>
            <a:r>
              <a:rPr lang="it-IT" sz="3600" dirty="0" err="1" smtClean="0"/>
              <a:t>creation</a:t>
            </a:r>
            <a:endParaRPr lang="it-IT" sz="3600" dirty="0" smtClean="0"/>
          </a:p>
        </p:txBody>
      </p:sp>
    </p:spTree>
    <p:extLst>
      <p:ext uri="{BB962C8B-B14F-4D97-AF65-F5344CB8AC3E}">
        <p14:creationId xmlns:p14="http://schemas.microsoft.com/office/powerpoint/2010/main" val="14249830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Functional</a:t>
            </a:r>
            <a:r>
              <a:rPr lang="it-IT" dirty="0" smtClean="0"/>
              <a:t> </a:t>
            </a:r>
            <a:r>
              <a:rPr lang="it-IT" dirty="0" err="1" smtClean="0"/>
              <a:t>requirements</a:t>
            </a:r>
            <a:r>
              <a:rPr lang="it-IT" dirty="0" smtClean="0"/>
              <a:t> </a:t>
            </a:r>
          </a:p>
        </p:txBody>
      </p:sp>
      <p:sp>
        <p:nvSpPr>
          <p:cNvPr id="8195" name="Rectangle 2"/>
          <p:cNvSpPr>
            <a:spLocks noGrp="1" noChangeArrowheads="1"/>
          </p:cNvSpPr>
          <p:nvPr>
            <p:ph type="body" idx="1"/>
          </p:nvPr>
        </p:nvSpPr>
        <p:spPr/>
        <p:txBody>
          <a:bodyPr/>
          <a:lstStyle/>
          <a:p>
            <a:pPr lvl="1" eaLnBrk="1" hangingPunct="1">
              <a:buFont typeface="Wingdings" pitchFamily="2" charset="2"/>
              <a:buChar char="§"/>
            </a:pPr>
            <a:r>
              <a:rPr lang="en-US" sz="4400" dirty="0" smtClean="0"/>
              <a:t>Each driver, according </a:t>
            </a:r>
            <a:r>
              <a:rPr lang="en-US" sz="4400" dirty="0"/>
              <a:t>to his </a:t>
            </a:r>
            <a:r>
              <a:rPr lang="en-US" sz="4400" dirty="0" smtClean="0"/>
              <a:t>daily delivery schedule, will decide the </a:t>
            </a:r>
            <a:r>
              <a:rPr lang="en-US" sz="4400" dirty="0"/>
              <a:t>expected </a:t>
            </a:r>
            <a:r>
              <a:rPr lang="en-US" sz="4400" dirty="0" smtClean="0"/>
              <a:t>pit stops for battery replacement in one of the stations within the historical center by </a:t>
            </a:r>
            <a:r>
              <a:rPr lang="en-US" sz="4400" dirty="0"/>
              <a:t>means of a mobile </a:t>
            </a:r>
            <a:r>
              <a:rPr lang="en-US" sz="4400" dirty="0" smtClean="0"/>
              <a:t>application.</a:t>
            </a:r>
            <a:endParaRPr lang="it-IT" sz="4400" dirty="0"/>
          </a:p>
          <a:p>
            <a:pPr lvl="1" eaLnBrk="1" hangingPunct="1">
              <a:buFont typeface="Wingdings" pitchFamily="2" charset="2"/>
              <a:buChar char="§"/>
            </a:pPr>
            <a:r>
              <a:rPr lang="it-IT" sz="4400" dirty="0" smtClean="0"/>
              <a:t>The </a:t>
            </a:r>
            <a:r>
              <a:rPr lang="it-IT" sz="4400" dirty="0" err="1" smtClean="0"/>
              <a:t>smart</a:t>
            </a:r>
            <a:r>
              <a:rPr lang="it-IT" sz="4400" dirty="0" smtClean="0"/>
              <a:t> cockpit of </a:t>
            </a:r>
            <a:r>
              <a:rPr lang="it-IT" sz="4400" dirty="0" err="1" smtClean="0"/>
              <a:t>each</a:t>
            </a:r>
            <a:r>
              <a:rPr lang="it-IT" sz="4400" dirty="0" smtClean="0"/>
              <a:t> </a:t>
            </a:r>
            <a:r>
              <a:rPr lang="it-IT" sz="4400" dirty="0" err="1" smtClean="0"/>
              <a:t>vehicle</a:t>
            </a:r>
            <a:r>
              <a:rPr lang="it-IT" sz="4400" dirty="0" smtClean="0"/>
              <a:t> </a:t>
            </a:r>
            <a:r>
              <a:rPr lang="it-IT" sz="4400" dirty="0" err="1" smtClean="0"/>
              <a:t>will</a:t>
            </a:r>
            <a:r>
              <a:rPr lang="it-IT" sz="4400" dirty="0" smtClean="0"/>
              <a:t> be </a:t>
            </a:r>
            <a:r>
              <a:rPr lang="it-IT" sz="4400" dirty="0" err="1" smtClean="0"/>
              <a:t>able</a:t>
            </a:r>
            <a:r>
              <a:rPr lang="it-IT" sz="4400" dirty="0" smtClean="0"/>
              <a:t> to </a:t>
            </a:r>
            <a:r>
              <a:rPr lang="it-IT" sz="4400" dirty="0"/>
              <a:t>locate the </a:t>
            </a:r>
            <a:r>
              <a:rPr lang="it-IT" sz="4400" dirty="0" err="1"/>
              <a:t>nearest</a:t>
            </a:r>
            <a:r>
              <a:rPr lang="it-IT" sz="4400" dirty="0"/>
              <a:t> </a:t>
            </a:r>
            <a:r>
              <a:rPr lang="it-IT" sz="4400" dirty="0" err="1"/>
              <a:t>pit</a:t>
            </a:r>
            <a:r>
              <a:rPr lang="it-IT" sz="4400" dirty="0"/>
              <a:t> stop station </a:t>
            </a:r>
            <a:r>
              <a:rPr lang="it-IT" sz="4400" dirty="0" smtClean="0"/>
              <a:t>for an </a:t>
            </a:r>
            <a:r>
              <a:rPr lang="it-IT" sz="4400" dirty="0" err="1" smtClean="0"/>
              <a:t>emergency</a:t>
            </a:r>
            <a:r>
              <a:rPr lang="it-IT" sz="4400" dirty="0" smtClean="0"/>
              <a:t> </a:t>
            </a:r>
            <a:r>
              <a:rPr lang="it-IT" sz="4400" dirty="0" err="1" smtClean="0"/>
              <a:t>battery</a:t>
            </a:r>
            <a:r>
              <a:rPr lang="it-IT" sz="4400" dirty="0" smtClean="0"/>
              <a:t> </a:t>
            </a:r>
            <a:r>
              <a:rPr lang="it-IT" sz="4400" dirty="0" err="1" smtClean="0"/>
              <a:t>switch</a:t>
            </a:r>
            <a:r>
              <a:rPr lang="it-IT" sz="4400" dirty="0" smtClean="0"/>
              <a:t> and go.</a:t>
            </a:r>
          </a:p>
          <a:p>
            <a:pPr lvl="1" eaLnBrk="1" hangingPunct="1">
              <a:buFont typeface="Wingdings" pitchFamily="2" charset="2"/>
              <a:buChar char="§"/>
            </a:pPr>
            <a:r>
              <a:rPr lang="it-IT" sz="4400" dirty="0" smtClean="0"/>
              <a:t>The </a:t>
            </a:r>
            <a:r>
              <a:rPr lang="it-IT" sz="4400" dirty="0" err="1" smtClean="0"/>
              <a:t>digital</a:t>
            </a:r>
            <a:r>
              <a:rPr lang="it-IT" sz="4400" dirty="0" smtClean="0"/>
              <a:t> </a:t>
            </a:r>
            <a:r>
              <a:rPr lang="it-IT" sz="4400" dirty="0" err="1" smtClean="0"/>
              <a:t>platform</a:t>
            </a:r>
            <a:r>
              <a:rPr lang="it-IT" sz="4400" dirty="0" smtClean="0"/>
              <a:t>, due to </a:t>
            </a:r>
            <a:r>
              <a:rPr lang="it-IT" sz="4400" dirty="0" err="1" smtClean="0"/>
              <a:t>its</a:t>
            </a:r>
            <a:r>
              <a:rPr lang="it-IT" sz="4400" dirty="0" smtClean="0"/>
              <a:t> </a:t>
            </a:r>
            <a:r>
              <a:rPr lang="it-IT" sz="4400" dirty="0" err="1" smtClean="0"/>
              <a:t>mission</a:t>
            </a:r>
            <a:r>
              <a:rPr lang="it-IT" sz="4400" dirty="0" smtClean="0"/>
              <a:t> </a:t>
            </a:r>
            <a:r>
              <a:rPr lang="it-IT" sz="4400" dirty="0" err="1" smtClean="0"/>
              <a:t>critical</a:t>
            </a:r>
            <a:r>
              <a:rPr lang="it-IT" sz="4400" dirty="0" smtClean="0"/>
              <a:t> </a:t>
            </a:r>
            <a:r>
              <a:rPr lang="it-IT" sz="4400" dirty="0" err="1" smtClean="0"/>
              <a:t>ends</a:t>
            </a:r>
            <a:r>
              <a:rPr lang="it-IT" sz="4400" dirty="0" smtClean="0"/>
              <a:t>, </a:t>
            </a:r>
            <a:r>
              <a:rPr lang="it-IT" sz="4400" dirty="0" err="1" smtClean="0"/>
              <a:t>should</a:t>
            </a:r>
            <a:r>
              <a:rPr lang="it-IT" sz="4400" dirty="0" smtClean="0"/>
              <a:t> be </a:t>
            </a:r>
            <a:r>
              <a:rPr lang="it-IT" sz="4400" dirty="0" err="1" smtClean="0"/>
              <a:t>fairly</a:t>
            </a:r>
            <a:r>
              <a:rPr lang="it-IT" sz="4400" dirty="0" smtClean="0"/>
              <a:t> </a:t>
            </a:r>
            <a:r>
              <a:rPr lang="it-IT" sz="4400" dirty="0" err="1" smtClean="0"/>
              <a:t>resilient</a:t>
            </a:r>
            <a:r>
              <a:rPr lang="it-IT" sz="4400" dirty="0" smtClean="0"/>
              <a:t>. </a:t>
            </a:r>
            <a:endParaRPr lang="it-IT" sz="4400" strike="sngStrike" dirty="0" smtClean="0"/>
          </a:p>
          <a:p>
            <a:pPr eaLnBrk="1" hangingPunct="1"/>
            <a:endParaRPr lang="it-IT" sz="4400" dirty="0"/>
          </a:p>
        </p:txBody>
      </p:sp>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0" name="CasellaDiTesto 49"/>
          <p:cNvSpPr txBox="1"/>
          <p:nvPr/>
        </p:nvSpPr>
        <p:spPr>
          <a:xfrm>
            <a:off x="742727" y="2599234"/>
            <a:ext cx="11890109" cy="9694962"/>
          </a:xfrm>
          <a:prstGeom prst="rect">
            <a:avLst/>
          </a:prstGeom>
          <a:noFill/>
        </p:spPr>
        <p:txBody>
          <a:bodyPr wrap="square" rtlCol="0">
            <a:spAutoFit/>
          </a:bodyPr>
          <a:lstStyle/>
          <a:p>
            <a:r>
              <a:rPr lang="en-US" sz="2400" dirty="0"/>
              <a:t>[INFO] Building image </a:t>
            </a:r>
            <a:r>
              <a:rPr lang="en-US" sz="2400" b="1" dirty="0" err="1" smtClean="0"/>
              <a:t>luigibennardis</a:t>
            </a:r>
            <a:r>
              <a:rPr lang="en-US" sz="2400" b="1" dirty="0" smtClean="0"/>
              <a:t>/00dloc-bookabattery-service</a:t>
            </a:r>
          </a:p>
          <a:p>
            <a:endParaRPr lang="it-IT" sz="2400" b="1" dirty="0"/>
          </a:p>
          <a:p>
            <a:r>
              <a:rPr lang="en-US" sz="2400" dirty="0">
                <a:solidFill>
                  <a:srgbClr val="0070C0"/>
                </a:solidFill>
              </a:rPr>
              <a:t>Step 0 : </a:t>
            </a:r>
            <a:r>
              <a:rPr lang="en-US" sz="2400" b="1" dirty="0">
                <a:solidFill>
                  <a:srgbClr val="0070C0"/>
                </a:solidFill>
              </a:rPr>
              <a:t>FROM</a:t>
            </a:r>
            <a:r>
              <a:rPr lang="en-US" sz="2400" dirty="0">
                <a:solidFill>
                  <a:srgbClr val="0070C0"/>
                </a:solidFill>
              </a:rPr>
              <a:t> java:8</a:t>
            </a:r>
            <a:endParaRPr lang="it-IT" sz="2400" dirty="0">
              <a:solidFill>
                <a:srgbClr val="0070C0"/>
              </a:solidFill>
            </a:endParaRPr>
          </a:p>
          <a:p>
            <a:r>
              <a:rPr lang="en-US" sz="2400" dirty="0">
                <a:solidFill>
                  <a:srgbClr val="0070C0"/>
                </a:solidFill>
              </a:rPr>
              <a:t>---&gt; </a:t>
            </a:r>
            <a:r>
              <a:rPr lang="en-US" sz="2400" dirty="0" smtClean="0">
                <a:solidFill>
                  <a:srgbClr val="0070C0"/>
                </a:solidFill>
              </a:rPr>
              <a:t>9a7221d5adb5</a:t>
            </a:r>
          </a:p>
          <a:p>
            <a:endParaRPr lang="it-IT" sz="2400" dirty="0"/>
          </a:p>
          <a:p>
            <a:r>
              <a:rPr lang="en-US" sz="2400" dirty="0"/>
              <a:t>Step 1 : </a:t>
            </a:r>
            <a:r>
              <a:rPr lang="en-US" sz="2400" b="1" dirty="0"/>
              <a:t>VOLUME</a:t>
            </a:r>
            <a:r>
              <a:rPr lang="en-US" sz="2400" dirty="0"/>
              <a:t> /</a:t>
            </a:r>
            <a:r>
              <a:rPr lang="en-US" sz="2400" dirty="0" err="1"/>
              <a:t>tmp</a:t>
            </a:r>
            <a:endParaRPr lang="it-IT" sz="2400" dirty="0"/>
          </a:p>
          <a:p>
            <a:r>
              <a:rPr lang="en-US" sz="2400" b="1" dirty="0">
                <a:solidFill>
                  <a:srgbClr val="0070C0"/>
                </a:solidFill>
              </a:rPr>
              <a:t>---&gt; Using cache</a:t>
            </a:r>
            <a:endParaRPr lang="it-IT" sz="2400" b="1" dirty="0">
              <a:solidFill>
                <a:srgbClr val="0070C0"/>
              </a:solidFill>
            </a:endParaRPr>
          </a:p>
          <a:p>
            <a:r>
              <a:rPr lang="en-US" sz="2400" dirty="0"/>
              <a:t>---&gt; </a:t>
            </a:r>
            <a:r>
              <a:rPr lang="en-US" sz="2400" dirty="0" smtClean="0"/>
              <a:t>52e9b30dca40</a:t>
            </a:r>
          </a:p>
          <a:p>
            <a:endParaRPr lang="it-IT" sz="2400" dirty="0"/>
          </a:p>
          <a:p>
            <a:r>
              <a:rPr lang="en-US" sz="2400" dirty="0"/>
              <a:t>Step 2 : </a:t>
            </a:r>
            <a:r>
              <a:rPr lang="en-US" sz="2400" b="1" dirty="0"/>
              <a:t>ADD</a:t>
            </a:r>
            <a:r>
              <a:rPr lang="en-US" sz="2400" dirty="0"/>
              <a:t> /00dloc-bookabattery-service-release.jar app.jar</a:t>
            </a:r>
            <a:endParaRPr lang="it-IT" sz="2400" dirty="0"/>
          </a:p>
          <a:p>
            <a:r>
              <a:rPr lang="en-US" sz="2400" dirty="0"/>
              <a:t>---&gt; ac4489f8ba5b</a:t>
            </a:r>
            <a:endParaRPr lang="it-IT" sz="2400" dirty="0"/>
          </a:p>
          <a:p>
            <a:r>
              <a:rPr lang="en-US" sz="2400" dirty="0"/>
              <a:t>Removing intermediate container ec4d480719c5</a:t>
            </a:r>
            <a:endParaRPr lang="it-IT" sz="2400" dirty="0"/>
          </a:p>
          <a:p>
            <a:r>
              <a:rPr lang="en-US" sz="2400" dirty="0"/>
              <a:t>Step 3 : </a:t>
            </a:r>
            <a:r>
              <a:rPr lang="en-US" sz="2400" b="1" dirty="0"/>
              <a:t>RUN</a:t>
            </a:r>
            <a:r>
              <a:rPr lang="en-US" sz="2400" dirty="0"/>
              <a:t> bash -c 'touch /app.jar'</a:t>
            </a:r>
            <a:endParaRPr lang="it-IT" sz="2400" dirty="0"/>
          </a:p>
          <a:p>
            <a:r>
              <a:rPr lang="en-US" sz="2400" dirty="0"/>
              <a:t>---&gt; Run</a:t>
            </a:r>
            <a:r>
              <a:rPr lang="en-US" sz="2400" u="sng" dirty="0"/>
              <a:t>ning in 61262e1379a2</a:t>
            </a:r>
            <a:endParaRPr lang="it-IT" sz="2400" dirty="0"/>
          </a:p>
          <a:p>
            <a:r>
              <a:rPr lang="en-US" sz="2400" dirty="0"/>
              <a:t>---&gt; 78c5b5d831ce</a:t>
            </a:r>
            <a:endParaRPr lang="it-IT" sz="2400" dirty="0"/>
          </a:p>
          <a:p>
            <a:r>
              <a:rPr lang="en-US" sz="2400" dirty="0"/>
              <a:t>Removing intermediate container 61262e1379a2</a:t>
            </a:r>
            <a:endParaRPr lang="it-IT" sz="2400" dirty="0"/>
          </a:p>
          <a:p>
            <a:r>
              <a:rPr lang="en-US" sz="2400" dirty="0"/>
              <a:t>Step 4 : </a:t>
            </a:r>
            <a:r>
              <a:rPr lang="en-US" sz="2400" b="1" dirty="0"/>
              <a:t>ENTRYPOINT</a:t>
            </a:r>
            <a:r>
              <a:rPr lang="en-US" sz="2400" dirty="0"/>
              <a:t> java -</a:t>
            </a:r>
            <a:r>
              <a:rPr lang="en-US" sz="2400" dirty="0" err="1"/>
              <a:t>Djava.security.egd</a:t>
            </a:r>
            <a:r>
              <a:rPr lang="en-US" sz="2400" dirty="0"/>
              <a:t>=file:/dev/./urandom -jar /app.jar</a:t>
            </a:r>
            <a:endParaRPr lang="it-IT" sz="2400" dirty="0"/>
          </a:p>
          <a:p>
            <a:r>
              <a:rPr lang="en-US" sz="2400" dirty="0"/>
              <a:t>---&gt; Run</a:t>
            </a:r>
            <a:r>
              <a:rPr lang="en-US" sz="2400" u="sng" dirty="0"/>
              <a:t>ning in 50e9016f1701</a:t>
            </a:r>
            <a:endParaRPr lang="it-IT" sz="2400" dirty="0"/>
          </a:p>
          <a:p>
            <a:r>
              <a:rPr lang="en-US" sz="2400" dirty="0"/>
              <a:t>---&gt; 4f2e75b6d815</a:t>
            </a:r>
            <a:endParaRPr lang="it-IT" sz="2400" dirty="0"/>
          </a:p>
          <a:p>
            <a:r>
              <a:rPr lang="en-US" sz="2400" dirty="0"/>
              <a:t>Removing intermediate container 50e9016f1701</a:t>
            </a:r>
            <a:endParaRPr lang="it-IT" sz="2400" dirty="0"/>
          </a:p>
          <a:p>
            <a:r>
              <a:rPr lang="en-US" sz="2400" b="1" dirty="0">
                <a:solidFill>
                  <a:srgbClr val="FF0000"/>
                </a:solidFill>
              </a:rPr>
              <a:t>Successfully built 4f2e75b6d815</a:t>
            </a:r>
            <a:endParaRPr lang="it-IT" sz="2400" b="1" dirty="0">
              <a:solidFill>
                <a:srgbClr val="FF0000"/>
              </a:solidFill>
            </a:endParaRPr>
          </a:p>
          <a:p>
            <a:r>
              <a:rPr lang="en-US" sz="2400" dirty="0"/>
              <a:t>[INFO] </a:t>
            </a:r>
            <a:r>
              <a:rPr lang="en-US" sz="2400" b="1" dirty="0">
                <a:solidFill>
                  <a:schemeClr val="tx1"/>
                </a:solidFill>
              </a:rPr>
              <a:t>Built </a:t>
            </a:r>
            <a:r>
              <a:rPr lang="en-US" sz="2400" b="1" dirty="0" err="1">
                <a:solidFill>
                  <a:srgbClr val="FF0000"/>
                </a:solidFill>
              </a:rPr>
              <a:t>luigibennardis</a:t>
            </a:r>
            <a:r>
              <a:rPr lang="en-US" sz="2400" b="1" dirty="0">
                <a:solidFill>
                  <a:srgbClr val="FF0000"/>
                </a:solidFill>
              </a:rPr>
              <a:t>/00dloc-bookabattery-service</a:t>
            </a:r>
            <a:endParaRPr lang="it-IT" sz="2400" b="1" dirty="0">
              <a:solidFill>
                <a:srgbClr val="FF0000"/>
              </a:solidFill>
            </a:endParaRPr>
          </a:p>
          <a:p>
            <a:r>
              <a:rPr lang="en-US" sz="2400" dirty="0"/>
              <a:t>[INFO] ------------------------------------------------------------------------</a:t>
            </a:r>
            <a:endParaRPr lang="it-IT" sz="2400" dirty="0"/>
          </a:p>
          <a:p>
            <a:r>
              <a:rPr lang="en-US" sz="2400" dirty="0"/>
              <a:t>[INFO] BUILD SUCCESS</a:t>
            </a:r>
            <a:endParaRPr lang="it-IT" sz="2400" dirty="0"/>
          </a:p>
          <a:p>
            <a:r>
              <a:rPr lang="en-US" sz="2400" dirty="0"/>
              <a:t>[INFO] ------------------------------------------------------------------------</a:t>
            </a:r>
            <a:endParaRPr lang="it-IT" sz="2400" dirty="0"/>
          </a:p>
          <a:p>
            <a:r>
              <a:rPr lang="en-US" sz="2400" dirty="0"/>
              <a:t>[INFO] Total time: 01:13 </a:t>
            </a:r>
            <a:r>
              <a:rPr lang="en-US" sz="2400" dirty="0" smtClean="0"/>
              <a:t>min</a:t>
            </a:r>
            <a:endParaRPr lang="it-IT" sz="2400" dirty="0"/>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6743" y="1577373"/>
            <a:ext cx="8036093"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5061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docker</a:t>
            </a:r>
            <a:r>
              <a:rPr lang="it-IT" sz="3600" b="1" dirty="0" smtClean="0"/>
              <a:t>: build </a:t>
            </a:r>
            <a:r>
              <a:rPr lang="it-IT" sz="3600" b="1" dirty="0" err="1" smtClean="0"/>
              <a:t>evidences</a:t>
            </a:r>
            <a:endParaRPr lang="it-IT" sz="3600" b="1" dirty="0" smtClean="0"/>
          </a:p>
          <a:p>
            <a:pPr lvl="1"/>
            <a:r>
              <a:rPr lang="it-IT" sz="3600" dirty="0" smtClean="0"/>
              <a:t>«package </a:t>
            </a:r>
            <a:r>
              <a:rPr lang="it-IT" sz="3600" dirty="0" err="1" smtClean="0"/>
              <a:t>docker:build</a:t>
            </a:r>
            <a:r>
              <a:rPr lang="it-IT" sz="3600" dirty="0" smtClean="0"/>
              <a:t>» </a:t>
            </a:r>
            <a:r>
              <a:rPr lang="it-IT" sz="3600" dirty="0" err="1" smtClean="0"/>
              <a:t>is</a:t>
            </a:r>
            <a:r>
              <a:rPr lang="it-IT" sz="3600" dirty="0" smtClean="0"/>
              <a:t> the </a:t>
            </a:r>
            <a:r>
              <a:rPr lang="it-IT" sz="3600" dirty="0" err="1" smtClean="0"/>
              <a:t>Maven</a:t>
            </a:r>
            <a:r>
              <a:rPr lang="it-IT" sz="3600" dirty="0" smtClean="0"/>
              <a:t> goal for building a </a:t>
            </a:r>
            <a:r>
              <a:rPr lang="it-IT" sz="3600" dirty="0" err="1" smtClean="0"/>
              <a:t>Docker</a:t>
            </a:r>
            <a:r>
              <a:rPr lang="it-IT" sz="3600" dirty="0" smtClean="0"/>
              <a:t> image</a:t>
            </a:r>
          </a:p>
          <a:p>
            <a:pPr lvl="1"/>
            <a:r>
              <a:rPr lang="it-IT" sz="3600" dirty="0" smtClean="0"/>
              <a:t>«</a:t>
            </a:r>
            <a:r>
              <a:rPr lang="it-IT" sz="3600" dirty="0" err="1" smtClean="0"/>
              <a:t>Layering</a:t>
            </a:r>
            <a:r>
              <a:rPr lang="it-IT" sz="3600" dirty="0" smtClean="0"/>
              <a:t>» </a:t>
            </a:r>
            <a:r>
              <a:rPr lang="it-IT" sz="3600" dirty="0" err="1" smtClean="0"/>
              <a:t>features</a:t>
            </a:r>
            <a:r>
              <a:rPr lang="it-IT" sz="3600" dirty="0" smtClean="0"/>
              <a:t> </a:t>
            </a:r>
            <a:r>
              <a:rPr lang="it-IT" sz="3600" dirty="0" err="1" smtClean="0"/>
              <a:t>corrisponding</a:t>
            </a:r>
            <a:r>
              <a:rPr lang="it-IT" sz="3600" dirty="0" smtClean="0"/>
              <a:t> to </a:t>
            </a:r>
            <a:r>
              <a:rPr lang="it-IT" sz="3600" dirty="0" err="1" smtClean="0"/>
              <a:t>each</a:t>
            </a:r>
            <a:r>
              <a:rPr lang="it-IT" sz="3600" dirty="0" smtClean="0"/>
              <a:t> </a:t>
            </a:r>
            <a:r>
              <a:rPr lang="it-IT" sz="3600" dirty="0" err="1" smtClean="0"/>
              <a:t>command</a:t>
            </a:r>
            <a:endParaRPr lang="it-IT" sz="3600" dirty="0" smtClean="0"/>
          </a:p>
        </p:txBody>
      </p:sp>
    </p:spTree>
    <p:extLst>
      <p:ext uri="{BB962C8B-B14F-4D97-AF65-F5344CB8AC3E}">
        <p14:creationId xmlns:p14="http://schemas.microsoft.com/office/powerpoint/2010/main" val="426674298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50" name="CasellaDiTesto 49"/>
          <p:cNvSpPr txBox="1"/>
          <p:nvPr/>
        </p:nvSpPr>
        <p:spPr>
          <a:xfrm>
            <a:off x="833604" y="4035202"/>
            <a:ext cx="14335876" cy="3416320"/>
          </a:xfrm>
          <a:prstGeom prst="rect">
            <a:avLst/>
          </a:prstGeom>
          <a:noFill/>
        </p:spPr>
        <p:txBody>
          <a:bodyPr wrap="square" rtlCol="0">
            <a:spAutoFit/>
          </a:bodyPr>
          <a:lstStyle/>
          <a:p>
            <a:r>
              <a:rPr lang="en-US" sz="2400" b="1" dirty="0" smtClean="0"/>
              <a:t>RUNNING THE DATABASE CONTAINER:</a:t>
            </a:r>
          </a:p>
          <a:p>
            <a:endParaRPr lang="it-IT" sz="2400" b="1" dirty="0"/>
          </a:p>
          <a:p>
            <a:r>
              <a:rPr lang="en-US" sz="2400" dirty="0" err="1"/>
              <a:t>docker</a:t>
            </a:r>
            <a:r>
              <a:rPr lang="en-US" sz="2400" dirty="0"/>
              <a:t> run --</a:t>
            </a:r>
            <a:r>
              <a:rPr lang="en-US" sz="2400" b="1" dirty="0"/>
              <a:t>name</a:t>
            </a:r>
            <a:r>
              <a:rPr lang="en-US" sz="2400" dirty="0"/>
              <a:t> </a:t>
            </a:r>
            <a:r>
              <a:rPr lang="en-US" sz="2400" dirty="0" err="1"/>
              <a:t>mysqldb</a:t>
            </a:r>
            <a:r>
              <a:rPr lang="en-US" sz="2400" dirty="0"/>
              <a:t> </a:t>
            </a:r>
            <a:endParaRPr lang="en-US" sz="2400" dirty="0" smtClean="0"/>
          </a:p>
          <a:p>
            <a:r>
              <a:rPr lang="en-US" sz="2400" dirty="0"/>
              <a:t>	</a:t>
            </a:r>
            <a:r>
              <a:rPr lang="en-US" sz="2400" dirty="0" smtClean="0"/>
              <a:t>	-</a:t>
            </a:r>
            <a:r>
              <a:rPr lang="en-US" sz="2400" dirty="0"/>
              <a:t>e MYSQL_USER=</a:t>
            </a:r>
            <a:r>
              <a:rPr lang="en-US" sz="2400" dirty="0" err="1"/>
              <a:t>bab_USER</a:t>
            </a:r>
            <a:r>
              <a:rPr lang="en-US" sz="2400" dirty="0"/>
              <a:t> </a:t>
            </a:r>
            <a:endParaRPr lang="en-US" sz="2400" dirty="0" smtClean="0"/>
          </a:p>
          <a:p>
            <a:r>
              <a:rPr lang="en-US" sz="2400" dirty="0"/>
              <a:t>	</a:t>
            </a:r>
            <a:r>
              <a:rPr lang="en-US" sz="2400" dirty="0" smtClean="0"/>
              <a:t>	-</a:t>
            </a:r>
            <a:r>
              <a:rPr lang="en-US" sz="2400" dirty="0"/>
              <a:t>e MYSQL_PASSWORD=</a:t>
            </a:r>
            <a:r>
              <a:rPr lang="en-US" sz="2400" dirty="0" err="1"/>
              <a:t>bab_USER</a:t>
            </a:r>
            <a:r>
              <a:rPr lang="en-US" sz="2400" dirty="0"/>
              <a:t> </a:t>
            </a:r>
            <a:endParaRPr lang="en-US" sz="2400" dirty="0" smtClean="0"/>
          </a:p>
          <a:p>
            <a:r>
              <a:rPr lang="en-US" sz="2400" dirty="0"/>
              <a:t>	</a:t>
            </a:r>
            <a:r>
              <a:rPr lang="en-US" sz="2400" dirty="0" smtClean="0"/>
              <a:t>	-</a:t>
            </a:r>
            <a:r>
              <a:rPr lang="en-US" sz="2400" dirty="0"/>
              <a:t>e MYSQL_DATABASE=</a:t>
            </a:r>
            <a:r>
              <a:rPr lang="en-US" sz="2400" dirty="0" err="1"/>
              <a:t>batteryService</a:t>
            </a:r>
            <a:r>
              <a:rPr lang="en-US" sz="2400" dirty="0"/>
              <a:t> </a:t>
            </a:r>
            <a:endParaRPr lang="en-US" sz="2400" dirty="0" smtClean="0"/>
          </a:p>
          <a:p>
            <a:r>
              <a:rPr lang="en-US" sz="2400" dirty="0"/>
              <a:t>	</a:t>
            </a:r>
            <a:r>
              <a:rPr lang="en-US" sz="2400" dirty="0" smtClean="0"/>
              <a:t>	-</a:t>
            </a:r>
            <a:r>
              <a:rPr lang="en-US" sz="2400" dirty="0"/>
              <a:t>e </a:t>
            </a:r>
            <a:r>
              <a:rPr lang="en-US" sz="2400" dirty="0" smtClean="0"/>
              <a:t>MYSQL_ROOT_PASSWORD=root </a:t>
            </a:r>
          </a:p>
          <a:p>
            <a:r>
              <a:rPr lang="en-US" sz="2400" b="1" dirty="0"/>
              <a:t>	</a:t>
            </a:r>
            <a:r>
              <a:rPr lang="en-US" sz="2400" b="1" dirty="0" smtClean="0"/>
              <a:t>	-</a:t>
            </a:r>
            <a:r>
              <a:rPr lang="en-US" sz="2400" b="1" dirty="0"/>
              <a:t>d</a:t>
            </a:r>
            <a:r>
              <a:rPr lang="en-US" sz="2400" dirty="0"/>
              <a:t> </a:t>
            </a:r>
            <a:endParaRPr lang="en-US" sz="2400" dirty="0" smtClean="0"/>
          </a:p>
          <a:p>
            <a:r>
              <a:rPr lang="en-US" sz="2400" b="1" dirty="0"/>
              <a:t>	</a:t>
            </a:r>
            <a:r>
              <a:rPr lang="en-US" sz="2400" b="1" dirty="0" smtClean="0"/>
              <a:t>	mysql:5.6</a:t>
            </a:r>
            <a:r>
              <a:rPr lang="en-US" sz="2400" dirty="0"/>
              <a:t> </a:t>
            </a:r>
            <a:endParaRPr lang="it-IT" sz="2400" dirty="0"/>
          </a:p>
        </p:txBody>
      </p:sp>
      <p:sp>
        <p:nvSpPr>
          <p:cNvPr id="14" name="Freccia a destra con strisce 13"/>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968" y="1553824"/>
            <a:ext cx="14410950" cy="2277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835886" y="7534573"/>
            <a:ext cx="14335876" cy="2677656"/>
          </a:xfrm>
          <a:prstGeom prst="rect">
            <a:avLst/>
          </a:prstGeom>
          <a:noFill/>
        </p:spPr>
        <p:txBody>
          <a:bodyPr wrap="square" rtlCol="0">
            <a:spAutoFit/>
          </a:bodyPr>
          <a:lstStyle/>
          <a:p>
            <a:r>
              <a:rPr lang="en-US" sz="2400" b="1" dirty="0" smtClean="0"/>
              <a:t>RUNNING THE MICROSERVICE CONTAINER:</a:t>
            </a:r>
          </a:p>
          <a:p>
            <a:endParaRPr lang="it-IT" sz="2400" b="1" dirty="0"/>
          </a:p>
          <a:p>
            <a:r>
              <a:rPr lang="en-US" sz="2400" dirty="0" err="1" smtClean="0"/>
              <a:t>docker</a:t>
            </a:r>
            <a:r>
              <a:rPr lang="en-US" sz="2400" dirty="0" smtClean="0"/>
              <a:t> run </a:t>
            </a:r>
            <a:r>
              <a:rPr lang="en-US" sz="2400" dirty="0"/>
              <a:t>--</a:t>
            </a:r>
            <a:r>
              <a:rPr lang="en-US" sz="2400" b="1" dirty="0"/>
              <a:t>name</a:t>
            </a:r>
            <a:r>
              <a:rPr lang="en-US" sz="2400" dirty="0"/>
              <a:t> </a:t>
            </a:r>
            <a:r>
              <a:rPr lang="en-US" sz="2400" dirty="0" err="1"/>
              <a:t>appdemo</a:t>
            </a:r>
            <a:r>
              <a:rPr lang="en-US" sz="2400" dirty="0"/>
              <a:t> </a:t>
            </a:r>
            <a:endParaRPr lang="en-US" sz="2400" dirty="0" smtClean="0"/>
          </a:p>
          <a:p>
            <a:r>
              <a:rPr lang="en-US" sz="2400" dirty="0"/>
              <a:t>	</a:t>
            </a:r>
            <a:r>
              <a:rPr lang="en-US" sz="2400" dirty="0" smtClean="0"/>
              <a:t>	--</a:t>
            </a:r>
            <a:r>
              <a:rPr lang="en-US" sz="2400" b="1" dirty="0"/>
              <a:t>link</a:t>
            </a:r>
            <a:r>
              <a:rPr lang="en-US" sz="2400" dirty="0"/>
              <a:t> </a:t>
            </a:r>
            <a:r>
              <a:rPr lang="en-US" sz="2400" dirty="0" err="1"/>
              <a:t>mysqldb:mysql</a:t>
            </a:r>
            <a:r>
              <a:rPr lang="en-US" sz="2400" dirty="0"/>
              <a:t> </a:t>
            </a:r>
            <a:r>
              <a:rPr lang="en-US" sz="2400" dirty="0" smtClean="0"/>
              <a:t> </a:t>
            </a:r>
          </a:p>
          <a:p>
            <a:r>
              <a:rPr lang="en-US" sz="2400" dirty="0"/>
              <a:t>	</a:t>
            </a:r>
            <a:r>
              <a:rPr lang="en-US" sz="2400" dirty="0" smtClean="0"/>
              <a:t>	-</a:t>
            </a:r>
            <a:r>
              <a:rPr lang="en-US" sz="2400" b="1" dirty="0"/>
              <a:t>p</a:t>
            </a:r>
            <a:r>
              <a:rPr lang="en-US" sz="2400" dirty="0"/>
              <a:t> 7111:7111 </a:t>
            </a:r>
            <a:endParaRPr lang="en-US" sz="2400" dirty="0" smtClean="0"/>
          </a:p>
          <a:p>
            <a:r>
              <a:rPr lang="en-US" sz="2400" dirty="0"/>
              <a:t>	</a:t>
            </a:r>
            <a:r>
              <a:rPr lang="en-US" sz="2400" dirty="0" smtClean="0"/>
              <a:t>	-</a:t>
            </a:r>
            <a:r>
              <a:rPr lang="en-US" sz="2400" dirty="0"/>
              <a:t>t </a:t>
            </a:r>
            <a:endParaRPr lang="en-US" sz="2400" dirty="0" smtClean="0"/>
          </a:p>
          <a:p>
            <a:r>
              <a:rPr lang="en-US" sz="2400" dirty="0"/>
              <a:t>	</a:t>
            </a:r>
            <a:r>
              <a:rPr lang="en-US" sz="2400" dirty="0" smtClean="0"/>
              <a:t>	</a:t>
            </a:r>
            <a:r>
              <a:rPr lang="en-US" sz="2400" b="1" dirty="0" err="1" smtClean="0"/>
              <a:t>luigibennardis</a:t>
            </a:r>
            <a:r>
              <a:rPr lang="en-US" sz="2400" b="1" dirty="0" smtClean="0"/>
              <a:t>/00dloc-bookabattery-service</a:t>
            </a:r>
          </a:p>
        </p:txBody>
      </p:sp>
      <p:sp>
        <p:nvSpPr>
          <p:cNvPr id="12" name="CasellaDiTesto 11"/>
          <p:cNvSpPr txBox="1"/>
          <p:nvPr/>
        </p:nvSpPr>
        <p:spPr>
          <a:xfrm>
            <a:off x="912368" y="10635837"/>
            <a:ext cx="3862808" cy="1938992"/>
          </a:xfrm>
          <a:prstGeom prst="rect">
            <a:avLst/>
          </a:prstGeom>
          <a:noFill/>
        </p:spPr>
        <p:txBody>
          <a:bodyPr wrap="square" rtlCol="0">
            <a:spAutoFit/>
          </a:bodyPr>
          <a:lstStyle/>
          <a:p>
            <a:r>
              <a:rPr lang="en-US" sz="2400" b="1" dirty="0" smtClean="0"/>
              <a:t>OBTAINING THE LIST OF IMAGES:</a:t>
            </a:r>
          </a:p>
          <a:p>
            <a:endParaRPr lang="it-IT" sz="2400" b="1" dirty="0"/>
          </a:p>
          <a:p>
            <a:r>
              <a:rPr lang="en-US" sz="2400" dirty="0" err="1" smtClean="0"/>
              <a:t>docker</a:t>
            </a:r>
            <a:r>
              <a:rPr lang="en-US" sz="2400" dirty="0" smtClean="0"/>
              <a:t> images</a:t>
            </a:r>
          </a:p>
          <a:p>
            <a:endParaRPr lang="en-US" sz="2400" b="1" dirty="0"/>
          </a:p>
        </p:txBody>
      </p:sp>
      <p:sp>
        <p:nvSpPr>
          <p:cNvPr id="13"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a:t>
            </a:r>
            <a:r>
              <a:rPr lang="it-IT" sz="3600" b="1" dirty="0" smtClean="0"/>
              <a:t> </a:t>
            </a:r>
            <a:r>
              <a:rPr lang="it-IT" sz="3600" b="1" dirty="0" err="1" smtClean="0"/>
              <a:t>instance</a:t>
            </a:r>
            <a:r>
              <a:rPr lang="it-IT" sz="3600" b="1" dirty="0" smtClean="0"/>
              <a:t> </a:t>
            </a:r>
            <a:r>
              <a:rPr lang="it-IT" sz="3600" b="1" dirty="0" err="1" smtClean="0"/>
              <a:t>details</a:t>
            </a:r>
            <a:r>
              <a:rPr lang="it-IT" sz="3600" b="1" dirty="0" smtClean="0"/>
              <a:t> </a:t>
            </a:r>
          </a:p>
          <a:p>
            <a:pPr lvl="1"/>
            <a:r>
              <a:rPr lang="it-IT" sz="3600" dirty="0" smtClean="0"/>
              <a:t>List of </a:t>
            </a:r>
            <a:r>
              <a:rPr lang="it-IT" sz="3600" dirty="0" err="1" smtClean="0"/>
              <a:t>available</a:t>
            </a:r>
            <a:r>
              <a:rPr lang="it-IT" sz="3600" dirty="0" smtClean="0"/>
              <a:t> images inside the </a:t>
            </a:r>
            <a:r>
              <a:rPr lang="it-IT" sz="3600" dirty="0" err="1" smtClean="0"/>
              <a:t>docker</a:t>
            </a:r>
            <a:r>
              <a:rPr lang="it-IT" sz="3600" dirty="0" smtClean="0"/>
              <a:t> </a:t>
            </a:r>
            <a:r>
              <a:rPr lang="it-IT" sz="3600" dirty="0" err="1" smtClean="0"/>
              <a:t>registry</a:t>
            </a:r>
            <a:endParaRPr lang="it-IT" sz="3600" dirty="0" smtClean="0"/>
          </a:p>
          <a:p>
            <a:pPr lvl="1"/>
            <a:r>
              <a:rPr lang="it-IT" sz="3600" dirty="0" err="1" smtClean="0"/>
              <a:t>Docker</a:t>
            </a:r>
            <a:r>
              <a:rPr lang="it-IT" sz="3600" dirty="0" smtClean="0"/>
              <a:t> run </a:t>
            </a:r>
            <a:r>
              <a:rPr lang="it-IT" sz="3600" dirty="0" err="1" smtClean="0"/>
              <a:t>commands</a:t>
            </a:r>
            <a:r>
              <a:rPr lang="it-IT" sz="3600" dirty="0" smtClean="0"/>
              <a:t> </a:t>
            </a:r>
            <a:r>
              <a:rPr lang="it-IT" sz="3600" dirty="0" err="1" smtClean="0"/>
              <a:t>details</a:t>
            </a:r>
            <a:r>
              <a:rPr lang="it-IT" sz="3600" dirty="0" smtClean="0"/>
              <a:t>  </a:t>
            </a:r>
          </a:p>
          <a:p>
            <a:pPr lvl="1"/>
            <a:r>
              <a:rPr lang="en-US" sz="3600" dirty="0" smtClean="0"/>
              <a:t>The </a:t>
            </a:r>
            <a:r>
              <a:rPr lang="en-US" sz="3600" dirty="0" err="1" smtClean="0"/>
              <a:t>MySql</a:t>
            </a:r>
            <a:r>
              <a:rPr lang="en-US" sz="3600" dirty="0" smtClean="0"/>
              <a:t> instance will </a:t>
            </a:r>
            <a:r>
              <a:rPr lang="en-US" sz="3600" dirty="0"/>
              <a:t>be load from scratch by the </a:t>
            </a:r>
            <a:r>
              <a:rPr lang="en-US" sz="3600" dirty="0" err="1" smtClean="0"/>
              <a:t>ddl</a:t>
            </a:r>
            <a:r>
              <a:rPr lang="en-US" sz="3600" dirty="0" smtClean="0"/>
              <a:t> </a:t>
            </a:r>
            <a:r>
              <a:rPr lang="en-US" sz="3600" dirty="0"/>
              <a:t>and </a:t>
            </a:r>
            <a:r>
              <a:rPr lang="en-US" sz="3600" dirty="0" err="1"/>
              <a:t>dml</a:t>
            </a:r>
            <a:r>
              <a:rPr lang="en-US" sz="3600" dirty="0"/>
              <a:t> </a:t>
            </a:r>
            <a:r>
              <a:rPr lang="en-US" sz="3600" dirty="0" smtClean="0"/>
              <a:t>statements provided </a:t>
            </a:r>
            <a:r>
              <a:rPr lang="en-US" sz="3600" dirty="0"/>
              <a:t>in the </a:t>
            </a:r>
            <a:r>
              <a:rPr lang="en-US" sz="3600" dirty="0" smtClean="0"/>
              <a:t>application’s package</a:t>
            </a:r>
          </a:p>
          <a:p>
            <a:pPr lvl="1"/>
            <a:r>
              <a:rPr lang="en-US" sz="3600" dirty="0" smtClean="0"/>
              <a:t>For specific test purposes it will be possible to run specific database images </a:t>
            </a:r>
            <a:endParaRPr lang="it-IT" sz="3600" dirty="0"/>
          </a:p>
          <a:p>
            <a:pPr marL="419100" lvl="1" indent="0">
              <a:buNone/>
            </a:pPr>
            <a:endParaRPr lang="it-IT" sz="3600" dirty="0" smtClean="0"/>
          </a:p>
        </p:txBody>
      </p:sp>
      <p:sp>
        <p:nvSpPr>
          <p:cNvPr id="16" name="CasellaDiTesto 15"/>
          <p:cNvSpPr txBox="1"/>
          <p:nvPr/>
        </p:nvSpPr>
        <p:spPr>
          <a:xfrm>
            <a:off x="5337995" y="10635836"/>
            <a:ext cx="3862808" cy="1938992"/>
          </a:xfrm>
          <a:prstGeom prst="rect">
            <a:avLst/>
          </a:prstGeom>
          <a:noFill/>
        </p:spPr>
        <p:txBody>
          <a:bodyPr wrap="square" rtlCol="0">
            <a:spAutoFit/>
          </a:bodyPr>
          <a:lstStyle/>
          <a:p>
            <a:r>
              <a:rPr lang="en-US" sz="2400" b="1" dirty="0" smtClean="0"/>
              <a:t>OBTAINING </a:t>
            </a:r>
            <a:r>
              <a:rPr lang="en-US" sz="2400" b="1" dirty="0"/>
              <a:t>THE LIST OF </a:t>
            </a:r>
            <a:r>
              <a:rPr lang="en-US" sz="2400" b="1" dirty="0" smtClean="0"/>
              <a:t>CONTAINERS:</a:t>
            </a:r>
          </a:p>
          <a:p>
            <a:endParaRPr lang="it-IT" sz="2400" b="1" dirty="0"/>
          </a:p>
          <a:p>
            <a:r>
              <a:rPr lang="en-US" sz="2400" dirty="0" err="1"/>
              <a:t>docker</a:t>
            </a:r>
            <a:r>
              <a:rPr lang="en-US" sz="2400" dirty="0"/>
              <a:t> </a:t>
            </a:r>
            <a:r>
              <a:rPr lang="en-US" sz="2400" dirty="0" err="1"/>
              <a:t>ps</a:t>
            </a:r>
            <a:r>
              <a:rPr lang="en-US" sz="2400" dirty="0"/>
              <a:t> –a </a:t>
            </a:r>
            <a:endParaRPr lang="en-US" sz="2400" dirty="0" smtClean="0"/>
          </a:p>
          <a:p>
            <a:endParaRPr lang="en-US" sz="2400" b="1" dirty="0"/>
          </a:p>
        </p:txBody>
      </p:sp>
      <p:sp>
        <p:nvSpPr>
          <p:cNvPr id="17" name="CasellaDiTesto 16"/>
          <p:cNvSpPr txBox="1"/>
          <p:nvPr/>
        </p:nvSpPr>
        <p:spPr>
          <a:xfrm>
            <a:off x="10018812" y="10635835"/>
            <a:ext cx="5569768" cy="1938992"/>
          </a:xfrm>
          <a:prstGeom prst="rect">
            <a:avLst/>
          </a:prstGeom>
          <a:noFill/>
        </p:spPr>
        <p:txBody>
          <a:bodyPr wrap="square" rtlCol="0">
            <a:spAutoFit/>
          </a:bodyPr>
          <a:lstStyle/>
          <a:p>
            <a:r>
              <a:rPr lang="en-US" sz="2400" b="1" dirty="0" smtClean="0"/>
              <a:t>STOPPING AND REMOVING CONTAINERS:</a:t>
            </a:r>
          </a:p>
          <a:p>
            <a:endParaRPr lang="it-IT" sz="2400" b="1" dirty="0"/>
          </a:p>
          <a:p>
            <a:r>
              <a:rPr lang="en-US" sz="2400" dirty="0" err="1"/>
              <a:t>Docker</a:t>
            </a:r>
            <a:r>
              <a:rPr lang="en-US" sz="2400" dirty="0"/>
              <a:t> stop/</a:t>
            </a:r>
            <a:r>
              <a:rPr lang="en-US" sz="2400" dirty="0" err="1"/>
              <a:t>rm</a:t>
            </a:r>
            <a:r>
              <a:rPr lang="en-US" sz="2400" dirty="0"/>
              <a:t> </a:t>
            </a:r>
            <a:r>
              <a:rPr lang="en-US" sz="2400" dirty="0" smtClean="0"/>
              <a:t>&lt;container-id&gt;</a:t>
            </a:r>
            <a:endParaRPr lang="it-IT" sz="2400" dirty="0"/>
          </a:p>
          <a:p>
            <a:endParaRPr lang="en-US" sz="2400" b="1" dirty="0"/>
          </a:p>
        </p:txBody>
      </p:sp>
    </p:spTree>
    <p:extLst>
      <p:ext uri="{BB962C8B-B14F-4D97-AF65-F5344CB8AC3E}">
        <p14:creationId xmlns:p14="http://schemas.microsoft.com/office/powerpoint/2010/main" val="243035156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8" y="2209800"/>
            <a:ext cx="14554223" cy="3784104"/>
          </a:xfrm>
        </p:spPr>
        <p:txBody>
          <a:bodyPr/>
          <a:lstStyle/>
          <a:p>
            <a:r>
              <a:rPr lang="en-US" sz="4400" b="1" dirty="0" err="1"/>
              <a:t>Docker</a:t>
            </a:r>
            <a:r>
              <a:rPr lang="en-US" sz="4400" b="1" dirty="0"/>
              <a:t> Hub </a:t>
            </a:r>
            <a:r>
              <a:rPr lang="en-US" sz="4400" dirty="0"/>
              <a:t>is the cloud-based registry service of </a:t>
            </a:r>
            <a:r>
              <a:rPr lang="en-US" sz="4400" dirty="0" err="1"/>
              <a:t>Docker</a:t>
            </a:r>
            <a:r>
              <a:rPr lang="en-US" sz="4400" dirty="0"/>
              <a:t> images. It provides:</a:t>
            </a:r>
          </a:p>
          <a:p>
            <a:pPr lvl="1"/>
            <a:r>
              <a:rPr lang="en-US" sz="4400" u="sng" dirty="0"/>
              <a:t>Official and private image repositories</a:t>
            </a:r>
            <a:r>
              <a:rPr lang="en-US" sz="4400" dirty="0"/>
              <a:t>: finding, managing, pushing and pulling images </a:t>
            </a:r>
            <a:r>
              <a:rPr lang="en-US" sz="4400" dirty="0" smtClean="0"/>
              <a:t>from the </a:t>
            </a:r>
            <a:r>
              <a:rPr lang="en-US" sz="4400" dirty="0" err="1"/>
              <a:t>Docker</a:t>
            </a:r>
            <a:r>
              <a:rPr lang="en-US" sz="4400" dirty="0"/>
              <a:t> command </a:t>
            </a:r>
            <a:r>
              <a:rPr lang="en-US" sz="4400" dirty="0" smtClean="0"/>
              <a:t>line</a:t>
            </a:r>
            <a:endParaRPr lang="en-US" sz="4400"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Segnaposto contenuto 2"/>
          <p:cNvSpPr txBox="1">
            <a:spLocks/>
          </p:cNvSpPr>
          <p:nvPr/>
        </p:nvSpPr>
        <p:spPr bwMode="auto">
          <a:xfrm>
            <a:off x="606723" y="5761112"/>
            <a:ext cx="22458485" cy="606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lvl="1"/>
            <a:r>
              <a:rPr lang="en-US" sz="4400" u="sng" dirty="0" smtClean="0"/>
              <a:t>Automated builds</a:t>
            </a:r>
            <a:r>
              <a:rPr lang="en-US" sz="4400" dirty="0" smtClean="0"/>
              <a:t>: creating new images, either manually triggered or as a result of  changes detected in the source code repository.</a:t>
            </a:r>
          </a:p>
          <a:p>
            <a:pPr lvl="1"/>
            <a:r>
              <a:rPr lang="en-US" sz="4400" u="sng" dirty="0" err="1" smtClean="0"/>
              <a:t>Webhooks</a:t>
            </a:r>
            <a:r>
              <a:rPr lang="en-US" sz="4400" dirty="0" smtClean="0"/>
              <a:t> features: triggering actions after a successful push to a repository.</a:t>
            </a:r>
          </a:p>
          <a:p>
            <a:pPr lvl="1"/>
            <a:r>
              <a:rPr lang="en-US" sz="4400" dirty="0" smtClean="0"/>
              <a:t>Team collaboration and workflow automation. </a:t>
            </a:r>
          </a:p>
          <a:p>
            <a:r>
              <a:rPr lang="en-US" sz="4400" b="1" dirty="0" err="1" smtClean="0"/>
              <a:t>OpenShift</a:t>
            </a:r>
            <a:r>
              <a:rPr lang="en-US" sz="4400" dirty="0" smtClean="0"/>
              <a:t> is Red Hat's Platform-as-a-Service cloud environment, where for this project a </a:t>
            </a:r>
            <a:r>
              <a:rPr lang="en-US" sz="4400" b="1" dirty="0" smtClean="0"/>
              <a:t>Jenkins</a:t>
            </a:r>
            <a:r>
              <a:rPr lang="en-US" sz="4400" dirty="0" smtClean="0"/>
              <a:t> instance will provide the features of Continuous Integration</a:t>
            </a:r>
          </a:p>
          <a:p>
            <a:r>
              <a:rPr lang="en-US" sz="4400" b="1" dirty="0" err="1"/>
              <a:t>Docker</a:t>
            </a:r>
            <a:r>
              <a:rPr lang="en-US" sz="4400" b="1" dirty="0"/>
              <a:t> Hub </a:t>
            </a:r>
            <a:r>
              <a:rPr lang="en-US" sz="4400" b="1" dirty="0" smtClean="0"/>
              <a:t>and Jenkins</a:t>
            </a:r>
            <a:r>
              <a:rPr lang="en-US" sz="4400" dirty="0" smtClean="0"/>
              <a:t> are both integrated with the </a:t>
            </a:r>
            <a:r>
              <a:rPr lang="en-US" sz="4400" b="1" dirty="0" err="1" smtClean="0"/>
              <a:t>GitHub</a:t>
            </a:r>
            <a:r>
              <a:rPr lang="en-US" sz="4400" dirty="0" smtClean="0"/>
              <a:t> repository</a:t>
            </a:r>
            <a:endParaRPr lang="en-US" sz="4400" dirty="0"/>
          </a:p>
          <a:p>
            <a:endParaRPr lang="it-IT" sz="4400" dirty="0"/>
          </a:p>
        </p:txBody>
      </p:sp>
      <p:sp>
        <p:nvSpPr>
          <p:cNvPr id="11" name="Freccia a destra con strisce 1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794424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a:off x="5791200" y="1905001"/>
              <a:ext cx="0" cy="794424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7948728"/>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smtClean="0"/>
                <a:t>DOCKER HUB</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6" name="Freccia a destra 105"/>
          <p:cNvSpPr>
            <a:spLocks noChangeArrowheads="1"/>
          </p:cNvSpPr>
          <p:nvPr/>
        </p:nvSpPr>
        <p:spPr bwMode="auto">
          <a:xfrm>
            <a:off x="6024563" y="2949576"/>
            <a:ext cx="8920189" cy="304799"/>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err="1" smtClean="0"/>
                <a:t>Jar</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err="1" smtClean="0"/>
                <a:t>Jar</a:t>
              </a:r>
              <a:endParaRPr lang="it-IT" sz="2800" b="1" dirty="0" smtClean="0"/>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8" name="Gruppo 7"/>
          <p:cNvGrpSpPr/>
          <p:nvPr/>
        </p:nvGrpSpPr>
        <p:grpSpPr>
          <a:xfrm>
            <a:off x="28378" y="1666875"/>
            <a:ext cx="14924313" cy="6464048"/>
            <a:chOff x="28378" y="1666875"/>
            <a:chExt cx="14924313" cy="6464048"/>
          </a:xfrm>
        </p:grpSpPr>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576" y="2519591"/>
              <a:ext cx="25442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sp>
          <p:nvSpPr>
            <p:cNvPr id="11269" name="Rettangolo 106"/>
            <p:cNvSpPr>
              <a:spLocks noChangeArrowheads="1"/>
            </p:cNvSpPr>
            <p:nvPr/>
          </p:nvSpPr>
          <p:spPr bwMode="auto">
            <a:xfrm>
              <a:off x="8696325" y="4150319"/>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180887"/>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sp>
          <p:nvSpPr>
            <p:cNvPr id="11308" name="Freccia a destra 28"/>
            <p:cNvSpPr>
              <a:spLocks noChangeArrowheads="1"/>
            </p:cNvSpPr>
            <p:nvPr/>
          </p:nvSpPr>
          <p:spPr bwMode="auto">
            <a:xfrm>
              <a:off x="3048000" y="2271887"/>
              <a:ext cx="11904691" cy="304617"/>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102" y="1841494"/>
              <a:ext cx="25587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1" name="Fumetto 2 70"/>
          <p:cNvSpPr/>
          <p:nvPr/>
        </p:nvSpPr>
        <p:spPr bwMode="auto">
          <a:xfrm flipH="1">
            <a:off x="21208093" y="9072656"/>
            <a:ext cx="3048054" cy="1259008"/>
          </a:xfrm>
          <a:prstGeom prst="wedgeRoundRectCallout">
            <a:avLst>
              <a:gd name="adj1" fmla="val 55752"/>
              <a:gd name="adj2" fmla="val 191571"/>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QA</a:t>
            </a:r>
            <a:r>
              <a:rPr kumimoji="0" lang="it-IT" sz="3200" b="0" i="0" u="none" strike="noStrike" cap="none" normalizeH="0" dirty="0" smtClean="0">
                <a:ln>
                  <a:noFill/>
                </a:ln>
                <a:solidFill>
                  <a:srgbClr val="000000"/>
                </a:solidFill>
                <a:effectLst/>
                <a:latin typeface="Gill Sans" charset="0"/>
                <a:ea typeface="ヒラギノ角ゴ ProN W3" charset="0"/>
                <a:cs typeface="ヒラギノ角ゴ ProN W3" charset="0"/>
                <a:sym typeface="Gill Sans" charset="0"/>
              </a:rPr>
              <a:t> Test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3" name="Freccia a destra con strisce 7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4" name="Titolo 1"/>
          <p:cNvSpPr>
            <a:spLocks noGrp="1"/>
          </p:cNvSpPr>
          <p:nvPr>
            <p:ph type="title"/>
          </p:nvPr>
        </p:nvSpPr>
        <p:spPr>
          <a:xfrm>
            <a:off x="1161122" y="9607257"/>
            <a:ext cx="10521306" cy="2353650"/>
          </a:xfrm>
        </p:spPr>
        <p:txBody>
          <a:bodyPr/>
          <a:lstStyle/>
          <a:p>
            <a:r>
              <a:rPr lang="it-IT" dirty="0" smtClean="0"/>
              <a:t>QUALITY ASSURANCE</a:t>
            </a:r>
            <a:endParaRPr lang="it-IT" dirty="0"/>
          </a:p>
        </p:txBody>
      </p:sp>
    </p:spTree>
    <p:extLst>
      <p:ext uri="{BB962C8B-B14F-4D97-AF65-F5344CB8AC3E}">
        <p14:creationId xmlns:p14="http://schemas.microsoft.com/office/powerpoint/2010/main" val="1532186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8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28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28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8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28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0" grpId="0" animBg="1"/>
      <p:bldP spid="11281" grpId="0" animBg="1"/>
      <p:bldP spid="11285" grpId="0" animBg="1"/>
      <p:bldP spid="67" grpId="0" animBg="1"/>
      <p:bldP spid="71" grpId="0" animBg="1"/>
      <p:bldP spid="7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CasellaDiTesto 12"/>
          <p:cNvSpPr txBox="1"/>
          <p:nvPr/>
        </p:nvSpPr>
        <p:spPr>
          <a:xfrm>
            <a:off x="364431" y="2393504"/>
            <a:ext cx="23780218" cy="4154984"/>
          </a:xfrm>
          <a:prstGeom prst="rect">
            <a:avLst/>
          </a:prstGeom>
          <a:noFill/>
        </p:spPr>
        <p:txBody>
          <a:bodyPr wrap="square" rtlCol="0">
            <a:spAutoFit/>
          </a:bodyPr>
          <a:lstStyle/>
          <a:p>
            <a:endParaRPr lang="it-IT" sz="2400" b="1" dirty="0" smtClean="0"/>
          </a:p>
          <a:p>
            <a:r>
              <a:rPr lang="it-IT" sz="2400" b="1" dirty="0" smtClean="0"/>
              <a:t>FROM</a:t>
            </a:r>
            <a:r>
              <a:rPr lang="it-IT" sz="2400" dirty="0" smtClean="0"/>
              <a:t> </a:t>
            </a:r>
            <a:r>
              <a:rPr lang="it-IT" sz="2400" dirty="0"/>
              <a:t>java:8</a:t>
            </a:r>
          </a:p>
          <a:p>
            <a:r>
              <a:rPr lang="it-IT" sz="2400" b="1" dirty="0"/>
              <a:t>MAINTAINER</a:t>
            </a:r>
            <a:r>
              <a:rPr lang="it-IT" sz="2400" dirty="0"/>
              <a:t> l.bennardis</a:t>
            </a:r>
            <a:r>
              <a:rPr lang="it-IT" sz="2400" u="sng" dirty="0"/>
              <a:t>@email.it</a:t>
            </a:r>
          </a:p>
          <a:p>
            <a:r>
              <a:rPr lang="it-IT" sz="2400" b="1" dirty="0"/>
              <a:t>VOLUME</a:t>
            </a:r>
            <a:r>
              <a:rPr lang="it-IT" sz="2400" dirty="0"/>
              <a:t> /</a:t>
            </a:r>
            <a:r>
              <a:rPr lang="it-IT" sz="2400" u="sng" dirty="0" err="1"/>
              <a:t>tmp</a:t>
            </a:r>
            <a:endParaRPr lang="it-IT" sz="2400" u="sng" dirty="0"/>
          </a:p>
          <a:p>
            <a:r>
              <a:rPr lang="it-IT" sz="2400" b="1" dirty="0"/>
              <a:t>RUN</a:t>
            </a:r>
            <a:r>
              <a:rPr lang="it-IT" sz="2400" dirty="0"/>
              <a:t> </a:t>
            </a:r>
            <a:r>
              <a:rPr lang="it-IT" sz="2400" u="sng" dirty="0" err="1"/>
              <a:t>mkdir</a:t>
            </a:r>
            <a:r>
              <a:rPr lang="it-IT" sz="2400" u="sng" dirty="0"/>
              <a:t> /</a:t>
            </a:r>
            <a:r>
              <a:rPr lang="it-IT" sz="2400" u="sng" dirty="0" err="1" smtClean="0"/>
              <a:t>temp</a:t>
            </a:r>
            <a:endParaRPr lang="it-IT" sz="2400" u="sng" dirty="0" smtClean="0"/>
          </a:p>
          <a:p>
            <a:endParaRPr lang="it-IT" sz="2400" u="sng" dirty="0"/>
          </a:p>
          <a:p>
            <a:r>
              <a:rPr lang="it-IT" sz="2400" b="1" dirty="0"/>
              <a:t>RUN</a:t>
            </a:r>
            <a:r>
              <a:rPr lang="it-IT" sz="2400" dirty="0"/>
              <a:t> </a:t>
            </a:r>
            <a:r>
              <a:rPr lang="it-IT" sz="2400" u="sng" dirty="0" err="1">
                <a:solidFill>
                  <a:srgbClr val="FF0000"/>
                </a:solidFill>
              </a:rPr>
              <a:t>git</a:t>
            </a:r>
            <a:r>
              <a:rPr lang="it-IT" sz="2400" u="sng" dirty="0">
                <a:solidFill>
                  <a:srgbClr val="FF0000"/>
                </a:solidFill>
              </a:rPr>
              <a:t> clone -b </a:t>
            </a:r>
            <a:r>
              <a:rPr lang="it-IT" sz="2400" u="sng" dirty="0" err="1">
                <a:solidFill>
                  <a:srgbClr val="FF0000"/>
                </a:solidFill>
              </a:rPr>
              <a:t>qualityassurance</a:t>
            </a:r>
            <a:r>
              <a:rPr lang="it-IT" sz="2400" u="sng" dirty="0">
                <a:solidFill>
                  <a:srgbClr val="FF0000"/>
                </a:solidFill>
              </a:rPr>
              <a:t> https://github.com/lbennardis/bookabatteryservice.git /</a:t>
            </a:r>
            <a:r>
              <a:rPr lang="it-IT" sz="2400" u="sng" dirty="0" err="1">
                <a:solidFill>
                  <a:srgbClr val="FF0000"/>
                </a:solidFill>
              </a:rPr>
              <a:t>temp</a:t>
            </a:r>
            <a:r>
              <a:rPr lang="it-IT" sz="2400" u="sng" dirty="0">
                <a:solidFill>
                  <a:srgbClr val="FF0000"/>
                </a:solidFill>
              </a:rPr>
              <a:t> </a:t>
            </a:r>
            <a:endParaRPr lang="it-IT" sz="2400" u="sng" dirty="0" smtClean="0">
              <a:solidFill>
                <a:srgbClr val="FF0000"/>
              </a:solidFill>
            </a:endParaRPr>
          </a:p>
          <a:p>
            <a:endParaRPr lang="it-IT" sz="2400" u="sng" dirty="0">
              <a:solidFill>
                <a:srgbClr val="FF0000"/>
              </a:solidFill>
            </a:endParaRPr>
          </a:p>
          <a:p>
            <a:r>
              <a:rPr lang="en-US" sz="2400" b="1" dirty="0"/>
              <a:t>RUN</a:t>
            </a:r>
            <a:r>
              <a:rPr lang="en-US" sz="2400" dirty="0"/>
              <a:t> bash -c 'touch </a:t>
            </a:r>
            <a:r>
              <a:rPr lang="en-US" sz="2400" dirty="0">
                <a:hlinkClick r:id="rId3"/>
              </a:rPr>
              <a:t>/</a:t>
            </a:r>
            <a:r>
              <a:rPr lang="en-US" sz="2400" u="sng" dirty="0">
                <a:hlinkClick r:id="rId3"/>
              </a:rPr>
              <a:t>temp/it/</a:t>
            </a:r>
            <a:r>
              <a:rPr lang="en-US" sz="2400" u="sng" dirty="0" err="1">
                <a:hlinkClick r:id="rId3"/>
              </a:rPr>
              <a:t>luigibennardis</a:t>
            </a:r>
            <a:r>
              <a:rPr lang="en-US" sz="2400" u="sng" dirty="0">
                <a:hlinkClick r:id="rId3"/>
              </a:rPr>
              <a:t>/00D-bookABattery_SERVICE</a:t>
            </a:r>
            <a:r>
              <a:rPr lang="en-US" sz="2400" b="1" u="sng" dirty="0">
                <a:solidFill>
                  <a:srgbClr val="FF0000"/>
                </a:solidFill>
                <a:hlinkClick r:id="rId3"/>
              </a:rPr>
              <a:t>/@version@/@</a:t>
            </a:r>
            <a:r>
              <a:rPr lang="en-US" sz="2400" b="1" u="sng" dirty="0" err="1">
                <a:solidFill>
                  <a:srgbClr val="FF0000"/>
                </a:solidFill>
                <a:hlinkClick r:id="rId3"/>
              </a:rPr>
              <a:t>jar_name</a:t>
            </a:r>
            <a:r>
              <a:rPr lang="en-US" sz="2400" b="1" u="sng" dirty="0">
                <a:solidFill>
                  <a:srgbClr val="FF0000"/>
                </a:solidFill>
                <a:hlinkClick r:id="rId3"/>
              </a:rPr>
              <a:t>@-@version@.</a:t>
            </a:r>
            <a:r>
              <a:rPr lang="en-US" sz="2400" u="sng" dirty="0" smtClean="0">
                <a:hlinkClick r:id="rId3"/>
              </a:rPr>
              <a:t>jar</a:t>
            </a:r>
            <a:r>
              <a:rPr lang="en-US" sz="2400" u="sng" dirty="0" smtClean="0"/>
              <a:t>‘</a:t>
            </a:r>
          </a:p>
          <a:p>
            <a:endParaRPr lang="en-US" sz="2400" u="sng" dirty="0"/>
          </a:p>
          <a:p>
            <a:r>
              <a:rPr lang="it-IT" sz="2400" b="1" dirty="0"/>
              <a:t>ENTRYPOINT</a:t>
            </a:r>
            <a:r>
              <a:rPr lang="it-IT" sz="2400" dirty="0"/>
              <a:t> ["java","-</a:t>
            </a:r>
            <a:r>
              <a:rPr lang="it-IT" sz="2400" dirty="0" err="1"/>
              <a:t>Djava.security.egd</a:t>
            </a:r>
            <a:r>
              <a:rPr lang="it-IT" sz="2400" dirty="0"/>
              <a:t>=file:/</a:t>
            </a:r>
            <a:r>
              <a:rPr lang="it-IT" sz="2400" u="sng" dirty="0"/>
              <a:t>dev/./urandom","-jar","/temp/it/luigibennardis/00D-bookABattery_SERVICE</a:t>
            </a:r>
            <a:r>
              <a:rPr lang="it-IT" sz="2400" b="1" u="sng" dirty="0">
                <a:solidFill>
                  <a:srgbClr val="FF0000"/>
                </a:solidFill>
              </a:rPr>
              <a:t>/@version@/@jar_name@-@version@.</a:t>
            </a:r>
            <a:r>
              <a:rPr lang="it-IT" sz="2400" u="sng" dirty="0"/>
              <a:t>jar</a:t>
            </a:r>
            <a:r>
              <a:rPr lang="it-IT" sz="2400" u="sng" dirty="0" smtClean="0"/>
              <a:t>"]</a:t>
            </a:r>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Segnaposto contenuto 2"/>
          <p:cNvSpPr txBox="1">
            <a:spLocks/>
          </p:cNvSpPr>
          <p:nvPr/>
        </p:nvSpPr>
        <p:spPr bwMode="auto">
          <a:xfrm>
            <a:off x="15171762" y="6785992"/>
            <a:ext cx="8901558" cy="5173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Dockerfile</a:t>
            </a:r>
            <a:r>
              <a:rPr lang="it-IT" sz="3600" b="1" dirty="0" smtClean="0"/>
              <a:t> </a:t>
            </a:r>
            <a:r>
              <a:rPr lang="it-IT" sz="3600" b="1" dirty="0" err="1" smtClean="0"/>
              <a:t>template</a:t>
            </a:r>
            <a:r>
              <a:rPr lang="it-IT" sz="3600" b="1" dirty="0" smtClean="0"/>
              <a:t> </a:t>
            </a:r>
          </a:p>
          <a:p>
            <a:pPr lvl="1"/>
            <a:r>
              <a:rPr lang="it-IT" sz="3600" dirty="0" smtClean="0"/>
              <a:t>Directive of a </a:t>
            </a:r>
            <a:r>
              <a:rPr lang="it-IT" sz="3600" dirty="0" err="1" smtClean="0"/>
              <a:t>git</a:t>
            </a:r>
            <a:r>
              <a:rPr lang="it-IT" sz="3600" dirty="0" smtClean="0"/>
              <a:t> clone </a:t>
            </a:r>
            <a:r>
              <a:rPr lang="it-IT" sz="3600" dirty="0" err="1" smtClean="0"/>
              <a:t>command</a:t>
            </a:r>
            <a:endParaRPr lang="it-IT" sz="3600" dirty="0" smtClean="0"/>
          </a:p>
          <a:p>
            <a:pPr lvl="1"/>
            <a:r>
              <a:rPr lang="it-IT" sz="3600" dirty="0" err="1" smtClean="0"/>
              <a:t>Entrypoint</a:t>
            </a:r>
            <a:r>
              <a:rPr lang="it-IT" sz="3600" dirty="0" smtClean="0"/>
              <a:t> of the </a:t>
            </a:r>
            <a:r>
              <a:rPr lang="it-IT" sz="3600" dirty="0" err="1" smtClean="0"/>
              <a:t>Docker</a:t>
            </a:r>
            <a:r>
              <a:rPr lang="it-IT" sz="3600" dirty="0" smtClean="0"/>
              <a:t> image</a:t>
            </a:r>
          </a:p>
        </p:txBody>
      </p:sp>
    </p:spTree>
    <p:extLst>
      <p:ext uri="{BB962C8B-B14F-4D97-AF65-F5344CB8AC3E}">
        <p14:creationId xmlns:p14="http://schemas.microsoft.com/office/powerpoint/2010/main" val="24329620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2" name="Segnaposto contenuto 2"/>
          <p:cNvSpPr>
            <a:spLocks noGrp="1"/>
          </p:cNvSpPr>
          <p:nvPr>
            <p:ph idx="1"/>
          </p:nvPr>
        </p:nvSpPr>
        <p:spPr>
          <a:xfrm>
            <a:off x="23857296" y="5852344"/>
            <a:ext cx="8685534" cy="4896544"/>
          </a:xfrm>
        </p:spPr>
        <p:txBody>
          <a:bodyPr/>
          <a:lstStyle/>
          <a:p>
            <a:endParaRPr lang="it-IT" dirty="0" smtClean="0"/>
          </a:p>
          <a:p>
            <a:endParaRPr lang="it-IT" dirty="0"/>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607277" y="1601416"/>
            <a:ext cx="14249019" cy="10864513"/>
          </a:xfrm>
          <a:prstGeom prst="rect">
            <a:avLst/>
          </a:prstGeom>
          <a:noFill/>
        </p:spPr>
        <p:txBody>
          <a:bodyPr wrap="square" rtlCol="0">
            <a:spAutoFit/>
          </a:bodyPr>
          <a:lstStyle/>
          <a:p>
            <a:r>
              <a:rPr lang="it-IT" sz="2800" dirty="0">
                <a:solidFill>
                  <a:srgbClr val="0000FF"/>
                </a:solidFill>
                <a:latin typeface="Consolas"/>
              </a:rPr>
              <a:t>&lt;</a:t>
            </a:r>
            <a:r>
              <a:rPr lang="it-IT" sz="2800" dirty="0" err="1">
                <a:solidFill>
                  <a:srgbClr val="800000"/>
                </a:solidFill>
                <a:latin typeface="Consolas"/>
              </a:rPr>
              <a:t>groupId</a:t>
            </a:r>
            <a:r>
              <a:rPr lang="it-IT" sz="2800" dirty="0">
                <a:solidFill>
                  <a:srgbClr val="0000FF"/>
                </a:solidFill>
                <a:latin typeface="Consolas"/>
              </a:rPr>
              <a:t>&gt;</a:t>
            </a:r>
            <a:r>
              <a:rPr lang="it-IT" sz="2800" dirty="0" err="1">
                <a:latin typeface="Consolas"/>
              </a:rPr>
              <a:t>com.google.code.maven-replacer-plugin</a:t>
            </a:r>
            <a:r>
              <a:rPr lang="it-IT" sz="2800" dirty="0">
                <a:solidFill>
                  <a:srgbClr val="0000FF"/>
                </a:solidFill>
                <a:latin typeface="Consolas"/>
              </a:rPr>
              <a:t>&lt;/</a:t>
            </a:r>
            <a:r>
              <a:rPr lang="it-IT" sz="2800" dirty="0" err="1">
                <a:solidFill>
                  <a:srgbClr val="800000"/>
                </a:solidFill>
                <a:latin typeface="Consolas"/>
              </a:rPr>
              <a:t>groupId</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artifactId</a:t>
            </a:r>
            <a:r>
              <a:rPr lang="it-IT" sz="2800" dirty="0">
                <a:solidFill>
                  <a:srgbClr val="0000FF"/>
                </a:solidFill>
                <a:latin typeface="Consolas"/>
              </a:rPr>
              <a:t>&gt;</a:t>
            </a:r>
            <a:r>
              <a:rPr lang="it-IT" sz="2800" dirty="0" err="1">
                <a:latin typeface="Consolas"/>
              </a:rPr>
              <a:t>replacer</a:t>
            </a:r>
            <a:r>
              <a:rPr lang="it-IT" sz="2800" dirty="0">
                <a:solidFill>
                  <a:srgbClr val="0000FF"/>
                </a:solidFill>
                <a:latin typeface="Consolas"/>
              </a:rPr>
              <a:t>&lt;/</a:t>
            </a:r>
            <a:r>
              <a:rPr lang="it-IT" sz="2800" dirty="0">
                <a:solidFill>
                  <a:srgbClr val="800000"/>
                </a:solidFill>
                <a:latin typeface="Consolas"/>
              </a:rPr>
              <a:t>artifactId</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version</a:t>
            </a:r>
            <a:r>
              <a:rPr lang="it-IT" sz="2800" dirty="0">
                <a:solidFill>
                  <a:srgbClr val="0000FF"/>
                </a:solidFill>
                <a:latin typeface="Consolas"/>
              </a:rPr>
              <a:t>&gt;</a:t>
            </a:r>
            <a:r>
              <a:rPr lang="it-IT" sz="2800" dirty="0">
                <a:latin typeface="Consolas"/>
              </a:rPr>
              <a:t>1.5.3</a:t>
            </a:r>
            <a:r>
              <a:rPr lang="it-IT" sz="2800" dirty="0">
                <a:solidFill>
                  <a:srgbClr val="0000FF"/>
                </a:solidFill>
                <a:latin typeface="Consolas"/>
              </a:rPr>
              <a:t>&lt;/</a:t>
            </a:r>
            <a:r>
              <a:rPr lang="it-IT" sz="2800" dirty="0">
                <a:solidFill>
                  <a:srgbClr val="800000"/>
                </a:solidFill>
                <a:latin typeface="Consolas"/>
              </a:rPr>
              <a:t>version</a:t>
            </a:r>
            <a:r>
              <a:rPr lang="it-IT" sz="2800" dirty="0">
                <a:solidFill>
                  <a:srgbClr val="0000FF"/>
                </a:solidFill>
                <a:latin typeface="Consolas"/>
              </a:rPr>
              <a:t>&gt;</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solidFill>
                  <a:srgbClr val="008000"/>
                </a:solidFill>
                <a:latin typeface="Consolas"/>
              </a:rPr>
              <a:t>&lt;!–- DELETED FRAGMENTS FOR DEMO </a:t>
            </a:r>
            <a:r>
              <a:rPr lang="it-IT" sz="2800" dirty="0" smtClean="0">
                <a:solidFill>
                  <a:srgbClr val="008000"/>
                </a:solidFill>
                <a:latin typeface="Consolas"/>
              </a:rPr>
              <a:t>PURPOSE  </a:t>
            </a:r>
            <a:r>
              <a:rPr lang="it-IT" sz="2800" dirty="0">
                <a:solidFill>
                  <a:srgbClr val="008000"/>
                </a:solidFill>
                <a:latin typeface="Consolas"/>
              </a:rPr>
              <a:t>--&gt;</a:t>
            </a:r>
          </a:p>
          <a:p>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configuration</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solidFill>
                  <a:srgbClr val="0000FF"/>
                </a:solidFill>
                <a:latin typeface="Consolas"/>
              </a:rPr>
              <a:t>&lt;</a:t>
            </a:r>
            <a:r>
              <a:rPr lang="it-IT" sz="2800" dirty="0">
                <a:solidFill>
                  <a:srgbClr val="800000"/>
                </a:solidFill>
                <a:latin typeface="Consolas"/>
              </a:rPr>
              <a:t>file</a:t>
            </a:r>
            <a:r>
              <a:rPr lang="it-IT" sz="2800" dirty="0">
                <a:solidFill>
                  <a:srgbClr val="0000FF"/>
                </a:solidFill>
                <a:latin typeface="Consolas"/>
              </a:rPr>
              <a:t>&gt;</a:t>
            </a:r>
            <a:r>
              <a:rPr lang="it-IT" sz="2800" dirty="0" err="1">
                <a:latin typeface="Consolas"/>
              </a:rPr>
              <a:t>src</a:t>
            </a:r>
            <a:r>
              <a:rPr lang="it-IT" sz="2800" dirty="0">
                <a:latin typeface="Consolas"/>
              </a:rPr>
              <a:t>/</a:t>
            </a:r>
            <a:r>
              <a:rPr lang="it-IT" sz="2800" dirty="0" err="1">
                <a:latin typeface="Consolas"/>
              </a:rPr>
              <a:t>main</a:t>
            </a:r>
            <a:r>
              <a:rPr lang="it-IT" sz="2800" dirty="0">
                <a:latin typeface="Consolas"/>
              </a:rPr>
              <a:t>/</a:t>
            </a:r>
            <a:r>
              <a:rPr lang="it-IT" sz="2800" dirty="0" err="1">
                <a:latin typeface="Consolas"/>
              </a:rPr>
              <a:t>docker</a:t>
            </a:r>
            <a:r>
              <a:rPr lang="it-IT" sz="2800" dirty="0">
                <a:latin typeface="Consolas"/>
              </a:rPr>
              <a:t>/</a:t>
            </a:r>
            <a:r>
              <a:rPr lang="it-IT" sz="2800" dirty="0" err="1">
                <a:latin typeface="Consolas"/>
              </a:rPr>
              <a:t>dockerfileTemplate</a:t>
            </a:r>
            <a:r>
              <a:rPr lang="it-IT" sz="2800" dirty="0">
                <a:solidFill>
                  <a:srgbClr val="0000FF"/>
                </a:solidFill>
                <a:latin typeface="Consolas"/>
              </a:rPr>
              <a:t>&lt;/</a:t>
            </a:r>
            <a:r>
              <a:rPr lang="it-IT" sz="2800" dirty="0">
                <a:solidFill>
                  <a:srgbClr val="800000"/>
                </a:solidFill>
                <a:latin typeface="Consolas"/>
              </a:rPr>
              <a:t>file</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&lt;!--</a:t>
            </a:r>
            <a:r>
              <a:rPr lang="it-IT" sz="2800" dirty="0">
                <a:solidFill>
                  <a:srgbClr val="008000"/>
                </a:solidFill>
                <a:latin typeface="Consolas"/>
              </a:rPr>
              <a:t>PATH_TO_REPO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8000"/>
                </a:solidFill>
                <a:latin typeface="Consolas"/>
              </a:rPr>
              <a:t>/</a:t>
            </a:r>
            <a:r>
              <a:rPr lang="it-IT" sz="2800" dirty="0" err="1">
                <a:solidFill>
                  <a:srgbClr val="008000"/>
                </a:solidFill>
                <a:latin typeface="Consolas"/>
              </a:rPr>
              <a:t>var</a:t>
            </a:r>
            <a:r>
              <a:rPr lang="it-IT" sz="2800" dirty="0">
                <a:solidFill>
                  <a:srgbClr val="008000"/>
                </a:solidFill>
                <a:latin typeface="Consolas"/>
              </a:rPr>
              <a:t>/</a:t>
            </a:r>
            <a:r>
              <a:rPr lang="it-IT" sz="2800" dirty="0" err="1">
                <a:solidFill>
                  <a:srgbClr val="008000"/>
                </a:solidFill>
                <a:latin typeface="Consolas"/>
              </a:rPr>
              <a:t>lib</a:t>
            </a:r>
            <a:r>
              <a:rPr lang="it-IT" sz="2800" dirty="0">
                <a:solidFill>
                  <a:srgbClr val="008000"/>
                </a:solidFill>
                <a:latin typeface="Consolas"/>
              </a:rPr>
              <a:t>/</a:t>
            </a:r>
            <a:r>
              <a:rPr lang="it-IT" sz="2800" dirty="0" err="1">
                <a:solidFill>
                  <a:srgbClr val="008000"/>
                </a:solidFill>
                <a:latin typeface="Consolas"/>
              </a:rPr>
              <a:t>openshift</a:t>
            </a:r>
            <a:r>
              <a:rPr lang="it-IT" sz="2800" dirty="0">
                <a:solidFill>
                  <a:srgbClr val="008000"/>
                </a:solidFill>
                <a:latin typeface="Consolas"/>
              </a:rPr>
              <a:t>/566ae57d0c1e6629760000cd</a:t>
            </a:r>
            <a:r>
              <a:rPr lang="it-IT" sz="2800" dirty="0" smtClean="0">
                <a:solidFill>
                  <a:srgbClr val="008000"/>
                </a:solidFill>
                <a:latin typeface="Consolas"/>
              </a:rPr>
              <a:t>/</a:t>
            </a:r>
          </a:p>
          <a:p>
            <a:r>
              <a:rPr lang="it-IT" sz="2800" dirty="0" smtClean="0">
                <a:solidFill>
                  <a:srgbClr val="008000"/>
                </a:solidFill>
                <a:latin typeface="Consolas"/>
              </a:rPr>
              <a:t>	</a:t>
            </a:r>
            <a:r>
              <a:rPr lang="it-IT" sz="2800" dirty="0" err="1" smtClean="0">
                <a:solidFill>
                  <a:srgbClr val="008000"/>
                </a:solidFill>
                <a:latin typeface="Consolas"/>
              </a:rPr>
              <a:t>app-root</a:t>
            </a:r>
            <a:r>
              <a:rPr lang="it-IT" sz="2800" dirty="0" smtClean="0">
                <a:solidFill>
                  <a:srgbClr val="008000"/>
                </a:solidFill>
                <a:latin typeface="Consolas"/>
              </a:rPr>
              <a:t>/data/</a:t>
            </a:r>
            <a:r>
              <a:rPr lang="it-IT" sz="2800" dirty="0" err="1" smtClean="0">
                <a:solidFill>
                  <a:srgbClr val="008000"/>
                </a:solidFill>
                <a:latin typeface="Consolas"/>
              </a:rPr>
              <a:t>buildjenkins</a:t>
            </a:r>
            <a:r>
              <a:rPr lang="it-IT" sz="2800" dirty="0" smtClean="0">
                <a:solidFill>
                  <a:srgbClr val="008000"/>
                </a:solidFill>
                <a:latin typeface="Consolas"/>
              </a:rPr>
              <a:t>/</a:t>
            </a:r>
            <a:r>
              <a:rPr lang="it-IT" sz="2800" dirty="0" err="1" smtClean="0">
                <a:solidFill>
                  <a:srgbClr val="008000"/>
                </a:solidFill>
                <a:latin typeface="Consolas"/>
              </a:rPr>
              <a:t>qualityassurance</a:t>
            </a:r>
            <a:r>
              <a:rPr lang="it-IT" sz="2800" dirty="0" smtClean="0">
                <a:solidFill>
                  <a:srgbClr val="008000"/>
                </a:solidFill>
                <a:latin typeface="Consolas"/>
              </a:rPr>
              <a:t> --&gt;</a:t>
            </a:r>
            <a:r>
              <a:rPr lang="it-IT" sz="2800" dirty="0">
                <a:latin typeface="Consolas"/>
              </a:rPr>
              <a:t/>
            </a:r>
            <a:br>
              <a:rPr lang="it-IT" sz="2800" dirty="0">
                <a:latin typeface="Consolas"/>
              </a:rPr>
            </a:br>
            <a:r>
              <a:rPr lang="it-IT" sz="2800" dirty="0" smtClean="0">
                <a:latin typeface="Consolas"/>
              </a:rPr>
              <a:t>	</a:t>
            </a:r>
          </a:p>
          <a:p>
            <a:r>
              <a:rPr lang="it-IT" sz="2800" dirty="0">
                <a:solidFill>
                  <a:srgbClr val="0000FF"/>
                </a:solidFill>
                <a:latin typeface="Consolas"/>
              </a:rPr>
              <a:t>	</a:t>
            </a:r>
            <a:r>
              <a:rPr lang="it-IT" sz="2800" dirty="0" smtClean="0">
                <a:solidFill>
                  <a:srgbClr val="0000FF"/>
                </a:solidFill>
                <a:latin typeface="Consolas"/>
              </a:rPr>
              <a:t>&lt;</a:t>
            </a:r>
            <a:r>
              <a:rPr lang="it-IT" sz="2800" dirty="0" err="1">
                <a:solidFill>
                  <a:srgbClr val="800000"/>
                </a:solidFill>
                <a:latin typeface="Consolas"/>
              </a:rPr>
              <a:t>outputFile</a:t>
            </a:r>
            <a:r>
              <a:rPr lang="it-IT" sz="2800" dirty="0">
                <a:solidFill>
                  <a:srgbClr val="0000FF"/>
                </a:solidFill>
                <a:latin typeface="Consolas"/>
              </a:rPr>
              <a:t>&gt;</a:t>
            </a:r>
            <a:r>
              <a:rPr lang="it-IT" sz="2800" dirty="0">
                <a:latin typeface="Consolas"/>
              </a:rPr>
              <a:t>${PATH_TO_REPO}/</a:t>
            </a:r>
            <a:r>
              <a:rPr lang="it-IT" sz="2800" b="1" dirty="0" err="1">
                <a:solidFill>
                  <a:srgbClr val="7030A0"/>
                </a:solidFill>
                <a:latin typeface="Consolas"/>
              </a:rPr>
              <a:t>Dockerfile</a:t>
            </a:r>
            <a:r>
              <a:rPr lang="it-IT" sz="2800" dirty="0">
                <a:solidFill>
                  <a:srgbClr val="0000FF"/>
                </a:solidFill>
                <a:latin typeface="Consolas"/>
              </a:rPr>
              <a:t>&lt;/</a:t>
            </a:r>
            <a:r>
              <a:rPr lang="it-IT" sz="2800" dirty="0" err="1">
                <a:solidFill>
                  <a:srgbClr val="800000"/>
                </a:solidFill>
                <a:latin typeface="Consolas"/>
              </a:rPr>
              <a:t>outputFile</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a:solidFill>
                  <a:srgbClr val="800000"/>
                </a:solidFill>
                <a:latin typeface="Consolas"/>
              </a:rPr>
              <a:t>replacements</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a:solidFill>
                  <a:srgbClr val="800000"/>
                </a:solidFill>
                <a:latin typeface="Consolas"/>
              </a:rPr>
              <a:t>replacement</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b="1" dirty="0" smtClean="0">
                <a:solidFill>
                  <a:srgbClr val="7030A0"/>
                </a:solidFill>
                <a:latin typeface="Consolas"/>
              </a:rPr>
              <a:t>&gt;@</a:t>
            </a:r>
            <a:r>
              <a:rPr lang="it-IT" sz="2800" b="1" dirty="0" err="1" smtClean="0">
                <a:solidFill>
                  <a:srgbClr val="7030A0"/>
                </a:solidFill>
                <a:latin typeface="Consolas"/>
              </a:rPr>
              <a:t>jar_name</a:t>
            </a:r>
            <a:r>
              <a:rPr lang="it-IT" sz="2800" b="1" dirty="0" smtClean="0">
                <a:solidFill>
                  <a:srgbClr val="7030A0"/>
                </a:solidFill>
                <a:latin typeface="Consolas"/>
              </a:rPr>
              <a:t>@</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00D-bookABattery_SERVICE</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b="1" dirty="0" smtClean="0">
                <a:solidFill>
                  <a:srgbClr val="7030A0"/>
                </a:solidFill>
                <a:latin typeface="Consolas"/>
              </a:rPr>
              <a:t>@version@</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a:t>
            </a:r>
            <a:r>
              <a:rPr lang="it-IT" sz="2800" dirty="0" err="1" smtClean="0">
                <a:latin typeface="Consolas"/>
              </a:rPr>
              <a:t>project.version</a:t>
            </a:r>
            <a:r>
              <a:rPr lang="it-IT" sz="2800" dirty="0" smtClean="0">
                <a:latin typeface="Consolas"/>
              </a:rPr>
              <a:t>}</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8000"/>
                </a:solidFill>
                <a:latin typeface="Consolas"/>
              </a:rPr>
              <a:t>&lt;!–- DELETED FRAGMENTS FOR DEMO PURPOSE  --&gt;</a:t>
            </a:r>
            <a:endParaRPr lang="it-IT" sz="2800" dirty="0">
              <a:solidFill>
                <a:srgbClr val="008000"/>
              </a:solidFill>
              <a:latin typeface="Consolas"/>
            </a:endParaRPr>
          </a:p>
        </p:txBody>
      </p:sp>
      <p:sp>
        <p:nvSpPr>
          <p:cNvPr id="9"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Replacer</a:t>
            </a:r>
            <a:r>
              <a:rPr lang="it-IT" sz="3600" b="1" dirty="0" smtClean="0"/>
              <a:t> Plug </a:t>
            </a:r>
          </a:p>
          <a:p>
            <a:pPr lvl="1"/>
            <a:r>
              <a:rPr lang="it-IT" sz="3600" dirty="0" err="1" smtClean="0"/>
              <a:t>Updates</a:t>
            </a:r>
            <a:r>
              <a:rPr lang="it-IT" sz="3600" dirty="0" smtClean="0"/>
              <a:t> the @...@ </a:t>
            </a:r>
            <a:r>
              <a:rPr lang="it-IT" sz="3600" dirty="0" err="1" smtClean="0"/>
              <a:t>tags</a:t>
            </a:r>
            <a:r>
              <a:rPr lang="it-IT" sz="3600" dirty="0" smtClean="0"/>
              <a:t> in the </a:t>
            </a:r>
            <a:r>
              <a:rPr lang="it-IT" sz="3600" dirty="0" err="1" smtClean="0"/>
              <a:t>dockerfile</a:t>
            </a:r>
            <a:r>
              <a:rPr lang="it-IT" sz="3600" dirty="0" smtClean="0"/>
              <a:t> </a:t>
            </a:r>
            <a:r>
              <a:rPr lang="it-IT" sz="3600" dirty="0" err="1" smtClean="0"/>
              <a:t>template</a:t>
            </a:r>
            <a:r>
              <a:rPr lang="it-IT" sz="3600" dirty="0" smtClean="0"/>
              <a:t> file  </a:t>
            </a:r>
          </a:p>
        </p:txBody>
      </p:sp>
    </p:spTree>
    <p:extLst>
      <p:ext uri="{BB962C8B-B14F-4D97-AF65-F5344CB8AC3E}">
        <p14:creationId xmlns:p14="http://schemas.microsoft.com/office/powerpoint/2010/main" val="61209487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604649" y="1905447"/>
            <a:ext cx="14567113" cy="9571851"/>
          </a:xfrm>
          <a:prstGeom prst="rect">
            <a:avLst/>
          </a:prstGeom>
          <a:noFill/>
        </p:spPr>
        <p:txBody>
          <a:bodyPr wrap="square" rtlCol="0">
            <a:spAutoFit/>
          </a:bodyPr>
          <a:lstStyle/>
          <a:p>
            <a:r>
              <a:rPr lang="it-IT" sz="2800" dirty="0" smtClean="0">
                <a:solidFill>
                  <a:srgbClr val="0000FF"/>
                </a:solidFill>
                <a:latin typeface="Consolas"/>
              </a:rPr>
              <a:t>&lt;</a:t>
            </a:r>
            <a:r>
              <a:rPr lang="it-IT" sz="2800" dirty="0" err="1" smtClean="0">
                <a:solidFill>
                  <a:srgbClr val="800000"/>
                </a:solidFill>
                <a:latin typeface="Consolas"/>
              </a:rPr>
              <a:t>groupId</a:t>
            </a:r>
            <a:r>
              <a:rPr lang="it-IT" sz="2800" dirty="0" smtClean="0">
                <a:solidFill>
                  <a:srgbClr val="0000FF"/>
                </a:solidFill>
                <a:latin typeface="Consolas"/>
              </a:rPr>
              <a:t>&gt;</a:t>
            </a:r>
            <a:r>
              <a:rPr lang="it-IT" sz="2800" dirty="0" err="1" smtClean="0">
                <a:latin typeface="Consolas"/>
              </a:rPr>
              <a:t>com.github.github</a:t>
            </a:r>
            <a:r>
              <a:rPr lang="it-IT" sz="2800" dirty="0" smtClean="0">
                <a:solidFill>
                  <a:srgbClr val="0000FF"/>
                </a:solidFill>
                <a:latin typeface="Consolas"/>
              </a:rPr>
              <a:t>&lt;/</a:t>
            </a:r>
            <a:r>
              <a:rPr lang="it-IT" sz="2800" dirty="0" err="1" smtClean="0">
                <a:solidFill>
                  <a:srgbClr val="800000"/>
                </a:solidFill>
                <a:latin typeface="Consolas"/>
              </a:rPr>
              <a:t>groupId</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artifactId</a:t>
            </a:r>
            <a:r>
              <a:rPr lang="it-IT" sz="2800" dirty="0" smtClean="0">
                <a:solidFill>
                  <a:srgbClr val="0000FF"/>
                </a:solidFill>
                <a:latin typeface="Consolas"/>
              </a:rPr>
              <a:t>&gt;</a:t>
            </a:r>
            <a:r>
              <a:rPr lang="it-IT" sz="2800" dirty="0" smtClean="0">
                <a:latin typeface="Consolas"/>
              </a:rPr>
              <a:t>site-</a:t>
            </a:r>
            <a:r>
              <a:rPr lang="it-IT" sz="2800" dirty="0" err="1" smtClean="0">
                <a:latin typeface="Consolas"/>
              </a:rPr>
              <a:t>maven</a:t>
            </a:r>
            <a:r>
              <a:rPr lang="it-IT" sz="2800" dirty="0" smtClean="0">
                <a:latin typeface="Consolas"/>
              </a:rPr>
              <a:t>-</a:t>
            </a:r>
            <a:r>
              <a:rPr lang="it-IT" sz="2800" dirty="0" err="1" smtClean="0">
                <a:latin typeface="Consolas"/>
              </a:rPr>
              <a:t>plugin</a:t>
            </a:r>
            <a:r>
              <a:rPr lang="it-IT" sz="2800" dirty="0" smtClean="0">
                <a:solidFill>
                  <a:srgbClr val="0000FF"/>
                </a:solidFill>
                <a:latin typeface="Consolas"/>
              </a:rPr>
              <a:t>&lt;/</a:t>
            </a:r>
            <a:r>
              <a:rPr lang="it-IT" sz="2800" dirty="0" smtClean="0">
                <a:solidFill>
                  <a:srgbClr val="800000"/>
                </a:solidFill>
                <a:latin typeface="Consolas"/>
              </a:rPr>
              <a:t>artifactId</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version</a:t>
            </a:r>
            <a:r>
              <a:rPr lang="it-IT" sz="2800" dirty="0" smtClean="0">
                <a:solidFill>
                  <a:srgbClr val="0000FF"/>
                </a:solidFill>
                <a:latin typeface="Consolas"/>
              </a:rPr>
              <a:t>&gt;</a:t>
            </a:r>
            <a:r>
              <a:rPr lang="it-IT" sz="2800" dirty="0" smtClean="0">
                <a:latin typeface="Consolas"/>
              </a:rPr>
              <a:t>0.12</a:t>
            </a:r>
            <a:r>
              <a:rPr lang="it-IT" sz="2800" dirty="0" smtClean="0">
                <a:solidFill>
                  <a:srgbClr val="0000FF"/>
                </a:solidFill>
                <a:latin typeface="Consolas"/>
              </a:rPr>
              <a:t>&lt;/</a:t>
            </a:r>
            <a:r>
              <a:rPr lang="it-IT" sz="2800" dirty="0" smtClean="0">
                <a:solidFill>
                  <a:srgbClr val="800000"/>
                </a:solidFill>
                <a:latin typeface="Consolas"/>
              </a:rPr>
              <a:t>version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configuration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smtClean="0">
                <a:solidFill>
                  <a:srgbClr val="800000"/>
                </a:solidFill>
                <a:latin typeface="Consolas"/>
              </a:rPr>
              <a:t>message</a:t>
            </a:r>
            <a:r>
              <a:rPr lang="it-IT" sz="2800" dirty="0" smtClean="0">
                <a:solidFill>
                  <a:srgbClr val="0000FF"/>
                </a:solidFill>
                <a:latin typeface="Consolas"/>
              </a:rPr>
              <a:t>&gt;</a:t>
            </a:r>
            <a:r>
              <a:rPr lang="it-IT" sz="2800" dirty="0" err="1" smtClean="0">
                <a:latin typeface="Consolas"/>
              </a:rPr>
              <a:t>Maven</a:t>
            </a:r>
            <a:r>
              <a:rPr lang="it-IT" sz="2800" dirty="0" smtClean="0">
                <a:latin typeface="Consolas"/>
              </a:rPr>
              <a:t> </a:t>
            </a:r>
            <a:r>
              <a:rPr lang="it-IT" sz="2800" dirty="0" err="1" smtClean="0">
                <a:latin typeface="Consolas"/>
              </a:rPr>
              <a:t>artifacts</a:t>
            </a:r>
            <a:r>
              <a:rPr lang="it-IT" sz="2800" dirty="0" smtClean="0">
                <a:latin typeface="Consolas"/>
              </a:rPr>
              <a:t> for ${</a:t>
            </a:r>
            <a:r>
              <a:rPr lang="it-IT" sz="2800" dirty="0" err="1" smtClean="0">
                <a:latin typeface="Consolas"/>
              </a:rPr>
              <a:t>project.version</a:t>
            </a:r>
            <a:r>
              <a:rPr lang="it-IT" sz="2800" dirty="0" smtClean="0">
                <a:latin typeface="Consolas"/>
              </a:rPr>
              <a:t>}</a:t>
            </a:r>
            <a:r>
              <a:rPr lang="it-IT" sz="2800" dirty="0" smtClean="0">
                <a:solidFill>
                  <a:srgbClr val="0000FF"/>
                </a:solidFill>
                <a:latin typeface="Consolas"/>
              </a:rPr>
              <a:t>&lt;/</a:t>
            </a:r>
            <a:r>
              <a:rPr lang="it-IT" sz="2800" dirty="0" smtClean="0">
                <a:solidFill>
                  <a:srgbClr val="800000"/>
                </a:solidFill>
                <a:latin typeface="Consolas"/>
              </a:rPr>
              <a:t>message</a:t>
            </a:r>
            <a:r>
              <a:rPr lang="it-IT" sz="2800" dirty="0" smtClean="0">
                <a:solidFill>
                  <a:srgbClr val="0000FF"/>
                </a:solidFill>
                <a:latin typeface="Consolas"/>
              </a:rPr>
              <a:t>&gt;</a:t>
            </a: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noJekyll</a:t>
            </a:r>
            <a:r>
              <a:rPr lang="it-IT" sz="2800" dirty="0" smtClean="0">
                <a:solidFill>
                  <a:srgbClr val="0000FF"/>
                </a:solidFill>
                <a:latin typeface="Consolas"/>
              </a:rPr>
              <a:t>&gt;</a:t>
            </a:r>
            <a:r>
              <a:rPr lang="it-IT" sz="2800" dirty="0" err="1" smtClean="0">
                <a:latin typeface="Consolas"/>
              </a:rPr>
              <a:t>true</a:t>
            </a:r>
            <a:r>
              <a:rPr lang="it-IT" sz="2800" dirty="0" smtClean="0">
                <a:solidFill>
                  <a:srgbClr val="0000FF"/>
                </a:solidFill>
                <a:latin typeface="Consolas"/>
              </a:rPr>
              <a:t>&lt;/</a:t>
            </a:r>
            <a:r>
              <a:rPr lang="it-IT" sz="2800" dirty="0" err="1" smtClean="0">
                <a:solidFill>
                  <a:srgbClr val="800000"/>
                </a:solidFill>
                <a:latin typeface="Consolas"/>
              </a:rPr>
              <a:t>noJekyll</a:t>
            </a:r>
            <a:r>
              <a:rPr lang="it-IT" sz="2800" dirty="0" smtClean="0">
                <a:solidFill>
                  <a:srgbClr val="0000FF"/>
                </a:solidFill>
                <a:latin typeface="Consolas"/>
              </a:rPr>
              <a:t>&gt;</a:t>
            </a:r>
            <a:r>
              <a:rPr lang="it-IT" sz="2800" dirty="0" smtClean="0">
                <a:latin typeface="Consolas"/>
              </a:rPr>
              <a:t> </a:t>
            </a:r>
            <a:r>
              <a:rPr lang="it-IT" sz="2800" dirty="0" smtClean="0">
                <a:solidFill>
                  <a:srgbClr val="008000"/>
                </a:solidFill>
                <a:latin typeface="Consolas"/>
              </a:rPr>
              <a:t> </a:t>
            </a: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outputDirectory</a:t>
            </a:r>
            <a:r>
              <a:rPr lang="it-IT" sz="2800" dirty="0" smtClean="0">
                <a:solidFill>
                  <a:srgbClr val="0000FF"/>
                </a:solidFill>
                <a:latin typeface="Consolas"/>
              </a:rPr>
              <a:t>&gt;</a:t>
            </a:r>
            <a:r>
              <a:rPr lang="it-IT" sz="2800" dirty="0" smtClean="0">
                <a:latin typeface="Consolas"/>
              </a:rPr>
              <a:t>${PATH_TO_REPO}</a:t>
            </a:r>
            <a:r>
              <a:rPr lang="it-IT" sz="2800" dirty="0" smtClean="0">
                <a:solidFill>
                  <a:srgbClr val="0000FF"/>
                </a:solidFill>
                <a:latin typeface="Consolas"/>
              </a:rPr>
              <a:t>&lt;/</a:t>
            </a:r>
            <a:r>
              <a:rPr lang="it-IT" sz="2800" dirty="0" err="1" smtClean="0">
                <a:solidFill>
                  <a:srgbClr val="800000"/>
                </a:solidFill>
                <a:latin typeface="Consolas"/>
              </a:rPr>
              <a:t>outputDirectory</a:t>
            </a:r>
            <a:r>
              <a:rPr lang="it-IT" sz="2800" dirty="0" smtClean="0">
                <a:solidFill>
                  <a:srgbClr val="0000FF"/>
                </a:solidFill>
                <a:latin typeface="Consolas"/>
              </a:rPr>
              <a:t>&gt;</a:t>
            </a:r>
          </a:p>
          <a:p>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8000"/>
                </a:solidFill>
                <a:latin typeface="Consolas"/>
              </a:rPr>
              <a:t>&lt;!-- </a:t>
            </a:r>
            <a:r>
              <a:rPr lang="it-IT" sz="2800" dirty="0">
                <a:solidFill>
                  <a:srgbClr val="008000"/>
                </a:solidFill>
                <a:latin typeface="Consolas"/>
              </a:rPr>
              <a:t>REMOTE BRANCH NAME--&gt; </a:t>
            </a:r>
            <a:r>
              <a:rPr lang="it-IT" sz="2800" dirty="0">
                <a:latin typeface="Consolas"/>
              </a:rPr>
              <a:t/>
            </a:r>
            <a:br>
              <a:rPr lang="it-IT" sz="2800" dirty="0">
                <a:latin typeface="Consolas"/>
              </a:rPr>
            </a:br>
            <a:r>
              <a:rPr lang="it-IT" sz="2800" dirty="0">
                <a:latin typeface="Consolas"/>
              </a:rPr>
              <a:t>	</a:t>
            </a:r>
            <a:r>
              <a:rPr lang="it-IT" sz="2800" dirty="0" smtClean="0">
                <a:solidFill>
                  <a:srgbClr val="0000FF"/>
                </a:solidFill>
                <a:latin typeface="Consolas"/>
              </a:rPr>
              <a:t>&lt;</a:t>
            </a:r>
            <a:r>
              <a:rPr lang="it-IT" sz="2800" dirty="0" smtClean="0">
                <a:solidFill>
                  <a:srgbClr val="800000"/>
                </a:solidFill>
                <a:latin typeface="Consolas"/>
              </a:rPr>
              <a:t>branch</a:t>
            </a:r>
            <a:r>
              <a:rPr lang="it-IT" sz="2800" dirty="0" smtClean="0">
                <a:solidFill>
                  <a:srgbClr val="0000FF"/>
                </a:solidFill>
                <a:latin typeface="Consolas"/>
              </a:rPr>
              <a:t>&gt;</a:t>
            </a:r>
            <a:r>
              <a:rPr lang="it-IT" sz="2800" dirty="0" err="1" smtClean="0">
                <a:latin typeface="Consolas"/>
              </a:rPr>
              <a:t>refs</a:t>
            </a:r>
            <a:r>
              <a:rPr lang="it-IT" sz="2800" dirty="0" smtClean="0">
                <a:latin typeface="Consolas"/>
              </a:rPr>
              <a:t>/heads/</a:t>
            </a:r>
            <a:r>
              <a:rPr lang="it-IT" sz="2800" dirty="0" err="1" smtClean="0">
                <a:latin typeface="Consolas"/>
              </a:rPr>
              <a:t>qualityassurance</a:t>
            </a:r>
            <a:r>
              <a:rPr lang="it-IT" sz="2800" dirty="0" smtClean="0">
                <a:solidFill>
                  <a:srgbClr val="0000FF"/>
                </a:solidFill>
                <a:latin typeface="Consolas"/>
              </a:rPr>
              <a:t>&lt;/</a:t>
            </a:r>
            <a:r>
              <a:rPr lang="it-IT" sz="2800" dirty="0" smtClean="0">
                <a:solidFill>
                  <a:srgbClr val="800000"/>
                </a:solidFill>
                <a:latin typeface="Consolas"/>
              </a:rPr>
              <a:t>branch</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includes</a:t>
            </a:r>
            <a:r>
              <a:rPr lang="it-IT" sz="2800" dirty="0" smtClean="0">
                <a:solidFill>
                  <a:srgbClr val="0000FF"/>
                </a:solidFill>
                <a:latin typeface="Consolas"/>
              </a:rPr>
              <a:t>&gt;&lt;</a:t>
            </a:r>
            <a:r>
              <a:rPr lang="it-IT" sz="2800" dirty="0" smtClean="0">
                <a:solidFill>
                  <a:srgbClr val="800000"/>
                </a:solidFill>
                <a:latin typeface="Consolas"/>
              </a:rPr>
              <a:t>include</a:t>
            </a:r>
            <a:r>
              <a:rPr lang="it-IT" sz="2800" dirty="0" smtClean="0">
                <a:solidFill>
                  <a:srgbClr val="0000FF"/>
                </a:solidFill>
                <a:latin typeface="Consolas"/>
              </a:rPr>
              <a:t>&gt;</a:t>
            </a:r>
            <a:r>
              <a:rPr lang="it-IT" sz="2800" dirty="0" smtClean="0">
                <a:latin typeface="Consolas"/>
              </a:rPr>
              <a:t>**/*</a:t>
            </a:r>
            <a:r>
              <a:rPr lang="it-IT" sz="2800" dirty="0" smtClean="0">
                <a:solidFill>
                  <a:srgbClr val="0000FF"/>
                </a:solidFill>
                <a:latin typeface="Consolas"/>
              </a:rPr>
              <a:t>&lt;/</a:t>
            </a:r>
            <a:r>
              <a:rPr lang="it-IT" sz="2800" dirty="0" smtClean="0">
                <a:solidFill>
                  <a:srgbClr val="800000"/>
                </a:solidFill>
                <a:latin typeface="Consolas"/>
              </a:rPr>
              <a:t>include</a:t>
            </a:r>
            <a:r>
              <a:rPr lang="it-IT" sz="2800" dirty="0" smtClean="0">
                <a:solidFill>
                  <a:srgbClr val="0000FF"/>
                </a:solidFill>
                <a:latin typeface="Consolas"/>
              </a:rPr>
              <a:t>&gt;&lt;/</a:t>
            </a:r>
            <a:r>
              <a:rPr lang="it-IT" sz="2800" dirty="0" err="1" smtClean="0">
                <a:solidFill>
                  <a:srgbClr val="800000"/>
                </a:solidFill>
                <a:latin typeface="Consolas"/>
              </a:rPr>
              <a:t>includes</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smtClean="0">
                <a:solidFill>
                  <a:srgbClr val="800000"/>
                </a:solidFill>
                <a:latin typeface="Consolas"/>
              </a:rPr>
              <a:t>merge</a:t>
            </a:r>
            <a:r>
              <a:rPr lang="it-IT" sz="2800" dirty="0" smtClean="0">
                <a:solidFill>
                  <a:srgbClr val="0000FF"/>
                </a:solidFill>
                <a:latin typeface="Consolas"/>
              </a:rPr>
              <a:t>&gt;</a:t>
            </a:r>
            <a:r>
              <a:rPr lang="it-IT" sz="2800" dirty="0" err="1" smtClean="0">
                <a:latin typeface="Consolas"/>
              </a:rPr>
              <a:t>true</a:t>
            </a:r>
            <a:r>
              <a:rPr lang="it-IT" sz="2800" dirty="0" smtClean="0">
                <a:solidFill>
                  <a:srgbClr val="0000FF"/>
                </a:solidFill>
                <a:latin typeface="Consolas"/>
              </a:rPr>
              <a:t>&lt;/</a:t>
            </a:r>
            <a:r>
              <a:rPr lang="it-IT" sz="2800" dirty="0" smtClean="0">
                <a:solidFill>
                  <a:srgbClr val="800000"/>
                </a:solidFill>
                <a:latin typeface="Consolas"/>
              </a:rPr>
              <a:t>merge</a:t>
            </a:r>
            <a:r>
              <a:rPr lang="it-IT" sz="2800" dirty="0" smtClean="0">
                <a:solidFill>
                  <a:srgbClr val="0000FF"/>
                </a:solidFill>
                <a:latin typeface="Consolas"/>
              </a:rPr>
              <a:t>&gt;</a:t>
            </a:r>
            <a:r>
              <a:rPr lang="it-IT" sz="2800" dirty="0" smtClean="0">
                <a:latin typeface="Consolas"/>
              </a:rPr>
              <a:t> </a:t>
            </a:r>
            <a:r>
              <a:rPr lang="it-IT" sz="2800" dirty="0" smtClean="0">
                <a:solidFill>
                  <a:srgbClr val="008000"/>
                </a:solidFill>
                <a:latin typeface="Consolas"/>
              </a:rPr>
              <a:t> </a:t>
            </a:r>
          </a:p>
          <a:p>
            <a:r>
              <a:rPr lang="it-IT" sz="2800" dirty="0">
                <a:solidFill>
                  <a:srgbClr val="008000"/>
                </a:solidFill>
                <a:latin typeface="Consolas"/>
              </a:rPr>
              <a:t>							</a:t>
            </a:r>
            <a:r>
              <a:rPr lang="it-IT" sz="2800" dirty="0" smtClean="0">
                <a:latin typeface="Consolas"/>
              </a:rPr>
              <a:t>	</a:t>
            </a:r>
          </a:p>
          <a:p>
            <a:r>
              <a:rPr lang="it-IT" sz="2800" dirty="0">
                <a:solidFill>
                  <a:srgbClr val="0000FF"/>
                </a:solidFill>
                <a:latin typeface="Consolas"/>
              </a:rPr>
              <a:t>	</a:t>
            </a:r>
            <a:r>
              <a:rPr lang="it-IT" sz="2800" dirty="0" smtClean="0">
                <a:solidFill>
                  <a:srgbClr val="008000"/>
                </a:solidFill>
                <a:latin typeface="Consolas"/>
              </a:rPr>
              <a:t>&lt;!-- </a:t>
            </a:r>
            <a:r>
              <a:rPr lang="it-IT" sz="2800" dirty="0">
                <a:solidFill>
                  <a:srgbClr val="008000"/>
                </a:solidFill>
                <a:latin typeface="Consolas"/>
              </a:rPr>
              <a:t>GITHUB REPOSITORY NAME--&gt; </a:t>
            </a:r>
            <a:endParaRPr lang="it-IT" sz="2800" dirty="0" smtClean="0">
              <a:solidFill>
                <a:srgbClr val="0000FF"/>
              </a:solidFill>
              <a:latin typeface="Consolas"/>
            </a:endParaRPr>
          </a:p>
          <a:p>
            <a:r>
              <a:rPr lang="it-IT" sz="2800" dirty="0">
                <a:solidFill>
                  <a:srgbClr val="0000FF"/>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repositoryName</a:t>
            </a:r>
            <a:r>
              <a:rPr lang="it-IT" sz="2800" dirty="0" smtClean="0">
                <a:solidFill>
                  <a:srgbClr val="0000FF"/>
                </a:solidFill>
                <a:latin typeface="Consolas"/>
              </a:rPr>
              <a:t>&gt;</a:t>
            </a:r>
            <a:r>
              <a:rPr lang="it-IT" sz="2800" dirty="0" err="1" smtClean="0">
                <a:latin typeface="Consolas"/>
              </a:rPr>
              <a:t>bookabatteryservice</a:t>
            </a:r>
            <a:r>
              <a:rPr lang="it-IT" sz="2800" dirty="0" smtClean="0">
                <a:solidFill>
                  <a:srgbClr val="0000FF"/>
                </a:solidFill>
                <a:latin typeface="Consolas"/>
              </a:rPr>
              <a:t>&lt;/</a:t>
            </a:r>
            <a:r>
              <a:rPr lang="it-IT" sz="2800" dirty="0" err="1" smtClean="0">
                <a:solidFill>
                  <a:srgbClr val="800000"/>
                </a:solidFill>
                <a:latin typeface="Consolas"/>
              </a:rPr>
              <a:t>repositoryName</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latin typeface="Consolas"/>
              </a:rPr>
              <a:t>	</a:t>
            </a:r>
            <a:r>
              <a:rPr lang="it-IT" sz="2800" dirty="0">
                <a:solidFill>
                  <a:srgbClr val="008000"/>
                </a:solidFill>
                <a:latin typeface="Consolas"/>
              </a:rPr>
              <a:t> &lt;!-- USERNAME--&gt;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repositoryOwner</a:t>
            </a:r>
            <a:r>
              <a:rPr lang="it-IT" sz="2800" dirty="0" smtClean="0">
                <a:solidFill>
                  <a:srgbClr val="0000FF"/>
                </a:solidFill>
                <a:latin typeface="Consolas"/>
              </a:rPr>
              <a:t>&gt;</a:t>
            </a:r>
            <a:r>
              <a:rPr lang="it-IT" sz="2800" dirty="0" err="1" smtClean="0">
                <a:latin typeface="Consolas"/>
              </a:rPr>
              <a:t>lbennardis</a:t>
            </a:r>
            <a:r>
              <a:rPr lang="it-IT" sz="2800" dirty="0" smtClean="0">
                <a:solidFill>
                  <a:srgbClr val="0000FF"/>
                </a:solidFill>
                <a:latin typeface="Consolas"/>
              </a:rPr>
              <a:t>&lt;/</a:t>
            </a:r>
            <a:r>
              <a:rPr lang="it-IT" sz="2800" dirty="0" err="1" smtClean="0">
                <a:solidFill>
                  <a:srgbClr val="800000"/>
                </a:solidFill>
                <a:latin typeface="Consolas"/>
              </a:rPr>
              <a:t>repositoryOwner</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solidFill>
                  <a:srgbClr val="0000FF"/>
                </a:solidFill>
                <a:latin typeface="Consolas"/>
              </a:rPr>
              <a:t>&lt;/</a:t>
            </a:r>
            <a:r>
              <a:rPr lang="it-IT" sz="2800" dirty="0" smtClean="0">
                <a:solidFill>
                  <a:srgbClr val="800000"/>
                </a:solidFill>
                <a:latin typeface="Consolas"/>
              </a:rPr>
              <a:t>configuration</a:t>
            </a:r>
            <a:r>
              <a:rPr lang="it-IT" sz="2800" dirty="0" smtClean="0">
                <a:solidFill>
                  <a:srgbClr val="0000FF"/>
                </a:solidFill>
                <a:latin typeface="Consolas"/>
              </a:rPr>
              <a:t>&gt;</a:t>
            </a:r>
            <a:r>
              <a:rPr lang="it-IT" sz="2800" dirty="0" smtClean="0">
                <a:latin typeface="Consolas"/>
              </a:rPr>
              <a:t> </a:t>
            </a:r>
            <a:endParaRPr lang="it-IT" sz="2400" dirty="0">
              <a:latin typeface="Consolas"/>
            </a:endParaRPr>
          </a:p>
        </p:txBody>
      </p:sp>
      <p:sp>
        <p:nvSpPr>
          <p:cNvPr id="9"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GitHub</a:t>
            </a:r>
            <a:r>
              <a:rPr lang="it-IT" sz="3600" b="1" dirty="0" smtClean="0"/>
              <a:t> Plug-in</a:t>
            </a:r>
          </a:p>
          <a:p>
            <a:pPr lvl="1"/>
            <a:r>
              <a:rPr lang="it-IT" sz="3600" dirty="0" err="1" smtClean="0"/>
              <a:t>Promoting</a:t>
            </a:r>
            <a:r>
              <a:rPr lang="it-IT" sz="3600" dirty="0" smtClean="0"/>
              <a:t> </a:t>
            </a:r>
            <a:r>
              <a:rPr lang="it-IT" sz="3600" dirty="0" err="1" smtClean="0"/>
              <a:t>built</a:t>
            </a:r>
            <a:r>
              <a:rPr lang="it-IT" sz="3600" dirty="0" smtClean="0"/>
              <a:t> </a:t>
            </a:r>
            <a:r>
              <a:rPr lang="it-IT" sz="3600" dirty="0" err="1" smtClean="0"/>
              <a:t>artifacts</a:t>
            </a:r>
            <a:r>
              <a:rPr lang="it-IT" sz="3600" dirty="0" smtClean="0"/>
              <a:t> </a:t>
            </a:r>
            <a:r>
              <a:rPr lang="it-IT" sz="3600" dirty="0" err="1" smtClean="0"/>
              <a:t>withing</a:t>
            </a:r>
            <a:r>
              <a:rPr lang="it-IT" sz="3600" dirty="0"/>
              <a:t> GITHUB </a:t>
            </a:r>
            <a:r>
              <a:rPr lang="it-IT" sz="3600" dirty="0" err="1"/>
              <a:t>according</a:t>
            </a:r>
            <a:r>
              <a:rPr lang="it-IT" sz="3600" dirty="0"/>
              <a:t> </a:t>
            </a:r>
            <a:r>
              <a:rPr lang="it-IT" sz="3600" dirty="0" smtClean="0"/>
              <a:t>to the </a:t>
            </a:r>
            <a:r>
              <a:rPr lang="it-IT" sz="3600" dirty="0" err="1" smtClean="0"/>
              <a:t>Maven</a:t>
            </a:r>
            <a:r>
              <a:rPr lang="it-IT" sz="3600" dirty="0" smtClean="0"/>
              <a:t> </a:t>
            </a:r>
            <a:r>
              <a:rPr lang="it-IT" sz="3600" dirty="0" err="1" smtClean="0"/>
              <a:t>repository</a:t>
            </a:r>
            <a:r>
              <a:rPr lang="it-IT" sz="3600" dirty="0" smtClean="0"/>
              <a:t> model.</a:t>
            </a:r>
          </a:p>
        </p:txBody>
      </p:sp>
    </p:spTree>
    <p:extLst>
      <p:ext uri="{BB962C8B-B14F-4D97-AF65-F5344CB8AC3E}">
        <p14:creationId xmlns:p14="http://schemas.microsoft.com/office/powerpoint/2010/main" val="298739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736" y="9158213"/>
            <a:ext cx="13697750" cy="2308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736" y="1864862"/>
            <a:ext cx="14157760" cy="6649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Rettangolo 10"/>
          <p:cNvSpPr/>
          <p:nvPr/>
        </p:nvSpPr>
        <p:spPr bwMode="auto">
          <a:xfrm>
            <a:off x="860507" y="4249377"/>
            <a:ext cx="2016224" cy="49332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2830960" y="10748888"/>
            <a:ext cx="11681526"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Segnaposto contenuto 2"/>
          <p:cNvSpPr txBox="1">
            <a:spLocks/>
          </p:cNvSpPr>
          <p:nvPr/>
        </p:nvSpPr>
        <p:spPr bwMode="auto">
          <a:xfrm>
            <a:off x="15171762" y="4964746"/>
            <a:ext cx="8901558" cy="4193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Jenkins’ build </a:t>
            </a:r>
            <a:r>
              <a:rPr lang="it-IT" sz="3600" b="1" dirty="0" err="1" smtClean="0"/>
              <a:t>project</a:t>
            </a:r>
            <a:endParaRPr lang="it-IT" sz="3600" b="1" dirty="0" smtClean="0"/>
          </a:p>
          <a:p>
            <a:pPr lvl="1"/>
            <a:r>
              <a:rPr lang="it-IT" sz="3600" dirty="0" smtClean="0"/>
              <a:t>Project dashboard</a:t>
            </a:r>
          </a:p>
          <a:p>
            <a:pPr lvl="2"/>
            <a:r>
              <a:rPr lang="it-IT" sz="3600" dirty="0" err="1" smtClean="0"/>
              <a:t>Features</a:t>
            </a:r>
            <a:r>
              <a:rPr lang="it-IT" sz="3600" dirty="0" smtClean="0"/>
              <a:t> </a:t>
            </a:r>
            <a:r>
              <a:rPr lang="it-IT" sz="3600" dirty="0" err="1" smtClean="0"/>
              <a:t>manual</a:t>
            </a:r>
            <a:r>
              <a:rPr lang="it-IT" sz="3600" dirty="0" smtClean="0"/>
              <a:t> </a:t>
            </a:r>
            <a:r>
              <a:rPr lang="it-IT" sz="3600" dirty="0" err="1" smtClean="0"/>
              <a:t>build</a:t>
            </a:r>
            <a:r>
              <a:rPr lang="it-IT" sz="3600" dirty="0" smtClean="0"/>
              <a:t> </a:t>
            </a:r>
            <a:r>
              <a:rPr lang="it-IT" sz="3600" dirty="0" err="1" smtClean="0"/>
              <a:t>capabilities</a:t>
            </a:r>
            <a:endParaRPr lang="it-IT" sz="3600" dirty="0" smtClean="0"/>
          </a:p>
          <a:p>
            <a:pPr lvl="2"/>
            <a:r>
              <a:rPr lang="it-IT" sz="3600" dirty="0" smtClean="0"/>
              <a:t>Build </a:t>
            </a:r>
            <a:r>
              <a:rPr lang="it-IT" sz="3600" dirty="0" err="1" smtClean="0"/>
              <a:t>history</a:t>
            </a:r>
            <a:endParaRPr lang="it-IT" sz="3600" dirty="0" smtClean="0"/>
          </a:p>
          <a:p>
            <a:pPr lvl="1"/>
            <a:r>
              <a:rPr lang="it-IT" sz="3600" dirty="0" smtClean="0"/>
              <a:t>GITHUB configuration </a:t>
            </a:r>
            <a:r>
              <a:rPr lang="it-IT" sz="3600" dirty="0" err="1" smtClean="0"/>
              <a:t>details</a:t>
            </a:r>
            <a:endParaRPr lang="it-IT" sz="3600" dirty="0" smtClean="0"/>
          </a:p>
          <a:p>
            <a:pPr lvl="1"/>
            <a:endParaRPr lang="it-IT" sz="3600" dirty="0" smtClean="0"/>
          </a:p>
        </p:txBody>
      </p:sp>
      <p:sp>
        <p:nvSpPr>
          <p:cNvPr id="14" name="Freccia a destra con strisce 13"/>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66420335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1529408"/>
            <a:ext cx="13969552" cy="7825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25369464" y="6886310"/>
            <a:ext cx="7599735" cy="3862578"/>
          </a:xfrm>
        </p:spPr>
        <p:txBody>
          <a:bodyPr/>
          <a:lstStyle/>
          <a:p>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Rettangolo 10"/>
          <p:cNvSpPr/>
          <p:nvPr/>
        </p:nvSpPr>
        <p:spPr bwMode="auto">
          <a:xfrm>
            <a:off x="988024" y="6569968"/>
            <a:ext cx="13652248" cy="49332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988024" y="4582588"/>
            <a:ext cx="13652248" cy="49332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GitHub</a:t>
            </a:r>
            <a:r>
              <a:rPr lang="it-IT" sz="3600" b="1" dirty="0" smtClean="0"/>
              <a:t> </a:t>
            </a:r>
            <a:r>
              <a:rPr lang="it-IT" sz="3600" b="1" dirty="0" err="1" smtClean="0"/>
              <a:t>Maven</a:t>
            </a:r>
            <a:r>
              <a:rPr lang="it-IT" sz="3600" b="1" dirty="0" smtClean="0"/>
              <a:t> repository</a:t>
            </a:r>
          </a:p>
          <a:p>
            <a:pPr lvl="1"/>
            <a:r>
              <a:rPr lang="it-IT" sz="3600" dirty="0" smtClean="0"/>
              <a:t>Microservices’ </a:t>
            </a:r>
            <a:r>
              <a:rPr lang="it-IT" sz="3600" dirty="0" err="1" smtClean="0"/>
              <a:t>executable</a:t>
            </a:r>
            <a:r>
              <a:rPr lang="it-IT" sz="3600" dirty="0" smtClean="0"/>
              <a:t> </a:t>
            </a:r>
            <a:r>
              <a:rPr lang="it-IT" sz="3600" dirty="0" err="1" smtClean="0"/>
              <a:t>artifacts</a:t>
            </a:r>
            <a:r>
              <a:rPr lang="it-IT" sz="3600" dirty="0" smtClean="0"/>
              <a:t> </a:t>
            </a:r>
            <a:r>
              <a:rPr lang="it-IT" sz="3600" dirty="0" err="1" smtClean="0"/>
              <a:t>stored</a:t>
            </a:r>
            <a:r>
              <a:rPr lang="it-IT" sz="3600" dirty="0" smtClean="0"/>
              <a:t> inside GIT </a:t>
            </a:r>
            <a:r>
              <a:rPr lang="it-IT" sz="3600" dirty="0" err="1" smtClean="0"/>
              <a:t>as</a:t>
            </a:r>
            <a:r>
              <a:rPr lang="it-IT" sz="3600" dirty="0" smtClean="0"/>
              <a:t> a </a:t>
            </a:r>
            <a:r>
              <a:rPr lang="it-IT" sz="3600" dirty="0" err="1" smtClean="0"/>
              <a:t>Maven</a:t>
            </a:r>
            <a:r>
              <a:rPr lang="it-IT" sz="3600" dirty="0" smtClean="0"/>
              <a:t>  repository </a:t>
            </a:r>
          </a:p>
        </p:txBody>
      </p:sp>
    </p:spTree>
    <p:extLst>
      <p:ext uri="{BB962C8B-B14F-4D97-AF65-F5344CB8AC3E}">
        <p14:creationId xmlns:p14="http://schemas.microsoft.com/office/powerpoint/2010/main" val="43263549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4"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414" y="1532979"/>
            <a:ext cx="14347340" cy="7773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25297456" y="6281935"/>
            <a:ext cx="7599735" cy="7461047"/>
          </a:xfrm>
        </p:spPr>
        <p:txBody>
          <a:bodyPr/>
          <a:lstStyle/>
          <a:p>
            <a:endParaRPr lang="it-IT" dirty="0" smtClean="0"/>
          </a:p>
          <a:p>
            <a:pPr marL="0" indent="0">
              <a:buNone/>
            </a:pP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Rettangolo 10"/>
          <p:cNvSpPr/>
          <p:nvPr/>
        </p:nvSpPr>
        <p:spPr bwMode="auto">
          <a:xfrm>
            <a:off x="1102768" y="6281935"/>
            <a:ext cx="2016224" cy="98665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9599712" y="6281935"/>
            <a:ext cx="2808312"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1534058" y="4555675"/>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13427614" y="6281935"/>
            <a:ext cx="1551604"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Segnaposto contenuto 2"/>
          <p:cNvSpPr txBox="1">
            <a:spLocks/>
          </p:cNvSpPr>
          <p:nvPr/>
        </p:nvSpPr>
        <p:spPr bwMode="auto">
          <a:xfrm>
            <a:off x="15171762" y="4964746"/>
            <a:ext cx="8901558" cy="4341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configuration </a:t>
            </a:r>
            <a:r>
              <a:rPr lang="it-IT" sz="3600" b="1" dirty="0" err="1" smtClean="0"/>
              <a:t>details</a:t>
            </a:r>
            <a:endParaRPr lang="it-IT" sz="3600" b="1" dirty="0" smtClean="0"/>
          </a:p>
          <a:p>
            <a:pPr lvl="1"/>
            <a:r>
              <a:rPr lang="it-IT" sz="3600" dirty="0" smtClean="0"/>
              <a:t>Source GITHUB repository </a:t>
            </a:r>
          </a:p>
          <a:p>
            <a:pPr lvl="1"/>
            <a:r>
              <a:rPr lang="it-IT" sz="3600" dirty="0" smtClean="0"/>
              <a:t>Branch or Tag </a:t>
            </a:r>
            <a:r>
              <a:rPr lang="it-IT" sz="3600" dirty="0" err="1" smtClean="0"/>
              <a:t>references</a:t>
            </a:r>
            <a:endParaRPr lang="it-IT" sz="3600" dirty="0" smtClean="0"/>
          </a:p>
          <a:p>
            <a:pPr lvl="1"/>
            <a:r>
              <a:rPr lang="it-IT" sz="3600" dirty="0" err="1" smtClean="0"/>
              <a:t>Tagname</a:t>
            </a:r>
            <a:r>
              <a:rPr lang="it-IT" sz="3600" dirty="0" smtClean="0"/>
              <a:t> of the </a:t>
            </a:r>
            <a:r>
              <a:rPr lang="it-IT" sz="3600" dirty="0" err="1" smtClean="0"/>
              <a:t>Docker</a:t>
            </a:r>
            <a:r>
              <a:rPr lang="it-IT" sz="3600" dirty="0" smtClean="0"/>
              <a:t> image</a:t>
            </a:r>
          </a:p>
        </p:txBody>
      </p:sp>
    </p:spTree>
    <p:extLst>
      <p:ext uri="{BB962C8B-B14F-4D97-AF65-F5344CB8AC3E}">
        <p14:creationId xmlns:p14="http://schemas.microsoft.com/office/powerpoint/2010/main" val="18521617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smtClean="0"/>
              <a:t>Technical </a:t>
            </a:r>
            <a:r>
              <a:rPr lang="it-IT" dirty="0" err="1" smtClean="0"/>
              <a:t>requirements</a:t>
            </a:r>
            <a:endParaRPr lang="it-IT" dirty="0" smtClean="0"/>
          </a:p>
        </p:txBody>
      </p:sp>
      <p:sp>
        <p:nvSpPr>
          <p:cNvPr id="8195" name="Rectangle 2"/>
          <p:cNvSpPr>
            <a:spLocks noGrp="1" noChangeArrowheads="1"/>
          </p:cNvSpPr>
          <p:nvPr>
            <p:ph type="body" idx="1"/>
          </p:nvPr>
        </p:nvSpPr>
        <p:spPr>
          <a:xfrm>
            <a:off x="598712" y="1529408"/>
            <a:ext cx="23134637" cy="10668000"/>
          </a:xfrm>
        </p:spPr>
        <p:txBody>
          <a:bodyPr/>
          <a:lstStyle/>
          <a:p>
            <a:pPr lvl="1" eaLnBrk="1" hangingPunct="1">
              <a:buFont typeface="Wingdings" pitchFamily="2" charset="2"/>
              <a:buChar char="§"/>
            </a:pPr>
            <a:r>
              <a:rPr lang="it-IT" sz="4400" dirty="0" smtClean="0"/>
              <a:t>The </a:t>
            </a:r>
            <a:r>
              <a:rPr lang="it-IT" sz="4400" dirty="0" err="1" smtClean="0"/>
              <a:t>services</a:t>
            </a:r>
            <a:r>
              <a:rPr lang="it-IT" sz="4400" dirty="0" smtClean="0"/>
              <a:t> of </a:t>
            </a:r>
            <a:r>
              <a:rPr lang="it-IT" sz="4400" dirty="0" err="1" smtClean="0"/>
              <a:t>this</a:t>
            </a:r>
            <a:r>
              <a:rPr lang="it-IT" sz="4400" dirty="0" smtClean="0"/>
              <a:t> </a:t>
            </a:r>
            <a:r>
              <a:rPr lang="it-IT" sz="4400" dirty="0" err="1" smtClean="0"/>
              <a:t>computing</a:t>
            </a:r>
            <a:r>
              <a:rPr lang="it-IT" sz="4400" dirty="0" smtClean="0"/>
              <a:t> </a:t>
            </a:r>
            <a:r>
              <a:rPr lang="it-IT" sz="4400" dirty="0" err="1" smtClean="0"/>
              <a:t>system</a:t>
            </a:r>
            <a:r>
              <a:rPr lang="it-IT" sz="4400" dirty="0" smtClean="0"/>
              <a:t> </a:t>
            </a:r>
            <a:r>
              <a:rPr lang="it-IT" sz="4400" dirty="0" err="1" smtClean="0"/>
              <a:t>should</a:t>
            </a:r>
            <a:r>
              <a:rPr lang="it-IT" sz="4400" dirty="0" smtClean="0"/>
              <a:t> be </a:t>
            </a:r>
            <a:r>
              <a:rPr lang="it-IT" sz="4400" dirty="0" err="1" smtClean="0"/>
              <a:t>loosely</a:t>
            </a:r>
            <a:r>
              <a:rPr lang="it-IT" sz="4400" dirty="0" smtClean="0"/>
              <a:t> </a:t>
            </a:r>
            <a:r>
              <a:rPr lang="it-IT" sz="4400" dirty="0" err="1" smtClean="0"/>
              <a:t>coupled</a:t>
            </a:r>
            <a:r>
              <a:rPr lang="it-IT" sz="4400" dirty="0" smtClean="0"/>
              <a:t>. </a:t>
            </a:r>
            <a:r>
              <a:rPr lang="it-IT" sz="4400" dirty="0" err="1" smtClean="0"/>
              <a:t>Each</a:t>
            </a:r>
            <a:r>
              <a:rPr lang="it-IT" sz="4400" dirty="0" smtClean="0"/>
              <a:t> of </a:t>
            </a:r>
            <a:r>
              <a:rPr lang="it-IT" sz="4400" dirty="0" err="1" smtClean="0"/>
              <a:t>these</a:t>
            </a:r>
            <a:r>
              <a:rPr lang="it-IT" sz="4400" dirty="0" smtClean="0"/>
              <a:t> </a:t>
            </a:r>
            <a:r>
              <a:rPr lang="it-IT" sz="4400" dirty="0" err="1" smtClean="0"/>
              <a:t>services</a:t>
            </a:r>
            <a:r>
              <a:rPr lang="it-IT" sz="4400" dirty="0" smtClean="0"/>
              <a:t> </a:t>
            </a:r>
            <a:r>
              <a:rPr lang="it-IT" sz="4400" dirty="0" err="1" smtClean="0"/>
              <a:t>is</a:t>
            </a:r>
            <a:r>
              <a:rPr lang="it-IT" sz="4400" dirty="0" smtClean="0"/>
              <a:t> </a:t>
            </a:r>
            <a:r>
              <a:rPr lang="it-IT" sz="4400" dirty="0" err="1" smtClean="0"/>
              <a:t>independent</a:t>
            </a:r>
            <a:r>
              <a:rPr lang="it-IT" sz="4400" dirty="0" smtClean="0"/>
              <a:t> of the </a:t>
            </a:r>
            <a:r>
              <a:rPr lang="it-IT" sz="4400" dirty="0" err="1" smtClean="0"/>
              <a:t>others</a:t>
            </a:r>
            <a:r>
              <a:rPr lang="it-IT" sz="4400" dirty="0" smtClean="0"/>
              <a:t> </a:t>
            </a:r>
            <a:r>
              <a:rPr lang="it-IT" sz="4400" dirty="0" err="1" smtClean="0"/>
              <a:t>during</a:t>
            </a:r>
            <a:r>
              <a:rPr lang="it-IT" sz="4400" dirty="0" smtClean="0"/>
              <a:t>  the </a:t>
            </a:r>
            <a:r>
              <a:rPr lang="it-IT" sz="4400" dirty="0" err="1" smtClean="0"/>
              <a:t>development</a:t>
            </a:r>
            <a:r>
              <a:rPr lang="it-IT" sz="4400" dirty="0" smtClean="0"/>
              <a:t>  and </a:t>
            </a:r>
            <a:r>
              <a:rPr lang="it-IT" sz="4400" dirty="0" err="1" smtClean="0"/>
              <a:t>deployment</a:t>
            </a:r>
            <a:r>
              <a:rPr lang="it-IT" sz="4400" dirty="0" smtClean="0"/>
              <a:t> </a:t>
            </a:r>
            <a:r>
              <a:rPr lang="it-IT" sz="4400" dirty="0" err="1" smtClean="0"/>
              <a:t>phases</a:t>
            </a:r>
            <a:r>
              <a:rPr lang="it-IT" sz="4400" dirty="0" smtClean="0"/>
              <a:t>, </a:t>
            </a:r>
            <a:r>
              <a:rPr lang="it-IT" sz="4400" dirty="0" err="1" smtClean="0"/>
              <a:t>as</a:t>
            </a:r>
            <a:r>
              <a:rPr lang="it-IT" sz="4400" dirty="0" smtClean="0"/>
              <a:t> </a:t>
            </a:r>
            <a:r>
              <a:rPr lang="it-IT" sz="4400" dirty="0" err="1" smtClean="0"/>
              <a:t>well</a:t>
            </a:r>
            <a:r>
              <a:rPr lang="it-IT" sz="4400" dirty="0" smtClean="0"/>
              <a:t> </a:t>
            </a:r>
            <a:r>
              <a:rPr lang="it-IT" sz="4400" dirty="0" err="1" smtClean="0"/>
              <a:t>as</a:t>
            </a:r>
            <a:r>
              <a:rPr lang="it-IT" sz="4400" dirty="0" smtClean="0"/>
              <a:t> </a:t>
            </a:r>
            <a:r>
              <a:rPr lang="it-IT" sz="4400" dirty="0" err="1" smtClean="0"/>
              <a:t>during</a:t>
            </a:r>
            <a:r>
              <a:rPr lang="it-IT" sz="4400" dirty="0" smtClean="0"/>
              <a:t> the </a:t>
            </a:r>
            <a:r>
              <a:rPr lang="it-IT" sz="4400" dirty="0" err="1" smtClean="0"/>
              <a:t>process</a:t>
            </a:r>
            <a:r>
              <a:rPr lang="it-IT" sz="4400" dirty="0" smtClean="0"/>
              <a:t> of </a:t>
            </a:r>
            <a:r>
              <a:rPr lang="it-IT" sz="4400" dirty="0" err="1" smtClean="0"/>
              <a:t>scaling</a:t>
            </a:r>
            <a:r>
              <a:rPr lang="it-IT" sz="4400" dirty="0" smtClean="0"/>
              <a:t> out.</a:t>
            </a:r>
          </a:p>
          <a:p>
            <a:pPr lvl="1" eaLnBrk="1" hangingPunct="1">
              <a:buFont typeface="Wingdings" pitchFamily="2" charset="2"/>
              <a:buChar char="§"/>
            </a:pPr>
            <a:r>
              <a:rPr lang="it-IT" sz="4400" dirty="0" smtClean="0"/>
              <a:t>For </a:t>
            </a:r>
            <a:r>
              <a:rPr lang="it-IT" sz="4400" dirty="0" err="1" smtClean="0"/>
              <a:t>each</a:t>
            </a:r>
            <a:r>
              <a:rPr lang="it-IT" sz="4400" dirty="0" smtClean="0"/>
              <a:t> service the </a:t>
            </a:r>
            <a:r>
              <a:rPr lang="it-IT" sz="4400" dirty="0" err="1" smtClean="0"/>
              <a:t>adoption</a:t>
            </a:r>
            <a:r>
              <a:rPr lang="it-IT" sz="4400" dirty="0"/>
              <a:t> of new </a:t>
            </a:r>
            <a:r>
              <a:rPr lang="it-IT" sz="4400" dirty="0" err="1"/>
              <a:t>technology</a:t>
            </a:r>
            <a:r>
              <a:rPr lang="it-IT" sz="4400" dirty="0"/>
              <a:t> or design pattern </a:t>
            </a:r>
            <a:r>
              <a:rPr lang="it-IT" sz="4400" dirty="0" err="1" smtClean="0"/>
              <a:t>should</a:t>
            </a:r>
            <a:r>
              <a:rPr lang="it-IT" sz="4400" dirty="0" smtClean="0"/>
              <a:t> be </a:t>
            </a:r>
            <a:r>
              <a:rPr lang="it-IT" sz="4400" dirty="0" err="1" smtClean="0"/>
              <a:t>quick</a:t>
            </a:r>
            <a:r>
              <a:rPr lang="it-IT" sz="4400" dirty="0" smtClean="0"/>
              <a:t> and </a:t>
            </a:r>
            <a:r>
              <a:rPr lang="it-IT" sz="4400" dirty="0" err="1" smtClean="0"/>
              <a:t>seamless</a:t>
            </a:r>
            <a:r>
              <a:rPr lang="it-IT" sz="4400" dirty="0" smtClean="0"/>
              <a:t> </a:t>
            </a:r>
            <a:r>
              <a:rPr lang="it-IT" sz="4400" dirty="0" err="1" smtClean="0"/>
              <a:t>against</a:t>
            </a:r>
            <a:r>
              <a:rPr lang="it-IT" sz="4400" dirty="0" smtClean="0"/>
              <a:t> the </a:t>
            </a:r>
            <a:r>
              <a:rPr lang="it-IT" sz="4400" dirty="0" err="1" smtClean="0"/>
              <a:t>overall</a:t>
            </a:r>
            <a:r>
              <a:rPr lang="it-IT" sz="4400" dirty="0" smtClean="0"/>
              <a:t> </a:t>
            </a:r>
            <a:r>
              <a:rPr lang="it-IT" sz="4400" dirty="0" err="1" smtClean="0"/>
              <a:t>system</a:t>
            </a:r>
            <a:r>
              <a:rPr lang="it-IT" sz="4400" dirty="0" smtClean="0"/>
              <a:t>  </a:t>
            </a:r>
          </a:p>
          <a:p>
            <a:pPr lvl="1" eaLnBrk="1" hangingPunct="1">
              <a:buFont typeface="Wingdings" pitchFamily="2" charset="2"/>
              <a:buChar char="§"/>
            </a:pPr>
            <a:r>
              <a:rPr lang="it-IT" sz="4400" dirty="0" smtClean="0"/>
              <a:t>Deployment </a:t>
            </a:r>
            <a:r>
              <a:rPr lang="it-IT" sz="4400" dirty="0" err="1" smtClean="0"/>
              <a:t>should</a:t>
            </a:r>
            <a:r>
              <a:rPr lang="it-IT" sz="4400" dirty="0" smtClean="0"/>
              <a:t> be </a:t>
            </a:r>
            <a:r>
              <a:rPr lang="it-IT" sz="4400" dirty="0" err="1" smtClean="0"/>
              <a:t>flexible</a:t>
            </a:r>
            <a:r>
              <a:rPr lang="it-IT" sz="4400" dirty="0" smtClean="0"/>
              <a:t> </a:t>
            </a:r>
            <a:r>
              <a:rPr lang="it-IT" sz="4400" dirty="0" err="1" smtClean="0"/>
              <a:t>regardless</a:t>
            </a:r>
            <a:r>
              <a:rPr lang="it-IT" sz="4400" dirty="0" smtClean="0"/>
              <a:t> of the </a:t>
            </a:r>
            <a:r>
              <a:rPr lang="it-IT" sz="4400" dirty="0" err="1" smtClean="0"/>
              <a:t>environments</a:t>
            </a:r>
            <a:endParaRPr lang="it-IT" sz="4400" dirty="0" smtClean="0"/>
          </a:p>
          <a:p>
            <a:pPr lvl="1" eaLnBrk="1" hangingPunct="1">
              <a:buFont typeface="Wingdings" pitchFamily="2" charset="2"/>
              <a:buChar char="§"/>
            </a:pPr>
            <a:r>
              <a:rPr lang="it-IT" sz="4400" dirty="0" smtClean="0"/>
              <a:t>Data </a:t>
            </a:r>
            <a:r>
              <a:rPr lang="it-IT" sz="4400" dirty="0" err="1" smtClean="0"/>
              <a:t>consistency</a:t>
            </a:r>
            <a:r>
              <a:rPr lang="it-IT" sz="4400" dirty="0" smtClean="0"/>
              <a:t> </a:t>
            </a:r>
            <a:r>
              <a:rPr lang="it-IT" sz="4400" dirty="0" err="1" smtClean="0"/>
              <a:t>shoud</a:t>
            </a:r>
            <a:r>
              <a:rPr lang="it-IT" sz="4400" dirty="0" smtClean="0"/>
              <a:t> be </a:t>
            </a:r>
            <a:r>
              <a:rPr lang="it-IT" sz="4400" dirty="0" err="1" smtClean="0"/>
              <a:t>achieved</a:t>
            </a:r>
            <a:r>
              <a:rPr lang="it-IT" sz="4400" dirty="0" smtClean="0"/>
              <a:t> by </a:t>
            </a:r>
            <a:r>
              <a:rPr lang="it-IT" sz="4400" dirty="0" err="1" smtClean="0"/>
              <a:t>asynchronous</a:t>
            </a:r>
            <a:r>
              <a:rPr lang="it-IT" sz="4400" dirty="0" smtClean="0"/>
              <a:t> non-</a:t>
            </a:r>
            <a:r>
              <a:rPr lang="it-IT" sz="4400" dirty="0" err="1" smtClean="0"/>
              <a:t>blocking</a:t>
            </a:r>
            <a:r>
              <a:rPr lang="it-IT" sz="4400" dirty="0" smtClean="0"/>
              <a:t> </a:t>
            </a:r>
            <a:r>
              <a:rPr lang="it-IT" sz="4400" dirty="0" err="1" smtClean="0"/>
              <a:t>operations</a:t>
            </a:r>
            <a:endParaRPr lang="it-IT" sz="4400" dirty="0" smtClean="0"/>
          </a:p>
          <a:p>
            <a:pPr lvl="1" eaLnBrk="1" hangingPunct="1">
              <a:buFont typeface="Wingdings" pitchFamily="2" charset="2"/>
              <a:buChar char="§"/>
            </a:pPr>
            <a:r>
              <a:rPr lang="it-IT" sz="4400" dirty="0" smtClean="0"/>
              <a:t>Data </a:t>
            </a:r>
            <a:r>
              <a:rPr lang="it-IT" sz="4400" dirty="0" err="1" smtClean="0"/>
              <a:t>persistence</a:t>
            </a:r>
            <a:r>
              <a:rPr lang="it-IT" sz="4400" dirty="0" smtClean="0"/>
              <a:t> </a:t>
            </a:r>
            <a:r>
              <a:rPr lang="it-IT" sz="4400" dirty="0" err="1" smtClean="0"/>
              <a:t>will</a:t>
            </a:r>
            <a:r>
              <a:rPr lang="it-IT" sz="4400" dirty="0" smtClean="0"/>
              <a:t> be </a:t>
            </a:r>
            <a:r>
              <a:rPr lang="it-IT" sz="4400" dirty="0" err="1" smtClean="0"/>
              <a:t>accomplished</a:t>
            </a:r>
            <a:r>
              <a:rPr lang="it-IT" sz="4400" dirty="0" smtClean="0"/>
              <a:t> by a «</a:t>
            </a:r>
            <a:r>
              <a:rPr lang="it-IT" sz="4400" dirty="0" err="1" smtClean="0"/>
              <a:t>poliglot</a:t>
            </a:r>
            <a:r>
              <a:rPr lang="it-IT" sz="4400" dirty="0" smtClean="0"/>
              <a:t> </a:t>
            </a:r>
            <a:r>
              <a:rPr lang="it-IT" sz="4400" dirty="0" err="1" smtClean="0"/>
              <a:t>approach</a:t>
            </a:r>
            <a:r>
              <a:rPr lang="it-IT" sz="4400" dirty="0" smtClean="0"/>
              <a:t>» with </a:t>
            </a:r>
            <a:r>
              <a:rPr lang="it-IT" sz="4400" dirty="0" err="1" smtClean="0"/>
              <a:t>different</a:t>
            </a:r>
            <a:r>
              <a:rPr lang="it-IT" sz="4400" dirty="0" smtClean="0"/>
              <a:t> and </a:t>
            </a:r>
            <a:r>
              <a:rPr lang="it-IT" sz="4400" dirty="0" err="1" smtClean="0"/>
              <a:t>specialized</a:t>
            </a:r>
            <a:r>
              <a:rPr lang="it-IT" sz="4400" dirty="0" smtClean="0"/>
              <a:t> data </a:t>
            </a:r>
            <a:r>
              <a:rPr lang="it-IT" sz="4400" dirty="0" err="1" smtClean="0"/>
              <a:t>storage</a:t>
            </a:r>
            <a:r>
              <a:rPr lang="it-IT" sz="4400" dirty="0" smtClean="0"/>
              <a:t> for </a:t>
            </a:r>
            <a:r>
              <a:rPr lang="it-IT" sz="4400" dirty="0" err="1" smtClean="0"/>
              <a:t>each</a:t>
            </a:r>
            <a:r>
              <a:rPr lang="it-IT" sz="4400" dirty="0" smtClean="0"/>
              <a:t> </a:t>
            </a:r>
          </a:p>
          <a:p>
            <a:pPr lvl="1" eaLnBrk="1" hangingPunct="1">
              <a:buFont typeface="Wingdings" pitchFamily="2" charset="2"/>
              <a:buChar char="§"/>
            </a:pPr>
            <a:r>
              <a:rPr lang="it-IT" sz="4400" dirty="0" smtClean="0"/>
              <a:t>The </a:t>
            </a:r>
            <a:r>
              <a:rPr lang="it-IT" sz="4400" dirty="0" err="1" smtClean="0"/>
              <a:t>infrastructure</a:t>
            </a:r>
            <a:r>
              <a:rPr lang="it-IT" sz="4400" dirty="0" smtClean="0"/>
              <a:t> scale-out </a:t>
            </a:r>
            <a:r>
              <a:rPr lang="it-IT" sz="4400" dirty="0" err="1" smtClean="0"/>
              <a:t>should</a:t>
            </a:r>
            <a:r>
              <a:rPr lang="it-IT" sz="4400" dirty="0" smtClean="0"/>
              <a:t> be </a:t>
            </a:r>
            <a:r>
              <a:rPr lang="it-IT" sz="4400" dirty="0" err="1" smtClean="0"/>
              <a:t>as</a:t>
            </a:r>
            <a:r>
              <a:rPr lang="it-IT" sz="4400" dirty="0" smtClean="0"/>
              <a:t> </a:t>
            </a:r>
            <a:r>
              <a:rPr lang="it-IT" sz="4400" dirty="0" err="1" smtClean="0"/>
              <a:t>simple</a:t>
            </a:r>
            <a:r>
              <a:rPr lang="it-IT" sz="4400" dirty="0" smtClean="0"/>
              <a:t> </a:t>
            </a:r>
            <a:r>
              <a:rPr lang="it-IT" sz="4400" dirty="0" err="1" smtClean="0"/>
              <a:t>as</a:t>
            </a:r>
            <a:r>
              <a:rPr lang="it-IT" sz="4400" dirty="0" smtClean="0"/>
              <a:t> </a:t>
            </a:r>
            <a:r>
              <a:rPr lang="it-IT" sz="4400" dirty="0" err="1" smtClean="0"/>
              <a:t>possible</a:t>
            </a:r>
            <a:r>
              <a:rPr lang="it-IT" sz="4400" dirty="0" smtClean="0"/>
              <a:t> (zero service </a:t>
            </a:r>
            <a:r>
              <a:rPr lang="it-IT" sz="4400" dirty="0" err="1" smtClean="0"/>
              <a:t>downtime</a:t>
            </a:r>
            <a:r>
              <a:rPr lang="it-IT" sz="4400" dirty="0" smtClean="0"/>
              <a:t>)</a:t>
            </a:r>
          </a:p>
          <a:p>
            <a:pPr lvl="1" eaLnBrk="1" hangingPunct="1">
              <a:buFont typeface="Wingdings" pitchFamily="2" charset="2"/>
              <a:buChar char="§"/>
            </a:pPr>
            <a:r>
              <a:rPr lang="it-IT" sz="4400" dirty="0" smtClean="0"/>
              <a:t>Service </a:t>
            </a:r>
            <a:r>
              <a:rPr lang="it-IT" sz="4400" dirty="0" err="1" smtClean="0"/>
              <a:t>discovery</a:t>
            </a:r>
            <a:r>
              <a:rPr lang="it-IT" sz="4400" dirty="0" smtClean="0"/>
              <a:t> </a:t>
            </a:r>
            <a:r>
              <a:rPr lang="it-IT" sz="4400" dirty="0" err="1" smtClean="0"/>
              <a:t>should</a:t>
            </a:r>
            <a:r>
              <a:rPr lang="it-IT" sz="4400" dirty="0" smtClean="0"/>
              <a:t> be </a:t>
            </a:r>
            <a:r>
              <a:rPr lang="it-IT" sz="4400" dirty="0" err="1" smtClean="0"/>
              <a:t>achieved</a:t>
            </a:r>
            <a:r>
              <a:rPr lang="it-IT" sz="4400" dirty="0" smtClean="0"/>
              <a:t> </a:t>
            </a:r>
            <a:r>
              <a:rPr lang="it-IT" sz="4400" dirty="0" err="1" smtClean="0"/>
              <a:t>without</a:t>
            </a:r>
            <a:r>
              <a:rPr lang="it-IT" sz="4400" dirty="0" smtClean="0"/>
              <a:t> the </a:t>
            </a:r>
            <a:r>
              <a:rPr lang="it-IT" sz="4400" dirty="0" err="1" smtClean="0"/>
              <a:t>need</a:t>
            </a:r>
            <a:r>
              <a:rPr lang="it-IT" sz="4400" dirty="0" smtClean="0"/>
              <a:t> for </a:t>
            </a:r>
            <a:r>
              <a:rPr lang="it-IT" sz="4400" dirty="0" err="1" smtClean="0"/>
              <a:t>additional</a:t>
            </a:r>
            <a:r>
              <a:rPr lang="it-IT" sz="4400" dirty="0" smtClean="0"/>
              <a:t> </a:t>
            </a:r>
            <a:r>
              <a:rPr lang="it-IT" sz="4400" dirty="0" err="1" smtClean="0"/>
              <a:t>coding</a:t>
            </a:r>
            <a:r>
              <a:rPr lang="it-IT" sz="4400" dirty="0" smtClean="0"/>
              <a:t> </a:t>
            </a:r>
            <a:endParaRPr lang="it-IT" sz="4400" dirty="0"/>
          </a:p>
          <a:p>
            <a:pPr lvl="1" eaLnBrk="1" hangingPunct="1">
              <a:buFont typeface="Wingdings" pitchFamily="2" charset="2"/>
              <a:buChar char="§"/>
            </a:pPr>
            <a:r>
              <a:rPr lang="it-IT" sz="4400" dirty="0"/>
              <a:t>C</a:t>
            </a:r>
            <a:r>
              <a:rPr lang="it-IT" sz="4400" dirty="0" smtClean="0"/>
              <a:t>lient side </a:t>
            </a:r>
            <a:r>
              <a:rPr lang="it-IT" sz="4400" dirty="0" err="1" smtClean="0"/>
              <a:t>load</a:t>
            </a:r>
            <a:r>
              <a:rPr lang="it-IT" sz="4400" dirty="0" smtClean="0"/>
              <a:t> </a:t>
            </a:r>
            <a:r>
              <a:rPr lang="it-IT" sz="4400" dirty="0" err="1" smtClean="0"/>
              <a:t>balancing</a:t>
            </a:r>
            <a:r>
              <a:rPr lang="it-IT" sz="4400" dirty="0" smtClean="0"/>
              <a:t> </a:t>
            </a:r>
            <a:r>
              <a:rPr lang="it-IT" sz="4400" dirty="0" err="1" smtClean="0"/>
              <a:t>features</a:t>
            </a:r>
            <a:r>
              <a:rPr lang="it-IT" sz="4400" dirty="0" smtClean="0"/>
              <a:t> </a:t>
            </a:r>
            <a:r>
              <a:rPr lang="it-IT" sz="4400" dirty="0" err="1" smtClean="0"/>
              <a:t>should</a:t>
            </a:r>
            <a:r>
              <a:rPr lang="it-IT" sz="4400" dirty="0" smtClean="0"/>
              <a:t> be </a:t>
            </a:r>
            <a:r>
              <a:rPr lang="it-IT" sz="4400" dirty="0" err="1" smtClean="0"/>
              <a:t>obtained</a:t>
            </a:r>
            <a:r>
              <a:rPr lang="it-IT" sz="4400" dirty="0" smtClean="0"/>
              <a:t> </a:t>
            </a:r>
            <a:r>
              <a:rPr lang="it-IT" sz="4400" dirty="0" err="1" smtClean="0"/>
              <a:t>without</a:t>
            </a:r>
            <a:r>
              <a:rPr lang="it-IT" sz="4400" dirty="0" smtClean="0"/>
              <a:t> </a:t>
            </a:r>
            <a:r>
              <a:rPr lang="it-IT" sz="4400" dirty="0" err="1" smtClean="0"/>
              <a:t>additional</a:t>
            </a:r>
            <a:r>
              <a:rPr lang="it-IT" sz="4400" dirty="0" smtClean="0"/>
              <a:t> </a:t>
            </a:r>
            <a:r>
              <a:rPr lang="it-IT" sz="4400" dirty="0" err="1" smtClean="0"/>
              <a:t>infrastructure</a:t>
            </a:r>
            <a:r>
              <a:rPr lang="it-IT" sz="4400" dirty="0" smtClean="0"/>
              <a:t> </a:t>
            </a:r>
            <a:r>
              <a:rPr lang="it-IT" sz="4400" dirty="0" err="1" smtClean="0"/>
              <a:t>needs</a:t>
            </a:r>
            <a:r>
              <a:rPr lang="it-IT" sz="4400" dirty="0" smtClean="0"/>
              <a:t>, </a:t>
            </a:r>
            <a:r>
              <a:rPr lang="it-IT" sz="4400" dirty="0" err="1" smtClean="0"/>
              <a:t>simply</a:t>
            </a:r>
            <a:r>
              <a:rPr lang="it-IT" sz="4400" dirty="0" smtClean="0"/>
              <a:t> </a:t>
            </a:r>
            <a:r>
              <a:rPr lang="it-IT" sz="4400" dirty="0" err="1" smtClean="0"/>
              <a:t>adding</a:t>
            </a:r>
            <a:r>
              <a:rPr lang="it-IT" sz="4400" dirty="0" smtClean="0"/>
              <a:t> new service </a:t>
            </a:r>
            <a:r>
              <a:rPr lang="it-IT" sz="4400" dirty="0" err="1" smtClean="0"/>
              <a:t>instances</a:t>
            </a:r>
            <a:endParaRPr lang="it-IT" sz="4400" dirty="0" smtClean="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Rettangolo 12"/>
          <p:cNvSpPr/>
          <p:nvPr/>
        </p:nvSpPr>
        <p:spPr bwMode="auto">
          <a:xfrm>
            <a:off x="11151734" y="464129"/>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0127" y="7650088"/>
            <a:ext cx="14165265"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8934" y="9869411"/>
            <a:ext cx="14103220" cy="2053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6613" y="2033464"/>
            <a:ext cx="14175541" cy="52565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a:t>
            </a:r>
            <a:r>
              <a:rPr lang="it-IT" sz="3600" b="1" dirty="0" err="1" smtClean="0"/>
              <a:t>build</a:t>
            </a:r>
            <a:r>
              <a:rPr lang="it-IT" sz="3600" b="1" dirty="0" smtClean="0"/>
              <a:t> status</a:t>
            </a:r>
          </a:p>
          <a:p>
            <a:pPr lvl="1"/>
            <a:r>
              <a:rPr lang="it-IT" sz="3600" dirty="0" err="1" smtClean="0"/>
              <a:t>Moves</a:t>
            </a:r>
            <a:r>
              <a:rPr lang="it-IT" sz="3600" dirty="0" smtClean="0"/>
              <a:t> from «</a:t>
            </a:r>
            <a:r>
              <a:rPr lang="it-IT" sz="3600" dirty="0" err="1" smtClean="0"/>
              <a:t>queue</a:t>
            </a:r>
            <a:r>
              <a:rPr lang="it-IT" sz="3600" dirty="0" smtClean="0"/>
              <a:t>» status to «</a:t>
            </a:r>
            <a:r>
              <a:rPr lang="it-IT" sz="3600" dirty="0" err="1" smtClean="0"/>
              <a:t>completed</a:t>
            </a:r>
            <a:r>
              <a:rPr lang="it-IT" sz="3600" dirty="0" smtClean="0"/>
              <a:t>» status</a:t>
            </a:r>
          </a:p>
          <a:p>
            <a:pPr lvl="1"/>
            <a:endParaRPr lang="it-IT" sz="3600" dirty="0" smtClean="0"/>
          </a:p>
        </p:txBody>
      </p:sp>
    </p:spTree>
    <p:extLst>
      <p:ext uri="{BB962C8B-B14F-4D97-AF65-F5344CB8AC3E}">
        <p14:creationId xmlns:p14="http://schemas.microsoft.com/office/powerpoint/2010/main" val="8886195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3" name="Rettangolo 12"/>
          <p:cNvSpPr/>
          <p:nvPr/>
        </p:nvSpPr>
        <p:spPr bwMode="auto">
          <a:xfrm>
            <a:off x="11151734" y="464129"/>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05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6376" y="5273824"/>
            <a:ext cx="20877805" cy="5475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0" name="Segnaposto contenuto 2"/>
          <p:cNvSpPr txBox="1">
            <a:spLocks/>
          </p:cNvSpPr>
          <p:nvPr/>
        </p:nvSpPr>
        <p:spPr bwMode="auto">
          <a:xfrm>
            <a:off x="446376" y="2044254"/>
            <a:ext cx="8901558" cy="1677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build </a:t>
            </a:r>
            <a:r>
              <a:rPr lang="it-IT" sz="3600" b="1" dirty="0" err="1" smtClean="0"/>
              <a:t>evidences</a:t>
            </a:r>
            <a:endParaRPr lang="it-IT" sz="3600" b="1" dirty="0" smtClean="0"/>
          </a:p>
          <a:p>
            <a:pPr lvl="1"/>
            <a:r>
              <a:rPr lang="it-IT" sz="3600" dirty="0" err="1" smtClean="0"/>
              <a:t>Dockerfile</a:t>
            </a:r>
            <a:r>
              <a:rPr lang="it-IT" sz="3600" dirty="0" smtClean="0"/>
              <a:t>  </a:t>
            </a:r>
          </a:p>
          <a:p>
            <a:pPr lvl="1"/>
            <a:endParaRPr lang="it-IT" sz="3600" dirty="0" smtClean="0"/>
          </a:p>
        </p:txBody>
      </p:sp>
    </p:spTree>
    <p:extLst>
      <p:ext uri="{BB962C8B-B14F-4D97-AF65-F5344CB8AC3E}">
        <p14:creationId xmlns:p14="http://schemas.microsoft.com/office/powerpoint/2010/main" val="78396565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688" y="1457400"/>
            <a:ext cx="9789498" cy="6245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888" y="8118996"/>
            <a:ext cx="9789498"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874524" y="5867995"/>
            <a:ext cx="4171950" cy="604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Freccia a destra con strisce 11"/>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Pivotal</a:t>
            </a:r>
            <a:r>
              <a:rPr lang="it-IT" sz="3600" b="1" dirty="0" smtClean="0"/>
              <a:t> web service console</a:t>
            </a:r>
          </a:p>
          <a:p>
            <a:pPr lvl="1"/>
            <a:r>
              <a:rPr lang="it-IT" sz="3600" dirty="0" smtClean="0"/>
              <a:t>Space</a:t>
            </a:r>
          </a:p>
          <a:p>
            <a:pPr lvl="1"/>
            <a:r>
              <a:rPr lang="it-IT" sz="3600" dirty="0" smtClean="0"/>
              <a:t>Application</a:t>
            </a:r>
          </a:p>
          <a:p>
            <a:pPr lvl="1"/>
            <a:r>
              <a:rPr lang="it-IT" sz="3600" dirty="0" smtClean="0"/>
              <a:t>Services</a:t>
            </a:r>
          </a:p>
          <a:p>
            <a:pPr lvl="1"/>
            <a:r>
              <a:rPr lang="it-IT" sz="3600" dirty="0" err="1" smtClean="0"/>
              <a:t>Marketplace</a:t>
            </a:r>
            <a:endParaRPr lang="it-IT" sz="3600" dirty="0" smtClean="0"/>
          </a:p>
        </p:txBody>
      </p:sp>
    </p:spTree>
    <p:extLst>
      <p:ext uri="{BB962C8B-B14F-4D97-AF65-F5344CB8AC3E}">
        <p14:creationId xmlns:p14="http://schemas.microsoft.com/office/powerpoint/2010/main" val="19991644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689" y="1686426"/>
            <a:ext cx="14610073" cy="6035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2" name="Rettangolo 41"/>
          <p:cNvSpPr/>
          <p:nvPr/>
        </p:nvSpPr>
        <p:spPr bwMode="auto">
          <a:xfrm>
            <a:off x="1496716" y="2948049"/>
            <a:ext cx="13636946" cy="2341131"/>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327435" y="6774808"/>
            <a:ext cx="5922839" cy="69314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Segnaposto contenuto 2"/>
          <p:cNvSpPr txBox="1">
            <a:spLocks/>
          </p:cNvSpPr>
          <p:nvPr/>
        </p:nvSpPr>
        <p:spPr bwMode="auto">
          <a:xfrm>
            <a:off x="24354681" y="4592935"/>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endParaRPr lang="it-IT" sz="3600" dirty="0" smtClean="0"/>
          </a:p>
        </p:txBody>
      </p:sp>
      <p:grpSp>
        <p:nvGrpSpPr>
          <p:cNvPr id="9" name="Gruppo 8"/>
          <p:cNvGrpSpPr/>
          <p:nvPr/>
        </p:nvGrpSpPr>
        <p:grpSpPr>
          <a:xfrm>
            <a:off x="15171762" y="56309"/>
            <a:ext cx="9135160" cy="4872333"/>
            <a:chOff x="11543928" y="4205005"/>
            <a:chExt cx="9135160" cy="4872333"/>
          </a:xfrm>
        </p:grpSpPr>
        <p:pic>
          <p:nvPicPr>
            <p:cNvPr id="1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Freccia in giù 11"/>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3" name="Segnaposto contenuto 2"/>
          <p:cNvSpPr txBox="1">
            <a:spLocks/>
          </p:cNvSpPr>
          <p:nvPr/>
        </p:nvSpPr>
        <p:spPr bwMode="auto">
          <a:xfrm>
            <a:off x="15171762" y="4964746"/>
            <a:ext cx="8901558" cy="502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t>PWS </a:t>
            </a:r>
            <a:r>
              <a:rPr lang="it-IT" sz="3600" b="1" dirty="0" err="1"/>
              <a:t>environment</a:t>
            </a:r>
            <a:r>
              <a:rPr lang="it-IT" sz="3600" b="1" dirty="0"/>
              <a:t> </a:t>
            </a:r>
            <a:r>
              <a:rPr lang="it-IT" sz="3600" b="1" dirty="0" err="1"/>
              <a:t>variable</a:t>
            </a:r>
            <a:endParaRPr lang="it-IT" sz="3600" b="1" dirty="0"/>
          </a:p>
          <a:p>
            <a:pPr lvl="1"/>
            <a:r>
              <a:rPr lang="it-IT" sz="3600" dirty="0" err="1"/>
              <a:t>ClearDB</a:t>
            </a:r>
            <a:r>
              <a:rPr lang="it-IT" sz="3600" dirty="0"/>
              <a:t> </a:t>
            </a:r>
            <a:r>
              <a:rPr lang="it-IT" sz="3600" dirty="0" err="1"/>
              <a:t>backing</a:t>
            </a:r>
            <a:r>
              <a:rPr lang="it-IT" sz="3600" dirty="0"/>
              <a:t> service </a:t>
            </a:r>
            <a:r>
              <a:rPr lang="it-IT" sz="3600" dirty="0" err="1"/>
              <a:t>details</a:t>
            </a:r>
            <a:endParaRPr lang="it-IT" sz="3600" dirty="0"/>
          </a:p>
        </p:txBody>
      </p:sp>
    </p:spTree>
    <p:extLst>
      <p:ext uri="{BB962C8B-B14F-4D97-AF65-F5344CB8AC3E}">
        <p14:creationId xmlns:p14="http://schemas.microsoft.com/office/powerpoint/2010/main" val="153757680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2" grpId="0" animBg="1"/>
      <p:bldP spid="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11" name="CasellaDiTesto 10"/>
          <p:cNvSpPr txBox="1"/>
          <p:nvPr/>
        </p:nvSpPr>
        <p:spPr>
          <a:xfrm>
            <a:off x="-541500" y="1465318"/>
            <a:ext cx="16201800" cy="11295400"/>
          </a:xfrm>
          <a:prstGeom prst="rect">
            <a:avLst/>
          </a:prstGeom>
          <a:noFill/>
        </p:spPr>
        <p:txBody>
          <a:bodyPr wrap="square" rtlCol="0">
            <a:spAutoFit/>
          </a:bodyPr>
          <a:lstStyle/>
          <a:p>
            <a:r>
              <a:rPr lang="it-IT" sz="2800" dirty="0">
                <a:latin typeface="Consolas"/>
              </a:rPr>
              <a:t>    @Bean </a:t>
            </a:r>
            <a:br>
              <a:rPr lang="it-IT" sz="2800" dirty="0">
                <a:latin typeface="Consolas"/>
              </a:rPr>
            </a:br>
            <a:r>
              <a:rPr lang="it-IT" sz="2800" dirty="0">
                <a:latin typeface="Consolas"/>
              </a:rPr>
              <a:t>    @</a:t>
            </a:r>
            <a:r>
              <a:rPr lang="it-IT" sz="2800" dirty="0" err="1">
                <a:latin typeface="Consolas"/>
              </a:rPr>
              <a:t>Profile</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cloudfoundry</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DataSource</a:t>
            </a:r>
            <a:r>
              <a:rPr lang="it-IT" sz="2800" dirty="0">
                <a:latin typeface="Consolas"/>
              </a:rPr>
              <a:t> </a:t>
            </a:r>
            <a:r>
              <a:rPr lang="it-IT" sz="2800" dirty="0" err="1" smtClean="0">
                <a:latin typeface="Consolas"/>
              </a:rPr>
              <a:t>dataSource</a:t>
            </a:r>
            <a:endParaRPr lang="it-IT" sz="2800" dirty="0" smtClean="0">
              <a:latin typeface="Consolas"/>
            </a:endParaRPr>
          </a:p>
          <a:p>
            <a:r>
              <a:rPr lang="it-IT" sz="2800" dirty="0">
                <a:latin typeface="Consolas"/>
              </a:rPr>
              <a:t>	</a:t>
            </a:r>
            <a:r>
              <a:rPr lang="it-IT" sz="2800" dirty="0" smtClean="0">
                <a:latin typeface="Consolas"/>
              </a:rPr>
              <a:t>(@</a:t>
            </a:r>
            <a:r>
              <a:rPr lang="it-IT" sz="2800" dirty="0">
                <a:latin typeface="Consolas"/>
              </a:rPr>
              <a:t>Value(</a:t>
            </a:r>
            <a:r>
              <a:rPr lang="it-IT" sz="2800" dirty="0">
                <a:solidFill>
                  <a:srgbClr val="800000"/>
                </a:solidFill>
                <a:latin typeface="Consolas"/>
              </a:rPr>
              <a:t>"${</a:t>
            </a:r>
            <a:r>
              <a:rPr lang="it-IT" sz="2800" dirty="0" err="1">
                <a:solidFill>
                  <a:srgbClr val="800000"/>
                </a:solidFill>
                <a:latin typeface="Consolas"/>
              </a:rPr>
              <a:t>cloud.services.mySqlBackingServices.connection.jdbcurl</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a:t>
            </a:r>
            <a:r>
              <a:rPr lang="it-IT" sz="2800" dirty="0" err="1" smtClean="0">
                <a:latin typeface="Consolas"/>
              </a:rPr>
              <a:t>String</a:t>
            </a:r>
            <a:r>
              <a:rPr lang="it-IT" sz="2800" dirty="0" smtClean="0">
                <a:latin typeface="Consolas"/>
              </a:rPr>
              <a:t> 	</a:t>
            </a:r>
            <a:r>
              <a:rPr lang="it-IT" sz="2800" dirty="0" err="1" smtClean="0">
                <a:latin typeface="Consolas"/>
              </a:rPr>
              <a:t>jdbcUrl</a:t>
            </a: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solidFill>
                  <a:srgbClr val="0000FF"/>
                </a:solidFill>
                <a:latin typeface="Consolas"/>
              </a:rPr>
              <a:t>try</a:t>
            </a:r>
            <a:r>
              <a:rPr lang="it-IT" sz="2800" dirty="0">
                <a:latin typeface="Consolas"/>
              </a:rPr>
              <a:t> </a:t>
            </a:r>
            <a:r>
              <a:rPr lang="it-IT" sz="2800" dirty="0" smtClean="0">
                <a:latin typeface="Consolas"/>
              </a:rPr>
              <a:t>{</a:t>
            </a: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SimpleDriverDataSource</a:t>
            </a:r>
            <a:r>
              <a:rPr lang="it-IT" sz="2800" dirty="0">
                <a:latin typeface="Consolas"/>
              </a:rPr>
              <a:t>( </a:t>
            </a:r>
            <a:br>
              <a:rPr lang="it-IT" sz="2800" dirty="0">
                <a:latin typeface="Consolas"/>
              </a:rPr>
            </a:br>
            <a:r>
              <a:rPr lang="it-IT" sz="2800" dirty="0">
                <a:latin typeface="Consolas"/>
              </a:rPr>
              <a:t>            </a:t>
            </a:r>
            <a:r>
              <a:rPr lang="it-IT" sz="2800" dirty="0" err="1">
                <a:latin typeface="Consolas"/>
              </a:rPr>
              <a:t>com.mysql.jdbc.Driver.</a:t>
            </a:r>
            <a:r>
              <a:rPr lang="it-IT" sz="2800" dirty="0" err="1">
                <a:solidFill>
                  <a:srgbClr val="0000FF"/>
                </a:solidFill>
                <a:latin typeface="Consolas"/>
              </a:rPr>
              <a:t>class</a:t>
            </a:r>
            <a:r>
              <a:rPr lang="it-IT" sz="2800" dirty="0" err="1">
                <a:latin typeface="Consolas"/>
              </a:rPr>
              <a:t>.newInstance</a:t>
            </a:r>
            <a:r>
              <a:rPr lang="it-IT" sz="2800" dirty="0">
                <a:latin typeface="Consolas"/>
              </a:rPr>
              <a:t>() , </a:t>
            </a:r>
            <a:r>
              <a:rPr lang="it-IT" sz="2800" dirty="0" err="1">
                <a:latin typeface="Consolas"/>
              </a:rPr>
              <a:t>jdbcUrl</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endParaRPr lang="it-IT" sz="2800" dirty="0" smtClean="0">
              <a:latin typeface="Consolas"/>
            </a:endParaRPr>
          </a:p>
          <a:p>
            <a:r>
              <a:rPr lang="it-IT" sz="2800" dirty="0">
                <a:solidFill>
                  <a:srgbClr val="0000FF"/>
                </a:solidFill>
                <a:latin typeface="Consolas"/>
              </a:rPr>
              <a:t>	</a:t>
            </a:r>
            <a:r>
              <a:rPr lang="it-IT" sz="2800" dirty="0" smtClean="0">
                <a:solidFill>
                  <a:srgbClr val="0000FF"/>
                </a:solidFill>
                <a:latin typeface="Consolas"/>
              </a:rPr>
              <a:t>catch</a:t>
            </a:r>
            <a:r>
              <a:rPr lang="it-IT" sz="2800" dirty="0" smtClean="0">
                <a:latin typeface="Consolas"/>
              </a:rPr>
              <a:t> </a:t>
            </a:r>
            <a:r>
              <a:rPr lang="it-IT" sz="2800" dirty="0">
                <a:latin typeface="Consolas"/>
              </a:rPr>
              <a:t>(</a:t>
            </a:r>
            <a:r>
              <a:rPr lang="it-IT" sz="2800" dirty="0" err="1">
                <a:latin typeface="Consolas"/>
              </a:rPr>
              <a:t>Exception</a:t>
            </a:r>
            <a:r>
              <a:rPr lang="it-IT" sz="2800" dirty="0">
                <a:latin typeface="Consolas"/>
              </a:rPr>
              <a:t> e) { </a:t>
            </a:r>
            <a:br>
              <a:rPr lang="it-IT" sz="2800" dirty="0">
                <a:latin typeface="Consolas"/>
              </a:rPr>
            </a:br>
            <a:r>
              <a:rPr lang="it-IT" sz="2800" dirty="0">
                <a:latin typeface="Consolas"/>
              </a:rPr>
              <a:t>            </a:t>
            </a:r>
            <a:r>
              <a:rPr lang="it-IT" sz="2800" dirty="0" err="1">
                <a:solidFill>
                  <a:srgbClr val="0000FF"/>
                </a:solidFill>
                <a:latin typeface="Consolas"/>
              </a:rPr>
              <a:t>throw</a:t>
            </a:r>
            <a:r>
              <a:rPr lang="it-IT" sz="2800" dirty="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RuntimeException</a:t>
            </a:r>
            <a:r>
              <a:rPr lang="it-IT" sz="2800" dirty="0">
                <a:latin typeface="Consolas"/>
              </a:rPr>
              <a:t>(e) ;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a:latin typeface="Consolas"/>
              </a:rPr>
              <a:t>Bean </a:t>
            </a:r>
            <a:br>
              <a:rPr lang="it-IT" sz="2800" dirty="0">
                <a:latin typeface="Consolas"/>
              </a:rPr>
            </a:br>
            <a:r>
              <a:rPr lang="it-IT" sz="2800" dirty="0">
                <a:latin typeface="Consolas"/>
              </a:rPr>
              <a:t>    </a:t>
            </a:r>
            <a:r>
              <a:rPr lang="it-IT" sz="2800" dirty="0" err="1">
                <a:latin typeface="Consolas"/>
              </a:rPr>
              <a:t>CommandLineRunner</a:t>
            </a:r>
            <a:r>
              <a:rPr lang="it-IT" sz="2800" dirty="0">
                <a:latin typeface="Consolas"/>
              </a:rPr>
              <a:t> </a:t>
            </a:r>
            <a:r>
              <a:rPr lang="it-IT" sz="2800" dirty="0" err="1">
                <a:latin typeface="Consolas"/>
              </a:rPr>
              <a:t>checkDatasource</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	</a:t>
            </a:r>
            <a:r>
              <a:rPr lang="it-IT" sz="2800" dirty="0" err="1" smtClean="0">
                <a:latin typeface="Consolas"/>
              </a:rPr>
              <a:t>DataSourceProperties</a:t>
            </a:r>
            <a:r>
              <a:rPr lang="it-IT" sz="2800" dirty="0" smtClean="0">
                <a:latin typeface="Consolas"/>
              </a:rPr>
              <a:t> </a:t>
            </a:r>
            <a:r>
              <a:rPr lang="it-IT" sz="2800" dirty="0" err="1">
                <a:latin typeface="Consolas"/>
              </a:rPr>
              <a:t>dataSourceProps</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	@</a:t>
            </a:r>
            <a:r>
              <a:rPr lang="it-IT" sz="2800" dirty="0">
                <a:latin typeface="Consolas"/>
              </a:rPr>
              <a:t>Value(</a:t>
            </a:r>
            <a:r>
              <a:rPr lang="it-IT" sz="2800" dirty="0">
                <a:solidFill>
                  <a:srgbClr val="800000"/>
                </a:solidFill>
                <a:latin typeface="Consolas"/>
              </a:rPr>
              <a:t>"${</a:t>
            </a:r>
            <a:r>
              <a:rPr lang="it-IT" sz="2800" dirty="0" err="1">
                <a:solidFill>
                  <a:srgbClr val="800000"/>
                </a:solidFill>
                <a:latin typeface="Consolas"/>
              </a:rPr>
              <a:t>cloud.services.mySqlBackingServices.connection.jdbcurl</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a:t>
            </a:r>
            <a:r>
              <a:rPr lang="it-IT" sz="2800" dirty="0" err="1" smtClean="0">
                <a:latin typeface="Consolas"/>
              </a:rPr>
              <a:t>String</a:t>
            </a:r>
            <a:r>
              <a:rPr lang="it-IT" sz="2800" dirty="0" smtClean="0">
                <a:latin typeface="Consolas"/>
              </a:rPr>
              <a:t> </a:t>
            </a:r>
            <a:r>
              <a:rPr lang="it-IT" sz="2800" dirty="0" err="1">
                <a:latin typeface="Consolas"/>
              </a:rPr>
              <a:t>jdbcUrl</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args</a:t>
            </a:r>
            <a:r>
              <a:rPr lang="it-IT" sz="2800" dirty="0">
                <a:latin typeface="Consolas"/>
              </a:rPr>
              <a:t> -&gt; </a:t>
            </a:r>
            <a:r>
              <a:rPr lang="it-IT" sz="2800" dirty="0" smtClean="0">
                <a:latin typeface="Consolas"/>
              </a:rPr>
              <a:t>	</a:t>
            </a:r>
            <a:r>
              <a:rPr lang="it-IT" sz="2800" dirty="0" err="1" smtClean="0">
                <a:latin typeface="Consolas"/>
              </a:rPr>
              <a:t>System.</a:t>
            </a:r>
            <a:r>
              <a:rPr lang="it-IT" sz="2800" dirty="0" err="1" smtClean="0">
                <a:solidFill>
                  <a:srgbClr val="0000FF"/>
                </a:solidFill>
                <a:latin typeface="Consolas"/>
              </a:rPr>
              <a:t>out</a:t>
            </a:r>
            <a:r>
              <a:rPr lang="it-IT" sz="2800" dirty="0" err="1" smtClean="0">
                <a:latin typeface="Consolas"/>
              </a:rPr>
              <a:t>.println</a:t>
            </a:r>
            <a:r>
              <a:rPr lang="it-IT" sz="2800" dirty="0" smtClean="0">
                <a:latin typeface="Consolas"/>
              </a:rPr>
              <a:t>(</a:t>
            </a:r>
          </a:p>
          <a:p>
            <a:r>
              <a:rPr lang="it-IT" sz="2800" dirty="0">
                <a:solidFill>
                  <a:srgbClr val="800000"/>
                </a:solidFill>
                <a:latin typeface="Consolas"/>
              </a:rPr>
              <a:t>	</a:t>
            </a:r>
            <a:r>
              <a:rPr lang="it-IT" sz="2800" dirty="0" smtClean="0">
                <a:solidFill>
                  <a:srgbClr val="800000"/>
                </a:solidFill>
                <a:latin typeface="Consolas"/>
              </a:rPr>
              <a:t>	"\</a:t>
            </a:r>
            <a:r>
              <a:rPr lang="it-IT" sz="2800" dirty="0">
                <a:solidFill>
                  <a:srgbClr val="800000"/>
                </a:solidFill>
                <a:latin typeface="Consolas"/>
              </a:rPr>
              <a:t>n\n </a:t>
            </a:r>
            <a:r>
              <a:rPr lang="it-IT" sz="2800" dirty="0" err="1">
                <a:solidFill>
                  <a:srgbClr val="800000"/>
                </a:solidFill>
                <a:latin typeface="Consolas"/>
              </a:rPr>
              <a:t>cloud.services.mySqlBackingServices.connection.jdbcurl</a:t>
            </a:r>
            <a:r>
              <a:rPr lang="it-IT" sz="2800" dirty="0">
                <a:solidFill>
                  <a:srgbClr val="800000"/>
                </a:solidFill>
                <a:latin typeface="Consolas"/>
              </a:rPr>
              <a:t> JDBC URL="</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 </a:t>
            </a:r>
            <a:r>
              <a:rPr lang="it-IT" sz="2800" dirty="0" err="1">
                <a:latin typeface="Consolas"/>
              </a:rPr>
              <a:t>jdbcUrl</a:t>
            </a:r>
            <a:r>
              <a:rPr lang="it-IT" sz="2800" dirty="0">
                <a:latin typeface="Consolas"/>
              </a:rPr>
              <a:t> </a:t>
            </a:r>
            <a:r>
              <a:rPr lang="it-IT" sz="2800" dirty="0" smtClean="0">
                <a:latin typeface="Consolas"/>
              </a:rPr>
              <a:t>+</a:t>
            </a:r>
            <a:r>
              <a:rPr lang="it-IT" sz="2800" dirty="0" smtClean="0">
                <a:solidFill>
                  <a:srgbClr val="800000"/>
                </a:solidFill>
                <a:latin typeface="Consolas"/>
              </a:rPr>
              <a:t>	" </a:t>
            </a:r>
            <a:r>
              <a:rPr lang="it-IT" sz="2800" dirty="0">
                <a:solidFill>
                  <a:srgbClr val="800000"/>
                </a:solidFill>
                <a:latin typeface="Consolas"/>
              </a:rPr>
              <a:t>\n\n the DATASOURCE URL="</a:t>
            </a:r>
            <a:r>
              <a:rPr lang="it-IT" sz="2800" dirty="0">
                <a:latin typeface="Consolas"/>
              </a:rPr>
              <a:t> + </a:t>
            </a:r>
            <a:r>
              <a:rPr lang="it-IT" sz="2800" dirty="0" err="1">
                <a:latin typeface="Consolas"/>
              </a:rPr>
              <a:t>dataSourceProps.getUrl</a:t>
            </a:r>
            <a:r>
              <a:rPr lang="it-IT" sz="2800" dirty="0">
                <a:latin typeface="Consolas"/>
              </a:rPr>
              <a:t>() + </a:t>
            </a:r>
            <a:r>
              <a:rPr lang="it-IT" sz="2800" dirty="0" smtClean="0">
                <a:latin typeface="Consolas"/>
              </a:rPr>
              <a:t>		</a:t>
            </a:r>
            <a:r>
              <a:rPr lang="it-IT" sz="2800" dirty="0" smtClean="0">
                <a:solidFill>
                  <a:srgbClr val="800000"/>
                </a:solidFill>
                <a:latin typeface="Consolas"/>
              </a:rPr>
              <a:t>".\</a:t>
            </a:r>
            <a:r>
              <a:rPr lang="it-IT" sz="2800" dirty="0">
                <a:solidFill>
                  <a:srgbClr val="800000"/>
                </a:solidFill>
                <a:latin typeface="Consolas"/>
              </a:rPr>
              <a:t>n\n"</a:t>
            </a:r>
            <a:r>
              <a:rPr lang="it-IT" sz="2800" dirty="0">
                <a:latin typeface="Consolas"/>
              </a:rPr>
              <a:t>);   </a:t>
            </a:r>
            <a:r>
              <a:rPr lang="it-IT" sz="2800" dirty="0" smtClean="0">
                <a:latin typeface="Consolas"/>
              </a:rPr>
              <a:t>}}</a:t>
            </a:r>
            <a:endParaRPr lang="it-IT" sz="2800" dirty="0">
              <a:latin typeface="Consolas"/>
            </a:endParaRPr>
          </a:p>
          <a:p>
            <a:endParaRPr lang="it-IT" sz="2800" dirty="0" smtClean="0">
              <a:latin typeface="Consolas"/>
            </a:endParaRPr>
          </a:p>
        </p:txBody>
      </p:sp>
      <p:sp>
        <p:nvSpPr>
          <p:cNvPr id="13" name="Rettangolo 12"/>
          <p:cNvSpPr/>
          <p:nvPr/>
        </p:nvSpPr>
        <p:spPr bwMode="auto">
          <a:xfrm>
            <a:off x="198662" y="1577461"/>
            <a:ext cx="14113568" cy="405640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Freccia a destra con strisce 1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Spring </a:t>
            </a:r>
            <a:r>
              <a:rPr lang="it-IT" sz="3600" b="1" dirty="0" err="1" smtClean="0"/>
              <a:t>profile</a:t>
            </a:r>
            <a:endParaRPr lang="it-IT" sz="3600" b="1" dirty="0" smtClean="0"/>
          </a:p>
          <a:p>
            <a:pPr lvl="1"/>
            <a:r>
              <a:rPr lang="it-IT" sz="3600" dirty="0" err="1" smtClean="0"/>
              <a:t>Define</a:t>
            </a:r>
            <a:r>
              <a:rPr lang="it-IT" sz="3600" dirty="0" smtClean="0"/>
              <a:t> the </a:t>
            </a:r>
            <a:r>
              <a:rPr lang="it-IT" sz="3600" dirty="0" err="1" smtClean="0"/>
              <a:t>coded</a:t>
            </a:r>
            <a:r>
              <a:rPr lang="it-IT" sz="3600" dirty="0" smtClean="0"/>
              <a:t> way for </a:t>
            </a:r>
            <a:r>
              <a:rPr lang="it-IT" sz="3600" dirty="0" err="1" smtClean="0"/>
              <a:t>datasource</a:t>
            </a:r>
            <a:r>
              <a:rPr lang="it-IT" sz="3600" dirty="0" smtClean="0"/>
              <a:t> binding </a:t>
            </a:r>
          </a:p>
          <a:p>
            <a:pPr lvl="1"/>
            <a:r>
              <a:rPr lang="it-IT" sz="3600" dirty="0" smtClean="0"/>
              <a:t>The «</a:t>
            </a:r>
            <a:r>
              <a:rPr lang="it-IT" sz="3600" dirty="0" err="1" smtClean="0"/>
              <a:t>cloudfoundry</a:t>
            </a:r>
            <a:r>
              <a:rPr lang="it-IT" sz="3600" dirty="0" smtClean="0"/>
              <a:t>» </a:t>
            </a:r>
            <a:r>
              <a:rPr lang="it-IT" sz="3600" dirty="0" err="1" smtClean="0"/>
              <a:t>profile</a:t>
            </a:r>
            <a:r>
              <a:rPr lang="it-IT" sz="3600" dirty="0" smtClean="0"/>
              <a:t> </a:t>
            </a:r>
            <a:r>
              <a:rPr lang="it-IT" sz="3600" dirty="0" err="1" smtClean="0"/>
              <a:t>will</a:t>
            </a:r>
            <a:r>
              <a:rPr lang="it-IT" sz="3600" dirty="0" smtClean="0"/>
              <a:t> be </a:t>
            </a:r>
            <a:r>
              <a:rPr lang="it-IT" sz="3600" dirty="0" err="1" smtClean="0"/>
              <a:t>provided</a:t>
            </a:r>
            <a:r>
              <a:rPr lang="it-IT" sz="3600" dirty="0" smtClean="0"/>
              <a:t> </a:t>
            </a:r>
            <a:r>
              <a:rPr lang="it-IT" sz="3600" dirty="0" err="1" smtClean="0"/>
              <a:t>at</a:t>
            </a:r>
            <a:r>
              <a:rPr lang="it-IT" sz="3600" dirty="0" smtClean="0"/>
              <a:t> deploy time</a:t>
            </a:r>
          </a:p>
          <a:p>
            <a:pPr lvl="1"/>
            <a:r>
              <a:rPr lang="it-IT" sz="3600" dirty="0" err="1" smtClean="0"/>
              <a:t>Useful</a:t>
            </a:r>
            <a:r>
              <a:rPr lang="it-IT" sz="3600" dirty="0" smtClean="0"/>
              <a:t> </a:t>
            </a:r>
            <a:r>
              <a:rPr lang="it-IT" sz="3600" dirty="0" err="1" smtClean="0"/>
              <a:t>bean</a:t>
            </a:r>
            <a:r>
              <a:rPr lang="it-IT" sz="3600" dirty="0" smtClean="0"/>
              <a:t> for database connection log </a:t>
            </a:r>
            <a:r>
              <a:rPr lang="it-IT" sz="3600" dirty="0" err="1" smtClean="0"/>
              <a:t>details</a:t>
            </a:r>
            <a:r>
              <a:rPr lang="it-IT" sz="3600" dirty="0" smtClean="0"/>
              <a:t> </a:t>
            </a:r>
          </a:p>
        </p:txBody>
      </p:sp>
      <p:sp>
        <p:nvSpPr>
          <p:cNvPr id="17" name="Rettangolo 16"/>
          <p:cNvSpPr/>
          <p:nvPr/>
        </p:nvSpPr>
        <p:spPr bwMode="auto">
          <a:xfrm>
            <a:off x="316410" y="7506072"/>
            <a:ext cx="14931924" cy="473491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8864174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908805" y="1612358"/>
            <a:ext cx="22382685" cy="6863417"/>
          </a:xfrm>
          <a:prstGeom prst="rect">
            <a:avLst/>
          </a:prstGeom>
          <a:noFill/>
        </p:spPr>
        <p:txBody>
          <a:bodyPr wrap="square" rtlCol="0">
            <a:spAutoFit/>
          </a:bodyPr>
          <a:lstStyle/>
          <a:p>
            <a:endParaRPr lang="it-IT" sz="2800" b="1" dirty="0" smtClean="0">
              <a:solidFill>
                <a:srgbClr val="00B050"/>
              </a:solidFill>
              <a:latin typeface="Consolas"/>
            </a:endParaRPr>
          </a:p>
          <a:p>
            <a:endParaRPr lang="it-IT" sz="2800" b="1" dirty="0" smtClean="0">
              <a:solidFill>
                <a:srgbClr val="00B050"/>
              </a:solidFill>
              <a:latin typeface="Consolas"/>
            </a:endParaRPr>
          </a:p>
          <a:p>
            <a:endParaRPr lang="it-IT" sz="2800" b="1" dirty="0" smtClean="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 the DS </a:t>
            </a:r>
            <a:r>
              <a:rPr lang="it-IT" sz="2800" b="1" dirty="0">
                <a:solidFill>
                  <a:srgbClr val="FF0000"/>
                </a:solidFill>
                <a:latin typeface="Consolas"/>
              </a:rPr>
              <a:t>URL=</a:t>
            </a:r>
            <a:r>
              <a:rPr lang="it-IT" sz="2800" b="1" dirty="0" err="1">
                <a:solidFill>
                  <a:srgbClr val="FF0000"/>
                </a:solidFill>
                <a:latin typeface="Consolas"/>
              </a:rPr>
              <a:t>jdbc:mysql</a:t>
            </a:r>
            <a:r>
              <a:rPr lang="it-IT" sz="2800" b="1" dirty="0">
                <a:solidFill>
                  <a:srgbClr val="FF0000"/>
                </a:solidFill>
                <a:latin typeface="Consolas"/>
              </a:rPr>
              <a:t>://</a:t>
            </a:r>
            <a:r>
              <a:rPr lang="it-IT" sz="2800" b="1" dirty="0" err="1" smtClean="0">
                <a:solidFill>
                  <a:srgbClr val="FF0000"/>
                </a:solidFill>
                <a:latin typeface="Consolas"/>
              </a:rPr>
              <a:t>localhost</a:t>
            </a:r>
            <a:r>
              <a:rPr lang="it-IT" sz="2800" b="1" dirty="0" smtClean="0">
                <a:solidFill>
                  <a:srgbClr val="FF0000"/>
                </a:solidFill>
                <a:latin typeface="Consolas"/>
              </a:rPr>
              <a:t>/</a:t>
            </a:r>
            <a:r>
              <a:rPr lang="it-IT" sz="2800" b="1" dirty="0" err="1" smtClean="0">
                <a:solidFill>
                  <a:srgbClr val="FF0000"/>
                </a:solidFill>
                <a:latin typeface="Consolas"/>
              </a:rPr>
              <a:t>bookabattery_db_pws</a:t>
            </a:r>
            <a:endParaRPr lang="it-IT" sz="2800" b="1" dirty="0" smtClean="0">
              <a:solidFill>
                <a:srgbClr val="FF0000"/>
              </a:solidFill>
              <a:latin typeface="Consolas"/>
            </a:endParaRPr>
          </a:p>
          <a:p>
            <a:endParaRPr lang="it-IT" sz="2800" b="1" dirty="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a:t>
            </a:r>
            <a:r>
              <a:rPr lang="it-IT" sz="2800" b="1" dirty="0" smtClean="0">
                <a:solidFill>
                  <a:srgbClr val="00B050"/>
                </a:solidFill>
                <a:latin typeface="Consolas"/>
              </a:rPr>
              <a:t>] </a:t>
            </a:r>
            <a:r>
              <a:rPr lang="it-IT" sz="2800" b="1" dirty="0" err="1" smtClean="0">
                <a:solidFill>
                  <a:srgbClr val="FF0000"/>
                </a:solidFill>
                <a:latin typeface="Consolas"/>
              </a:rPr>
              <a:t>cloud.services.mySqlBackingServices.connection.jdbcurl</a:t>
            </a:r>
            <a:endParaRPr lang="it-IT" sz="2800" b="1" dirty="0" smtClean="0">
              <a:solidFill>
                <a:srgbClr val="FF0000"/>
              </a:solidFill>
              <a:latin typeface="Consolas"/>
            </a:endParaRPr>
          </a:p>
          <a:p>
            <a:endParaRPr lang="it-IT" sz="2800" b="1" dirty="0" smtClean="0">
              <a:solidFill>
                <a:srgbClr val="00B050"/>
              </a:solidFill>
              <a:latin typeface="Consolas"/>
            </a:endParaRPr>
          </a:p>
          <a:p>
            <a:r>
              <a:rPr lang="it-IT" sz="2800" b="1" dirty="0">
                <a:solidFill>
                  <a:srgbClr val="00B050"/>
                </a:solidFill>
                <a:latin typeface="Consolas"/>
              </a:rPr>
              <a:t>[APP/0] [OUT] </a:t>
            </a:r>
          </a:p>
          <a:p>
            <a:r>
              <a:rPr lang="it-IT" sz="2800" b="1" dirty="0">
                <a:solidFill>
                  <a:srgbClr val="00B050"/>
                </a:solidFill>
                <a:latin typeface="Consolas"/>
              </a:rPr>
              <a:t>JDBC URL=</a:t>
            </a:r>
            <a:r>
              <a:rPr lang="it-IT" sz="2800" b="1" dirty="0" err="1">
                <a:solidFill>
                  <a:srgbClr val="00B050"/>
                </a:solidFill>
                <a:latin typeface="Consolas"/>
              </a:rPr>
              <a:t>jdbc:mysql</a:t>
            </a:r>
            <a:r>
              <a:rPr lang="it-IT" sz="2800" b="1" dirty="0">
                <a:solidFill>
                  <a:srgbClr val="00B050"/>
                </a:solidFill>
                <a:latin typeface="Consolas"/>
              </a:rPr>
              <a:t>://us-cdbr-iron-east-03.cleardb.net/ad_9eccf35d79407b7?user=b6feefbfb1e277&amp;password=bcSED4b6</a:t>
            </a:r>
          </a:p>
          <a:p>
            <a:r>
              <a:rPr lang="it-IT" sz="2800" b="1" dirty="0">
                <a:solidFill>
                  <a:srgbClr val="00B050"/>
                </a:solidFill>
                <a:latin typeface="Consolas"/>
              </a:rPr>
              <a:t>	</a:t>
            </a:r>
            <a:endParaRPr lang="it-IT" sz="2800" b="1" dirty="0" smtClean="0">
              <a:solidFill>
                <a:srgbClr val="00B050"/>
              </a:solidFill>
              <a:latin typeface="Consolas"/>
            </a:endParaRPr>
          </a:p>
          <a:p>
            <a:r>
              <a:rPr lang="it-IT" sz="2800" b="1" dirty="0">
                <a:solidFill>
                  <a:srgbClr val="00B050"/>
                </a:solidFill>
                <a:latin typeface="Consolas"/>
              </a:rPr>
              <a:t>	</a:t>
            </a:r>
            <a:r>
              <a:rPr lang="it-IT" sz="4000" b="1" dirty="0" smtClean="0">
                <a:solidFill>
                  <a:srgbClr val="FF0000"/>
                </a:solidFill>
                <a:latin typeface="Consolas"/>
              </a:rPr>
              <a:t>HOST </a:t>
            </a:r>
            <a:r>
              <a:rPr lang="it-IT" sz="4000" b="1" dirty="0">
                <a:solidFill>
                  <a:srgbClr val="FF0000"/>
                </a:solidFill>
                <a:latin typeface="Consolas"/>
              </a:rPr>
              <a:t>NAME</a:t>
            </a:r>
            <a:r>
              <a:rPr lang="it-IT" sz="4000" b="1" dirty="0" smtClean="0">
                <a:solidFill>
                  <a:srgbClr val="FF0000"/>
                </a:solidFill>
                <a:latin typeface="Consolas"/>
              </a:rPr>
              <a:t>= us-cdbr-iron-east-03.cleardb.net</a:t>
            </a:r>
            <a:endParaRPr lang="it-IT" sz="4000" b="1" dirty="0">
              <a:solidFill>
                <a:srgbClr val="FF0000"/>
              </a:solidFill>
              <a:latin typeface="Consolas"/>
            </a:endParaRPr>
          </a:p>
          <a:p>
            <a:r>
              <a:rPr lang="it-IT" sz="4000" b="1" dirty="0">
                <a:solidFill>
                  <a:srgbClr val="FF0000"/>
                </a:solidFill>
                <a:latin typeface="Consolas"/>
              </a:rPr>
              <a:t>	DATABASE </a:t>
            </a:r>
            <a:r>
              <a:rPr lang="it-IT" sz="4000" b="1" dirty="0" smtClean="0">
                <a:solidFill>
                  <a:srgbClr val="FF0000"/>
                </a:solidFill>
                <a:latin typeface="Consolas"/>
              </a:rPr>
              <a:t>NAME= ad_9eccf35d79407b7</a:t>
            </a:r>
            <a:endParaRPr lang="it-IT" sz="4000" b="1" dirty="0">
              <a:solidFill>
                <a:srgbClr val="FF0000"/>
              </a:solidFill>
              <a:latin typeface="Consolas"/>
            </a:endParaRPr>
          </a:p>
          <a:p>
            <a:r>
              <a:rPr lang="it-IT" sz="4000" b="1" dirty="0">
                <a:solidFill>
                  <a:srgbClr val="FF0000"/>
                </a:solidFill>
                <a:latin typeface="Consolas"/>
              </a:rPr>
              <a:t>	USER NAME</a:t>
            </a:r>
            <a:r>
              <a:rPr lang="it-IT" sz="4000" b="1" dirty="0" smtClean="0">
                <a:solidFill>
                  <a:srgbClr val="FF0000"/>
                </a:solidFill>
                <a:latin typeface="Consolas"/>
              </a:rPr>
              <a:t>= b6feefbfb1e277</a:t>
            </a:r>
            <a:endParaRPr lang="it-IT" sz="4000" b="1" dirty="0">
              <a:solidFill>
                <a:srgbClr val="FF0000"/>
              </a:solidFill>
              <a:latin typeface="Consolas"/>
            </a:endParaRPr>
          </a:p>
          <a:p>
            <a:r>
              <a:rPr lang="it-IT" sz="4000" b="1" dirty="0">
                <a:solidFill>
                  <a:srgbClr val="FF0000"/>
                </a:solidFill>
                <a:latin typeface="Consolas"/>
              </a:rPr>
              <a:t>	</a:t>
            </a:r>
            <a:r>
              <a:rPr lang="it-IT" sz="4000" b="1" dirty="0" smtClean="0">
                <a:solidFill>
                  <a:srgbClr val="FF0000"/>
                </a:solidFill>
                <a:latin typeface="Consolas"/>
              </a:rPr>
              <a:t>PASSWORD= AS1dD4b6</a:t>
            </a:r>
            <a:endParaRPr lang="it-IT" sz="4000" b="1" dirty="0">
              <a:solidFill>
                <a:srgbClr val="00B050"/>
              </a:solidFill>
              <a:latin typeface="Consolas"/>
            </a:endParaRPr>
          </a:p>
        </p:txBody>
      </p:sp>
      <p:sp>
        <p:nvSpPr>
          <p:cNvPr id="42" name="Rettangolo 41"/>
          <p:cNvSpPr/>
          <p:nvPr/>
        </p:nvSpPr>
        <p:spPr bwMode="auto">
          <a:xfrm>
            <a:off x="-9588843" y="5082028"/>
            <a:ext cx="962233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nvGrpSpPr>
          <p:cNvPr id="6" name="Gruppo 5"/>
          <p:cNvGrpSpPr/>
          <p:nvPr/>
        </p:nvGrpSpPr>
        <p:grpSpPr>
          <a:xfrm>
            <a:off x="15171762" y="56309"/>
            <a:ext cx="9135160" cy="4872333"/>
            <a:chOff x="11543928" y="4205005"/>
            <a:chExt cx="9135160" cy="4872333"/>
          </a:xfrm>
        </p:grpSpPr>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Segnaposto contenuto 2"/>
          <p:cNvSpPr txBox="1">
            <a:spLocks/>
          </p:cNvSpPr>
          <p:nvPr/>
        </p:nvSpPr>
        <p:spPr bwMode="auto">
          <a:xfrm>
            <a:off x="15171762" y="6353944"/>
            <a:ext cx="8901558" cy="3960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Application start-up </a:t>
            </a:r>
            <a:r>
              <a:rPr lang="it-IT" sz="3600" b="1" dirty="0" err="1" smtClean="0"/>
              <a:t>evidence</a:t>
            </a:r>
            <a:endParaRPr lang="it-IT" sz="3600" b="1" dirty="0" smtClean="0"/>
          </a:p>
          <a:p>
            <a:pPr lvl="1"/>
            <a:r>
              <a:rPr lang="it-IT" sz="3600" dirty="0" smtClean="0"/>
              <a:t>JDBC URL</a:t>
            </a:r>
          </a:p>
          <a:p>
            <a:pPr lvl="1"/>
            <a:r>
              <a:rPr lang="it-IT" sz="3600" dirty="0" err="1" smtClean="0"/>
              <a:t>ClearDb</a:t>
            </a:r>
            <a:r>
              <a:rPr lang="it-IT" sz="3600" dirty="0" smtClean="0"/>
              <a:t> </a:t>
            </a:r>
            <a:r>
              <a:rPr lang="it-IT" sz="3600" dirty="0" err="1" smtClean="0"/>
              <a:t>Instace</a:t>
            </a:r>
            <a:r>
              <a:rPr lang="it-IT" sz="3600" dirty="0" smtClean="0"/>
              <a:t> </a:t>
            </a:r>
            <a:r>
              <a:rPr lang="it-IT" sz="3600" dirty="0" err="1" smtClean="0"/>
              <a:t>parameters</a:t>
            </a:r>
            <a:endParaRPr lang="it-IT" sz="3600" dirty="0" smtClean="0"/>
          </a:p>
        </p:txBody>
      </p:sp>
      <p:sp>
        <p:nvSpPr>
          <p:cNvPr id="12" name="Rettangolo 11"/>
          <p:cNvSpPr/>
          <p:nvPr/>
        </p:nvSpPr>
        <p:spPr bwMode="auto">
          <a:xfrm>
            <a:off x="1628885" y="5708225"/>
            <a:ext cx="12673408" cy="303292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19750482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98712" y="1650821"/>
            <a:ext cx="13393488" cy="10433625"/>
          </a:xfrm>
          <a:prstGeom prst="rect">
            <a:avLst/>
          </a:prstGeom>
          <a:noFill/>
        </p:spPr>
        <p:txBody>
          <a:bodyPr wrap="square" rtlCol="0">
            <a:spAutoFit/>
          </a:bodyPr>
          <a:lstStyle/>
          <a:p>
            <a:r>
              <a:rPr lang="it-IT" sz="2800" dirty="0">
                <a:latin typeface="Consolas"/>
              </a:rPr>
              <a:t>--- </a:t>
            </a:r>
            <a:r>
              <a:rPr lang="it-IT" sz="2800" dirty="0" err="1" smtClean="0">
                <a:latin typeface="Consolas"/>
              </a:rPr>
              <a:t>manifest.yml</a:t>
            </a:r>
            <a:r>
              <a:rPr lang="it-IT" sz="2800" dirty="0" smtClean="0">
                <a:latin typeface="Consolas"/>
              </a:rPr>
              <a:t> </a:t>
            </a:r>
            <a:r>
              <a:rPr lang="it-IT" sz="2800" dirty="0">
                <a:latin typeface="Consolas"/>
              </a:rPr>
              <a:t/>
            </a:r>
            <a:br>
              <a:rPr lang="it-IT" sz="2800" dirty="0">
                <a:latin typeface="Consolas"/>
              </a:rPr>
            </a:br>
            <a:r>
              <a:rPr lang="it-IT" sz="2800" dirty="0" err="1">
                <a:latin typeface="Consolas"/>
              </a:rPr>
              <a:t>applications</a:t>
            </a:r>
            <a:r>
              <a:rPr lang="it-IT" sz="2800" dirty="0">
                <a:latin typeface="Consolas"/>
              </a:rPr>
              <a:t>: </a:t>
            </a:r>
            <a:br>
              <a:rPr lang="it-IT" sz="2800" dirty="0">
                <a:latin typeface="Consolas"/>
              </a:rPr>
            </a:br>
            <a:r>
              <a:rPr lang="it-IT" sz="2800" dirty="0">
                <a:latin typeface="Consolas"/>
              </a:rPr>
              <a:t>  - </a:t>
            </a:r>
            <a:r>
              <a:rPr lang="it-IT" sz="2800" dirty="0" err="1">
                <a:latin typeface="Consolas"/>
              </a:rPr>
              <a:t>name</a:t>
            </a:r>
            <a:r>
              <a:rPr lang="it-IT" sz="2800" dirty="0">
                <a:latin typeface="Consolas"/>
              </a:rPr>
              <a:t>: </a:t>
            </a:r>
            <a:r>
              <a:rPr lang="it-IT" sz="2800" dirty="0">
                <a:solidFill>
                  <a:srgbClr val="800080"/>
                </a:solidFill>
                <a:latin typeface="Consolas"/>
              </a:rPr>
              <a:t>00</a:t>
            </a:r>
            <a:r>
              <a:rPr lang="it-IT" sz="2800" dirty="0">
                <a:latin typeface="Consolas"/>
              </a:rPr>
              <a:t>-batteryService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memory</a:t>
            </a:r>
            <a:r>
              <a:rPr lang="it-IT" sz="2800" dirty="0">
                <a:latin typeface="Consolas"/>
              </a:rPr>
              <a:t>: 1024M </a:t>
            </a:r>
            <a:br>
              <a:rPr lang="it-IT" sz="2800" dirty="0">
                <a:latin typeface="Consolas"/>
              </a:rPr>
            </a:br>
            <a:r>
              <a:rPr lang="it-IT" sz="2800" dirty="0">
                <a:latin typeface="Consolas"/>
              </a:rPr>
              <a:t>    </a:t>
            </a:r>
            <a:r>
              <a:rPr lang="it-IT" sz="2800" dirty="0" err="1">
                <a:latin typeface="Consolas"/>
              </a:rPr>
              <a:t>instances</a:t>
            </a:r>
            <a:r>
              <a:rPr lang="it-IT" sz="2800" dirty="0">
                <a:latin typeface="Consolas"/>
              </a:rPr>
              <a:t>: </a:t>
            </a:r>
            <a:r>
              <a:rPr lang="it-IT" sz="2800" dirty="0">
                <a:solidFill>
                  <a:srgbClr val="800080"/>
                </a:solidFill>
                <a:latin typeface="Consolas"/>
              </a:rPr>
              <a:t>1</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buildpack</a:t>
            </a:r>
            <a:r>
              <a:rPr lang="it-IT" sz="2800" dirty="0">
                <a:latin typeface="Consolas"/>
              </a:rPr>
              <a:t>: </a:t>
            </a:r>
            <a:r>
              <a:rPr lang="it-IT" sz="2800" dirty="0" err="1">
                <a:latin typeface="Consolas"/>
              </a:rPr>
              <a:t>java_buildpack</a:t>
            </a:r>
            <a:r>
              <a:rPr lang="it-IT" sz="2800" dirty="0">
                <a:latin typeface="Consolas"/>
              </a:rPr>
              <a:t> </a:t>
            </a:r>
            <a:br>
              <a:rPr lang="it-IT" sz="2800" dirty="0">
                <a:latin typeface="Consolas"/>
              </a:rPr>
            </a:br>
            <a:r>
              <a:rPr lang="it-IT" sz="2800" dirty="0">
                <a:latin typeface="Consolas"/>
              </a:rPr>
              <a:t>    </a:t>
            </a:r>
            <a:r>
              <a:rPr lang="it-IT" sz="2800" dirty="0" err="1">
                <a:latin typeface="Consolas"/>
              </a:rPr>
              <a:t>host</a:t>
            </a:r>
            <a:r>
              <a:rPr lang="it-IT" sz="2800" dirty="0">
                <a:latin typeface="Consolas"/>
              </a:rPr>
              <a:t>: </a:t>
            </a:r>
            <a:r>
              <a:rPr lang="it-IT" sz="2800" dirty="0">
                <a:solidFill>
                  <a:srgbClr val="800080"/>
                </a:solidFill>
                <a:latin typeface="Consolas"/>
              </a:rPr>
              <a:t>00</a:t>
            </a:r>
            <a:r>
              <a:rPr lang="it-IT" sz="2800" dirty="0">
                <a:latin typeface="Consolas"/>
              </a:rPr>
              <a:t>-batteryService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domain: </a:t>
            </a:r>
            <a:r>
              <a:rPr lang="it-IT" sz="2800" dirty="0" err="1">
                <a:latin typeface="Consolas"/>
              </a:rPr>
              <a:t>cfapps.io</a:t>
            </a:r>
            <a:r>
              <a:rPr lang="it-IT" sz="2800" dirty="0">
                <a:latin typeface="Consolas"/>
              </a:rPr>
              <a:t> </a:t>
            </a:r>
            <a:br>
              <a:rPr lang="it-IT" sz="2800" dirty="0">
                <a:latin typeface="Consolas"/>
              </a:rPr>
            </a:br>
            <a:r>
              <a:rPr lang="it-IT" sz="2800" dirty="0">
                <a:latin typeface="Consolas"/>
              </a:rPr>
              <a:t>    </a:t>
            </a:r>
            <a:r>
              <a:rPr lang="it-IT" sz="2800" dirty="0" err="1">
                <a:latin typeface="Consolas"/>
              </a:rPr>
              <a:t>path</a:t>
            </a:r>
            <a:r>
              <a:rPr lang="it-IT" sz="2800" dirty="0">
                <a:latin typeface="Consolas"/>
              </a:rPr>
              <a:t>: target/</a:t>
            </a:r>
            <a:r>
              <a:rPr lang="it-IT" sz="2800" dirty="0">
                <a:solidFill>
                  <a:srgbClr val="800080"/>
                </a:solidFill>
                <a:latin typeface="Consolas"/>
              </a:rPr>
              <a:t>00</a:t>
            </a:r>
            <a:r>
              <a:rPr lang="it-IT" sz="2800" dirty="0">
                <a:latin typeface="Consolas"/>
              </a:rPr>
              <a:t>-bookABattery_SERVICE-</a:t>
            </a:r>
            <a:r>
              <a:rPr lang="it-IT" sz="2800" dirty="0">
                <a:solidFill>
                  <a:srgbClr val="800080"/>
                </a:solidFill>
                <a:latin typeface="Consolas"/>
              </a:rPr>
              <a:t>1.0</a:t>
            </a:r>
            <a:r>
              <a:rPr lang="it-IT" sz="2800" dirty="0">
                <a:latin typeface="Consolas"/>
              </a:rPr>
              <a:t>.</a:t>
            </a:r>
            <a:r>
              <a:rPr lang="it-IT" sz="2800" dirty="0">
                <a:solidFill>
                  <a:srgbClr val="800080"/>
                </a:solidFill>
                <a:latin typeface="Consolas"/>
              </a:rPr>
              <a:t>0</a:t>
            </a:r>
            <a:r>
              <a:rPr lang="it-IT" sz="2800" dirty="0">
                <a:latin typeface="Consolas"/>
              </a:rPr>
              <a:t>.BUILD-SNAPSHOT.jar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err="1" smtClean="0">
                <a:latin typeface="Consolas"/>
              </a:rPr>
              <a:t>services</a:t>
            </a:r>
            <a:r>
              <a:rPr lang="it-IT" sz="2800" dirty="0">
                <a:latin typeface="Consolas"/>
              </a:rPr>
              <a:t>: </a:t>
            </a:r>
            <a:br>
              <a:rPr lang="it-IT" sz="2800" dirty="0">
                <a:latin typeface="Consolas"/>
              </a:rPr>
            </a:br>
            <a:r>
              <a:rPr lang="it-IT" sz="2800" dirty="0">
                <a:latin typeface="Consolas"/>
              </a:rPr>
              <a:t>     - </a:t>
            </a:r>
            <a:r>
              <a:rPr lang="it-IT" sz="2800" dirty="0" err="1">
                <a:latin typeface="Consolas"/>
              </a:rPr>
              <a:t>mySqlBackingServices</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err="1" smtClean="0">
                <a:latin typeface="Consolas"/>
              </a:rPr>
              <a:t>datasource</a:t>
            </a:r>
            <a:r>
              <a:rPr lang="it-IT" sz="2800" dirty="0">
                <a:latin typeface="Consolas"/>
              </a:rPr>
              <a:t>: </a:t>
            </a:r>
            <a:br>
              <a:rPr lang="it-IT" sz="2800" dirty="0">
                <a:latin typeface="Consolas"/>
              </a:rPr>
            </a:br>
            <a:r>
              <a:rPr lang="it-IT" sz="2800" dirty="0">
                <a:latin typeface="Consolas"/>
              </a:rPr>
              <a:t>    </a:t>
            </a:r>
            <a:r>
              <a:rPr lang="it-IT" sz="2800" dirty="0" err="1">
                <a:latin typeface="Consolas"/>
              </a:rPr>
              <a:t>jpa</a:t>
            </a:r>
            <a:r>
              <a:rPr lang="it-IT" sz="2800" dirty="0">
                <a:latin typeface="Consolas"/>
              </a:rPr>
              <a:t>: </a:t>
            </a:r>
            <a:br>
              <a:rPr lang="it-IT" sz="2800" dirty="0">
                <a:latin typeface="Consolas"/>
              </a:rPr>
            </a:br>
            <a:r>
              <a:rPr lang="it-IT" sz="2800" dirty="0">
                <a:latin typeface="Consolas"/>
              </a:rPr>
              <a:t>    </a:t>
            </a:r>
            <a:r>
              <a:rPr lang="it-IT" sz="2800" dirty="0" err="1">
                <a:latin typeface="Consolas"/>
              </a:rPr>
              <a:t>hibernate.ddl</a:t>
            </a:r>
            <a:r>
              <a:rPr lang="it-IT" sz="2800" dirty="0">
                <a:latin typeface="Consolas"/>
              </a:rPr>
              <a:t>-auto: none </a:t>
            </a:r>
            <a:br>
              <a:rPr lang="it-IT" sz="2800" dirty="0">
                <a:latin typeface="Consolas"/>
              </a:rPr>
            </a:br>
            <a:r>
              <a:rPr lang="it-IT" sz="2800" dirty="0">
                <a:latin typeface="Consolas"/>
              </a:rPr>
              <a:t>    </a:t>
            </a:r>
            <a:r>
              <a:rPr lang="it-IT" sz="2800" dirty="0" err="1">
                <a:latin typeface="Consolas"/>
              </a:rPr>
              <a:t>show_sql</a:t>
            </a:r>
            <a:r>
              <a:rPr lang="it-IT" sz="2800" dirty="0">
                <a:latin typeface="Consolas"/>
              </a:rPr>
              <a:t>: </a:t>
            </a:r>
            <a:r>
              <a:rPr lang="it-IT" sz="2800" dirty="0">
                <a:solidFill>
                  <a:srgbClr val="0000FF"/>
                </a:solidFill>
                <a:latin typeface="Consolas"/>
              </a:rPr>
              <a:t>false</a:t>
            </a:r>
            <a:r>
              <a:rPr lang="it-IT" sz="2800" dirty="0">
                <a:latin typeface="Consolas"/>
              </a:rPr>
              <a:t> </a:t>
            </a:r>
            <a:br>
              <a:rPr lang="it-IT" sz="2800" dirty="0">
                <a:latin typeface="Consolas"/>
              </a:rPr>
            </a:br>
            <a:r>
              <a:rPr lang="it-IT" sz="2800" dirty="0" err="1">
                <a:latin typeface="Consolas"/>
              </a:rPr>
              <a:t>env</a:t>
            </a:r>
            <a:r>
              <a:rPr lang="it-IT" sz="2800" dirty="0">
                <a:latin typeface="Consolas"/>
              </a:rPr>
              <a:t>: </a:t>
            </a:r>
            <a:br>
              <a:rPr lang="it-IT" sz="2800" dirty="0">
                <a:latin typeface="Consolas"/>
              </a:rPr>
            </a:br>
            <a:r>
              <a:rPr lang="it-IT" sz="2800" dirty="0">
                <a:latin typeface="Consolas"/>
              </a:rPr>
              <a:t>    SPRING_PROFILES_ACTIVE: </a:t>
            </a:r>
            <a:r>
              <a:rPr lang="it-IT" sz="2800" b="1" dirty="0" err="1">
                <a:latin typeface="Consolas"/>
              </a:rPr>
              <a:t>cloudfoundry</a:t>
            </a:r>
            <a:r>
              <a:rPr lang="it-IT" sz="2800" dirty="0">
                <a:latin typeface="Consolas"/>
              </a:rPr>
              <a:t> </a:t>
            </a:r>
            <a:br>
              <a:rPr lang="it-IT" sz="2800" dirty="0">
                <a:latin typeface="Consolas"/>
              </a:rPr>
            </a:br>
            <a:r>
              <a:rPr lang="it-IT" sz="2800" dirty="0">
                <a:latin typeface="Consolas"/>
              </a:rPr>
              <a:t>    DEBUG: </a:t>
            </a:r>
            <a:r>
              <a:rPr lang="it-IT" sz="2800" dirty="0">
                <a:solidFill>
                  <a:srgbClr val="800000"/>
                </a:solidFill>
                <a:latin typeface="Consolas"/>
              </a:rPr>
              <a:t>"</a:t>
            </a:r>
            <a:r>
              <a:rPr lang="it-IT" sz="2800" dirty="0" err="1">
                <a:solidFill>
                  <a:srgbClr val="800000"/>
                </a:solidFill>
                <a:latin typeface="Consolas"/>
              </a:rPr>
              <a:t>true</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latin typeface="Consolas"/>
              </a:rPr>
              <a:t>    </a:t>
            </a:r>
            <a:r>
              <a:rPr lang="it-IT" sz="2800" dirty="0" err="1">
                <a:latin typeface="Consolas"/>
              </a:rPr>
              <a:t>debug</a:t>
            </a:r>
            <a:r>
              <a:rPr lang="it-IT" sz="2800" dirty="0">
                <a:latin typeface="Consolas"/>
              </a:rPr>
              <a:t>: </a:t>
            </a:r>
            <a:r>
              <a:rPr lang="it-IT" sz="2800" dirty="0">
                <a:solidFill>
                  <a:srgbClr val="800000"/>
                </a:solidFill>
                <a:latin typeface="Consolas"/>
              </a:rPr>
              <a:t>"</a:t>
            </a:r>
            <a:r>
              <a:rPr lang="it-IT" sz="2800" dirty="0" err="1">
                <a:solidFill>
                  <a:srgbClr val="800000"/>
                </a:solidFill>
                <a:latin typeface="Consolas"/>
              </a:rPr>
              <a:t>true</a:t>
            </a:r>
            <a:r>
              <a:rPr lang="it-IT" sz="2800" dirty="0" smtClean="0">
                <a:solidFill>
                  <a:srgbClr val="800000"/>
                </a:solidFill>
                <a:latin typeface="Consolas"/>
              </a:rPr>
              <a:t>"</a:t>
            </a:r>
            <a:endParaRPr lang="it-IT" sz="2800" dirty="0">
              <a:latin typeface="Consolas"/>
            </a:endParaRPr>
          </a:p>
        </p:txBody>
      </p:sp>
      <p:sp>
        <p:nvSpPr>
          <p:cNvPr id="12" name="Rettangolo 11"/>
          <p:cNvSpPr/>
          <p:nvPr/>
        </p:nvSpPr>
        <p:spPr bwMode="auto">
          <a:xfrm>
            <a:off x="1334578" y="6418024"/>
            <a:ext cx="12081558" cy="49559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366280" y="10600044"/>
            <a:ext cx="7769229" cy="149186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334579" y="3368644"/>
            <a:ext cx="5600837" cy="871441"/>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Freccia a destra con strisce 1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5" name="Rettangolo 14"/>
          <p:cNvSpPr/>
          <p:nvPr/>
        </p:nvSpPr>
        <p:spPr bwMode="auto">
          <a:xfrm>
            <a:off x="1344103" y="7316533"/>
            <a:ext cx="5088398" cy="10285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Segnaposto contenuto 2"/>
          <p:cNvSpPr txBox="1">
            <a:spLocks/>
          </p:cNvSpPr>
          <p:nvPr/>
        </p:nvSpPr>
        <p:spPr bwMode="auto">
          <a:xfrm>
            <a:off x="15171762" y="5345832"/>
            <a:ext cx="8901558" cy="4968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deployment </a:t>
            </a:r>
            <a:r>
              <a:rPr lang="it-IT" sz="3600" b="1" dirty="0" err="1" smtClean="0"/>
              <a:t>descriptor</a:t>
            </a:r>
            <a:r>
              <a:rPr lang="it-IT" sz="3600" b="1" dirty="0" smtClean="0"/>
              <a:t> </a:t>
            </a:r>
          </a:p>
          <a:p>
            <a:pPr lvl="1"/>
            <a:r>
              <a:rPr lang="it-IT" sz="3600" dirty="0" err="1" smtClean="0"/>
              <a:t>Instance</a:t>
            </a:r>
            <a:r>
              <a:rPr lang="it-IT" sz="3600" dirty="0" smtClean="0"/>
              <a:t> </a:t>
            </a:r>
            <a:r>
              <a:rPr lang="it-IT" sz="3600" dirty="0" err="1" smtClean="0"/>
              <a:t>parameters</a:t>
            </a:r>
            <a:endParaRPr lang="it-IT" sz="3600" dirty="0" smtClean="0"/>
          </a:p>
          <a:p>
            <a:pPr lvl="1"/>
            <a:r>
              <a:rPr lang="it-IT" sz="3600" dirty="0" err="1" smtClean="0"/>
              <a:t>Artifact</a:t>
            </a:r>
            <a:r>
              <a:rPr lang="it-IT" sz="3600" dirty="0" smtClean="0"/>
              <a:t> location</a:t>
            </a:r>
          </a:p>
          <a:p>
            <a:pPr lvl="1"/>
            <a:r>
              <a:rPr lang="it-IT" sz="3600" dirty="0" err="1" smtClean="0"/>
              <a:t>Backing</a:t>
            </a:r>
            <a:r>
              <a:rPr lang="it-IT" sz="3600" dirty="0" smtClean="0"/>
              <a:t> </a:t>
            </a:r>
            <a:r>
              <a:rPr lang="it-IT" sz="3600" dirty="0" err="1" smtClean="0"/>
              <a:t>services</a:t>
            </a:r>
            <a:endParaRPr lang="it-IT" sz="3600" dirty="0" smtClean="0"/>
          </a:p>
          <a:p>
            <a:pPr lvl="1"/>
            <a:r>
              <a:rPr lang="it-IT" sz="3600" dirty="0" err="1" smtClean="0"/>
              <a:t>Environment’s</a:t>
            </a:r>
            <a:r>
              <a:rPr lang="it-IT" sz="3600" dirty="0" smtClean="0"/>
              <a:t> </a:t>
            </a:r>
            <a:r>
              <a:rPr lang="it-IT" sz="3600" dirty="0" err="1" smtClean="0"/>
              <a:t>variable</a:t>
            </a:r>
            <a:endParaRPr lang="it-IT" sz="3600" dirty="0" smtClean="0"/>
          </a:p>
          <a:p>
            <a:pPr lvl="1"/>
            <a:endParaRPr lang="it-IT" sz="3600" dirty="0" smtClean="0"/>
          </a:p>
        </p:txBody>
      </p:sp>
    </p:spTree>
    <p:extLst>
      <p:ext uri="{BB962C8B-B14F-4D97-AF65-F5344CB8AC3E}">
        <p14:creationId xmlns:p14="http://schemas.microsoft.com/office/powerpoint/2010/main" val="42415617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6" grpId="0" animBg="1"/>
      <p:bldP spid="11" grpId="0" animBg="1"/>
      <p:bldP spid="1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 deploy </a:t>
            </a:r>
            <a:r>
              <a:rPr lang="it-IT" dirty="0" err="1" smtClean="0"/>
              <a:t>pws</a:t>
            </a:r>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26704" y="1544266"/>
            <a:ext cx="13753528" cy="11110734"/>
          </a:xfrm>
          <a:prstGeom prst="rect">
            <a:avLst/>
          </a:prstGeom>
          <a:noFill/>
        </p:spPr>
        <p:txBody>
          <a:bodyPr wrap="square" rtlCol="0">
            <a:spAutoFit/>
          </a:bodyPr>
          <a:lstStyle/>
          <a:p>
            <a:r>
              <a:rPr lang="it-IT" sz="2400" dirty="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err="1">
                <a:latin typeface="Consolas"/>
              </a:rPr>
              <a:t>org.cloudfoundry</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err="1">
                <a:latin typeface="Consolas"/>
              </a:rPr>
              <a:t>cf-maven-plugin</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1.1.2</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server</a:t>
            </a:r>
            <a:r>
              <a:rPr lang="it-IT" sz="2400" dirty="0">
                <a:solidFill>
                  <a:srgbClr val="0000FF"/>
                </a:solidFill>
                <a:latin typeface="Consolas"/>
              </a:rPr>
              <a:t>&gt;</a:t>
            </a:r>
            <a:r>
              <a:rPr lang="it-IT" sz="2400" dirty="0" err="1">
                <a:latin typeface="Consolas"/>
              </a:rPr>
              <a:t>cloudfoundry-pws-instance</a:t>
            </a:r>
            <a:r>
              <a:rPr lang="it-IT" sz="2400" dirty="0">
                <a:solidFill>
                  <a:srgbClr val="0000FF"/>
                </a:solidFill>
                <a:latin typeface="Consolas"/>
              </a:rPr>
              <a:t>&lt;/</a:t>
            </a:r>
            <a:r>
              <a:rPr lang="it-IT" sz="2400" dirty="0">
                <a:solidFill>
                  <a:srgbClr val="800000"/>
                </a:solidFill>
                <a:latin typeface="Consolas"/>
              </a:rPr>
              <a:t>server</a:t>
            </a:r>
            <a:r>
              <a:rPr lang="it-IT" sz="2400" dirty="0">
                <a:solidFill>
                  <a:srgbClr val="0000FF"/>
                </a:solidFill>
                <a:latin typeface="Consolas"/>
              </a:rPr>
              <a:t>&gt;</a:t>
            </a:r>
            <a:r>
              <a:rPr lang="it-IT" sz="2400" dirty="0">
                <a:latin typeface="Consolas"/>
              </a:rPr>
              <a:t> 	</a:t>
            </a:r>
            <a:endParaRPr lang="it-IT" sz="2400" dirty="0" smtClean="0">
              <a:latin typeface="Consolas"/>
            </a:endParaRPr>
          </a:p>
          <a:p>
            <a:endParaRPr lang="it-IT" sz="2400" dirty="0" smtClean="0">
              <a:latin typeface="Consolas"/>
            </a:endParaRPr>
          </a:p>
          <a:p>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target</a:t>
            </a:r>
            <a:r>
              <a:rPr lang="it-IT" sz="2400" dirty="0">
                <a:solidFill>
                  <a:srgbClr val="0000FF"/>
                </a:solidFill>
                <a:latin typeface="Consolas"/>
              </a:rPr>
              <a:t>&gt;</a:t>
            </a:r>
            <a:r>
              <a:rPr lang="it-IT" sz="2400" dirty="0">
                <a:latin typeface="Consolas"/>
              </a:rPr>
              <a:t>http://api.run.pivotal.io</a:t>
            </a:r>
            <a:r>
              <a:rPr lang="it-IT" sz="2400" dirty="0">
                <a:solidFill>
                  <a:srgbClr val="0000FF"/>
                </a:solidFill>
                <a:latin typeface="Consolas"/>
              </a:rPr>
              <a:t>&lt;/</a:t>
            </a:r>
            <a:r>
              <a:rPr lang="it-IT" sz="2400" dirty="0">
                <a:solidFill>
                  <a:srgbClr val="800000"/>
                </a:solidFill>
                <a:latin typeface="Consolas"/>
              </a:rPr>
              <a:t>target</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org</a:t>
            </a:r>
            <a:r>
              <a:rPr lang="it-IT" sz="2400" dirty="0">
                <a:solidFill>
                  <a:srgbClr val="0000FF"/>
                </a:solidFill>
                <a:latin typeface="Consolas"/>
              </a:rPr>
              <a:t>&gt;</a:t>
            </a:r>
            <a:r>
              <a:rPr lang="it-IT" sz="2400" dirty="0" err="1">
                <a:latin typeface="Consolas"/>
              </a:rPr>
              <a:t>mycloudfoundry-org</a:t>
            </a:r>
            <a:r>
              <a:rPr lang="it-IT" sz="2400" dirty="0">
                <a:solidFill>
                  <a:srgbClr val="0000FF"/>
                </a:solidFill>
                <a:latin typeface="Consolas"/>
              </a:rPr>
              <a:t>&lt;/</a:t>
            </a:r>
            <a:r>
              <a:rPr lang="it-IT" sz="2400" dirty="0" err="1">
                <a:solidFill>
                  <a:srgbClr val="800000"/>
                </a:solidFill>
                <a:latin typeface="Consolas"/>
              </a:rPr>
              <a:t>org</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space</a:t>
            </a:r>
            <a:r>
              <a:rPr lang="it-IT" sz="2400" dirty="0">
                <a:solidFill>
                  <a:srgbClr val="0000FF"/>
                </a:solidFill>
                <a:latin typeface="Consolas"/>
              </a:rPr>
              <a:t>&gt;</a:t>
            </a:r>
            <a:r>
              <a:rPr lang="it-IT" sz="2400" dirty="0" err="1">
                <a:latin typeface="Consolas"/>
              </a:rPr>
              <a:t>development</a:t>
            </a:r>
            <a:r>
              <a:rPr lang="it-IT" sz="2400" dirty="0">
                <a:solidFill>
                  <a:srgbClr val="0000FF"/>
                </a:solidFill>
                <a:latin typeface="Consolas"/>
              </a:rPr>
              <a:t>&lt;/</a:t>
            </a:r>
            <a:r>
              <a:rPr lang="it-IT" sz="2400" dirty="0" err="1">
                <a:solidFill>
                  <a:srgbClr val="800000"/>
                </a:solidFill>
                <a:latin typeface="Consolas"/>
              </a:rPr>
              <a:t>space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appname</a:t>
            </a:r>
            <a:r>
              <a:rPr lang="it-IT" sz="2400" dirty="0" smtClean="0">
                <a:solidFill>
                  <a:srgbClr val="0000FF"/>
                </a:solidFill>
                <a:latin typeface="Consolas"/>
              </a:rPr>
              <a:t>&gt;</a:t>
            </a:r>
            <a:r>
              <a:rPr lang="it-IT" sz="2400" dirty="0" smtClean="0">
                <a:solidFill>
                  <a:srgbClr val="800080"/>
                </a:solidFill>
                <a:latin typeface="Consolas"/>
              </a:rPr>
              <a:t>00</a:t>
            </a:r>
            <a:r>
              <a:rPr lang="it-IT" sz="2400" dirty="0" smtClean="0">
                <a:latin typeface="Consolas"/>
              </a:rPr>
              <a:t>-batteryService</a:t>
            </a:r>
            <a:r>
              <a:rPr lang="it-IT" sz="2400" dirty="0" smtClean="0">
                <a:solidFill>
                  <a:srgbClr val="0000FF"/>
                </a:solidFill>
                <a:latin typeface="Consolas"/>
              </a:rPr>
              <a:t>&lt;/</a:t>
            </a:r>
            <a:r>
              <a:rPr lang="it-IT" sz="2400" dirty="0" err="1">
                <a:solidFill>
                  <a:srgbClr val="800000"/>
                </a:solidFill>
                <a:latin typeface="Consolas"/>
              </a:rPr>
              <a:t>appname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url</a:t>
            </a:r>
            <a:r>
              <a:rPr lang="it-IT" sz="2400" dirty="0" smtClean="0">
                <a:solidFill>
                  <a:srgbClr val="0000FF"/>
                </a:solidFill>
                <a:latin typeface="Consolas"/>
              </a:rPr>
              <a:t>&gt;</a:t>
            </a:r>
            <a:r>
              <a:rPr lang="it-IT" sz="2400" dirty="0" smtClean="0">
                <a:solidFill>
                  <a:srgbClr val="800080"/>
                </a:solidFill>
                <a:latin typeface="Consolas"/>
              </a:rPr>
              <a:t>00</a:t>
            </a:r>
            <a:r>
              <a:rPr lang="it-IT" sz="2400" dirty="0" smtClean="0">
                <a:latin typeface="Consolas"/>
              </a:rPr>
              <a:t>-batteryService.cfapps.io</a:t>
            </a:r>
            <a:r>
              <a:rPr lang="it-IT" sz="2400" dirty="0">
                <a:solidFill>
                  <a:srgbClr val="0000FF"/>
                </a:solidFill>
                <a:latin typeface="Consolas"/>
              </a:rPr>
              <a:t>&lt;/</a:t>
            </a:r>
            <a:r>
              <a:rPr lang="it-IT" sz="2400" dirty="0" err="1">
                <a:solidFill>
                  <a:srgbClr val="800000"/>
                </a:solidFill>
                <a:latin typeface="Consolas"/>
              </a:rPr>
              <a:t>url</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memory</a:t>
            </a:r>
            <a:r>
              <a:rPr lang="it-IT" sz="2400" dirty="0">
                <a:solidFill>
                  <a:srgbClr val="0000FF"/>
                </a:solidFill>
                <a:latin typeface="Consolas"/>
              </a:rPr>
              <a:t>&gt;</a:t>
            </a:r>
            <a:r>
              <a:rPr lang="it-IT" sz="2400" dirty="0">
                <a:latin typeface="Consolas"/>
              </a:rPr>
              <a:t>1024</a:t>
            </a:r>
            <a:r>
              <a:rPr lang="it-IT" sz="2400" dirty="0">
                <a:solidFill>
                  <a:srgbClr val="0000FF"/>
                </a:solidFill>
                <a:latin typeface="Consolas"/>
              </a:rPr>
              <a:t>&lt;/</a:t>
            </a:r>
            <a:r>
              <a:rPr lang="it-IT" sz="2400" dirty="0" err="1">
                <a:solidFill>
                  <a:srgbClr val="800000"/>
                </a:solidFill>
                <a:latin typeface="Consolas"/>
              </a:rPr>
              <a:t>memory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instances</a:t>
            </a:r>
            <a:r>
              <a:rPr lang="it-IT" sz="2400" dirty="0">
                <a:solidFill>
                  <a:srgbClr val="0000FF"/>
                </a:solidFill>
                <a:latin typeface="Consolas"/>
              </a:rPr>
              <a:t>&gt;</a:t>
            </a:r>
            <a:r>
              <a:rPr lang="it-IT" sz="2400" dirty="0">
                <a:latin typeface="Consolas"/>
              </a:rPr>
              <a:t>1</a:t>
            </a:r>
            <a:r>
              <a:rPr lang="it-IT" sz="2400" dirty="0">
                <a:solidFill>
                  <a:srgbClr val="0000FF"/>
                </a:solidFill>
                <a:latin typeface="Consolas"/>
              </a:rPr>
              <a:t>&lt;/</a:t>
            </a:r>
            <a:r>
              <a:rPr lang="it-IT" sz="2400" dirty="0" err="1">
                <a:solidFill>
                  <a:srgbClr val="800000"/>
                </a:solidFill>
                <a:latin typeface="Consolas"/>
              </a:rPr>
              <a:t>instances</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env</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smtClean="0">
                <a:solidFill>
                  <a:srgbClr val="800000"/>
                </a:solidFill>
                <a:latin typeface="Consolas"/>
              </a:rPr>
              <a:t>ENV-VAR-NAME</a:t>
            </a:r>
            <a:r>
              <a:rPr lang="it-IT" sz="2400" dirty="0" smtClean="0">
                <a:solidFill>
                  <a:srgbClr val="0000FF"/>
                </a:solidFill>
                <a:latin typeface="Consolas"/>
              </a:rPr>
              <a:t>&gt;</a:t>
            </a:r>
            <a:r>
              <a:rPr lang="it-IT" sz="2400" dirty="0" smtClean="0">
                <a:latin typeface="Consolas"/>
              </a:rPr>
              <a:t>SPRING_PROFILES_ACTIVE</a:t>
            </a:r>
            <a:r>
              <a:rPr lang="it-IT" sz="2400" dirty="0" smtClean="0">
                <a:solidFill>
                  <a:srgbClr val="0000FF"/>
                </a:solidFill>
                <a:latin typeface="Consolas"/>
              </a:rPr>
              <a:t>&lt;/</a:t>
            </a:r>
            <a:r>
              <a:rPr lang="it-IT" sz="2400" dirty="0">
                <a:solidFill>
                  <a:srgbClr val="800000"/>
                </a:solidFill>
                <a:latin typeface="Consolas"/>
              </a:rPr>
              <a:t>ENV-VAR-NAME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env</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err="1">
                <a:solidFill>
                  <a:srgbClr val="800000"/>
                </a:solidFill>
                <a:latin typeface="Consolas"/>
              </a:rPr>
              <a:t>services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service</a:t>
            </a:r>
            <a:r>
              <a:rPr lang="it-IT" sz="2400" dirty="0" smtClean="0">
                <a:solidFill>
                  <a:srgbClr val="0000FF"/>
                </a:solidFill>
                <a:latin typeface="Consolas"/>
              </a:rPr>
              <a:t>&gt;</a:t>
            </a:r>
          </a:p>
          <a:p>
            <a:pPr lvl="1"/>
            <a:r>
              <a:rPr lang="it-IT" sz="2400" dirty="0">
                <a:solidFill>
                  <a:srgbClr val="0000FF"/>
                </a:solidFill>
                <a:latin typeface="Consolas"/>
              </a:rPr>
              <a:t>	</a:t>
            </a:r>
            <a:r>
              <a:rPr lang="it-IT" sz="2400" dirty="0" smtClean="0">
                <a:solidFill>
                  <a:srgbClr val="0000FF"/>
                </a:solidFill>
                <a:latin typeface="Consolas"/>
              </a:rPr>
              <a:t>	</a:t>
            </a:r>
            <a:r>
              <a:rPr lang="it-IT" sz="2400" dirty="0">
                <a:solidFill>
                  <a:srgbClr val="0000FF"/>
                </a:solidFill>
                <a:latin typeface="Consolas"/>
              </a:rPr>
              <a:t>	</a:t>
            </a:r>
            <a:r>
              <a:rPr lang="it-IT" sz="2400" dirty="0" smtClean="0">
                <a:solidFill>
                  <a:srgbClr val="0000FF"/>
                </a:solidFill>
                <a:latin typeface="Consolas"/>
              </a:rPr>
              <a:t>	&lt;</a:t>
            </a:r>
            <a:r>
              <a:rPr lang="it-IT" sz="2400" dirty="0" err="1" smtClean="0">
                <a:solidFill>
                  <a:srgbClr val="800000"/>
                </a:solidFill>
                <a:latin typeface="Consolas"/>
              </a:rPr>
              <a:t>name</a:t>
            </a:r>
            <a:r>
              <a:rPr lang="it-IT" sz="2400" dirty="0" smtClean="0">
                <a:solidFill>
                  <a:srgbClr val="0000FF"/>
                </a:solidFill>
                <a:latin typeface="Consolas"/>
              </a:rPr>
              <a:t>&gt;</a:t>
            </a:r>
            <a:r>
              <a:rPr lang="it-IT" sz="2400" dirty="0" err="1" smtClean="0">
                <a:latin typeface="Consolas"/>
              </a:rPr>
              <a:t>mySqlBackingServices</a:t>
            </a:r>
            <a:r>
              <a:rPr lang="it-IT" sz="2400" dirty="0" smtClean="0">
                <a:solidFill>
                  <a:srgbClr val="0000FF"/>
                </a:solidFill>
                <a:latin typeface="Consolas"/>
              </a:rPr>
              <a:t>&lt;/</a:t>
            </a:r>
            <a:r>
              <a:rPr lang="it-IT" sz="2400" dirty="0" err="1">
                <a:solidFill>
                  <a:srgbClr val="800000"/>
                </a:solidFill>
                <a:latin typeface="Consolas"/>
              </a:rPr>
              <a:t>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service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err="1">
                <a:solidFill>
                  <a:srgbClr val="800000"/>
                </a:solidFill>
                <a:latin typeface="Consolas"/>
              </a:rPr>
              <a:t>services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err="1">
                <a:solidFill>
                  <a:srgbClr val="800000"/>
                </a:solidFill>
                <a:latin typeface="Consolas"/>
              </a:rPr>
              <a:t>plugin</a:t>
            </a:r>
            <a:r>
              <a:rPr lang="it-IT" sz="2400" dirty="0" smtClean="0">
                <a:solidFill>
                  <a:srgbClr val="0000FF"/>
                </a:solidFill>
                <a:latin typeface="Consolas"/>
              </a:rPr>
              <a:t>&gt;</a:t>
            </a:r>
          </a:p>
          <a:p>
            <a:endParaRPr lang="it-IT" sz="1800" dirty="0">
              <a:latin typeface="Consolas"/>
            </a:endParaRPr>
          </a:p>
          <a:p>
            <a:r>
              <a:rPr lang="it-IT" sz="3200" b="1" dirty="0">
                <a:latin typeface="Arial" pitchFamily="34" charset="0"/>
                <a:cs typeface="Arial" pitchFamily="34" charset="0"/>
              </a:rPr>
              <a:t>$ </a:t>
            </a:r>
            <a:r>
              <a:rPr lang="it-IT" sz="3200" b="1" dirty="0" err="1">
                <a:latin typeface="Arial" pitchFamily="34" charset="0"/>
                <a:cs typeface="Arial" pitchFamily="34" charset="0"/>
              </a:rPr>
              <a:t>mvn</a:t>
            </a:r>
            <a:r>
              <a:rPr lang="it-IT" sz="3200" b="1" dirty="0">
                <a:latin typeface="Arial" pitchFamily="34" charset="0"/>
                <a:cs typeface="Arial" pitchFamily="34" charset="0"/>
              </a:rPr>
              <a:t> </a:t>
            </a:r>
            <a:r>
              <a:rPr lang="it-IT" sz="3200" b="1" dirty="0" err="1">
                <a:latin typeface="Arial" pitchFamily="34" charset="0"/>
                <a:cs typeface="Arial" pitchFamily="34" charset="0"/>
              </a:rPr>
              <a:t>clean</a:t>
            </a:r>
            <a:r>
              <a:rPr lang="it-IT" sz="3200" b="1" dirty="0">
                <a:latin typeface="Arial" pitchFamily="34" charset="0"/>
                <a:cs typeface="Arial" pitchFamily="34" charset="0"/>
              </a:rPr>
              <a:t> package </a:t>
            </a:r>
            <a:r>
              <a:rPr lang="it-IT" sz="3200" b="1" dirty="0" err="1">
                <a:latin typeface="Arial" pitchFamily="34" charset="0"/>
                <a:cs typeface="Arial" pitchFamily="34" charset="0"/>
              </a:rPr>
              <a:t>cf:push</a:t>
            </a:r>
            <a:endParaRPr lang="it-IT" sz="3200" b="1" dirty="0">
              <a:latin typeface="Arial" pitchFamily="34" charset="0"/>
              <a:cs typeface="Arial" pitchFamily="34" charset="0"/>
            </a:endParaRPr>
          </a:p>
        </p:txBody>
      </p:sp>
      <p:sp>
        <p:nvSpPr>
          <p:cNvPr id="13" name="Rettangolo 12"/>
          <p:cNvSpPr/>
          <p:nvPr/>
        </p:nvSpPr>
        <p:spPr bwMode="auto">
          <a:xfrm>
            <a:off x="1167192" y="2040038"/>
            <a:ext cx="6996513" cy="109212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420984" y="3844731"/>
            <a:ext cx="7236119" cy="41026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2427934" y="4928642"/>
            <a:ext cx="6451698" cy="115398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Rettangolo 16"/>
          <p:cNvSpPr/>
          <p:nvPr/>
        </p:nvSpPr>
        <p:spPr bwMode="auto">
          <a:xfrm>
            <a:off x="2434916" y="6676243"/>
            <a:ext cx="5436604" cy="81153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Rettangolo 17"/>
          <p:cNvSpPr/>
          <p:nvPr/>
        </p:nvSpPr>
        <p:spPr bwMode="auto">
          <a:xfrm>
            <a:off x="2513659" y="8950610"/>
            <a:ext cx="7518101" cy="179827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20" name="Segnaposto contenuto 2"/>
          <p:cNvSpPr>
            <a:spLocks noGrp="1"/>
          </p:cNvSpPr>
          <p:nvPr>
            <p:ph idx="1"/>
          </p:nvPr>
        </p:nvSpPr>
        <p:spPr>
          <a:xfrm>
            <a:off x="28825848" y="5301683"/>
            <a:ext cx="7722434" cy="6524869"/>
          </a:xfrm>
        </p:spPr>
        <p:txBody>
          <a:bodyPr/>
          <a:lstStyle/>
          <a:p>
            <a:endParaRPr lang="it-IT" dirty="0" smtClean="0"/>
          </a:p>
          <a:p>
            <a:endParaRPr lang="it-IT" dirty="0" smtClean="0"/>
          </a:p>
          <a:p>
            <a:endParaRPr lang="it-IT" dirty="0"/>
          </a:p>
        </p:txBody>
      </p:sp>
      <p:sp>
        <p:nvSpPr>
          <p:cNvPr id="23" name="Freccia a destra con strisce 2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9" name="Segnaposto contenuto 2"/>
          <p:cNvSpPr txBox="1">
            <a:spLocks/>
          </p:cNvSpPr>
          <p:nvPr/>
        </p:nvSpPr>
        <p:spPr bwMode="auto">
          <a:xfrm>
            <a:off x="15171762" y="5345832"/>
            <a:ext cx="8901558" cy="4968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Cloud</a:t>
            </a:r>
            <a:r>
              <a:rPr lang="it-IT" sz="3600" b="1" dirty="0" smtClean="0"/>
              <a:t> </a:t>
            </a:r>
            <a:r>
              <a:rPr lang="it-IT" sz="3600" b="1" dirty="0" err="1" smtClean="0"/>
              <a:t>Foundry</a:t>
            </a:r>
            <a:r>
              <a:rPr lang="it-IT" sz="3600" b="1" dirty="0" smtClean="0"/>
              <a:t> </a:t>
            </a:r>
            <a:r>
              <a:rPr lang="it-IT" sz="3600" b="1" dirty="0" err="1" smtClean="0"/>
              <a:t>Maven</a:t>
            </a:r>
            <a:r>
              <a:rPr lang="it-IT" sz="3600" b="1" dirty="0" smtClean="0"/>
              <a:t> plug-in</a:t>
            </a:r>
          </a:p>
          <a:p>
            <a:pPr lvl="1"/>
            <a:r>
              <a:rPr lang="it-IT" sz="3600" dirty="0" err="1" smtClean="0"/>
              <a:t>Instance</a:t>
            </a:r>
            <a:r>
              <a:rPr lang="it-IT" sz="3600" dirty="0" smtClean="0"/>
              <a:t> </a:t>
            </a:r>
            <a:r>
              <a:rPr lang="it-IT" sz="3600" dirty="0" err="1" smtClean="0"/>
              <a:t>parameters</a:t>
            </a:r>
            <a:endParaRPr lang="it-IT" sz="3600" dirty="0" smtClean="0"/>
          </a:p>
          <a:p>
            <a:pPr lvl="1"/>
            <a:r>
              <a:rPr lang="it-IT" sz="3600" dirty="0" err="1" smtClean="0"/>
              <a:t>Artifact</a:t>
            </a:r>
            <a:r>
              <a:rPr lang="it-IT" sz="3600" dirty="0" smtClean="0"/>
              <a:t> location</a:t>
            </a:r>
          </a:p>
          <a:p>
            <a:pPr lvl="1"/>
            <a:r>
              <a:rPr lang="it-IT" sz="3600" dirty="0" err="1" smtClean="0"/>
              <a:t>Backing</a:t>
            </a:r>
            <a:r>
              <a:rPr lang="it-IT" sz="3600" dirty="0" smtClean="0"/>
              <a:t> </a:t>
            </a:r>
            <a:r>
              <a:rPr lang="it-IT" sz="3600" dirty="0" err="1" smtClean="0"/>
              <a:t>services</a:t>
            </a:r>
            <a:endParaRPr lang="it-IT" sz="3600" dirty="0" smtClean="0"/>
          </a:p>
          <a:p>
            <a:pPr lvl="1"/>
            <a:r>
              <a:rPr lang="it-IT" sz="3600" dirty="0" err="1" smtClean="0"/>
              <a:t>Environment’s</a:t>
            </a:r>
            <a:r>
              <a:rPr lang="it-IT" sz="3600" dirty="0" smtClean="0"/>
              <a:t> </a:t>
            </a:r>
            <a:r>
              <a:rPr lang="it-IT" sz="3600" dirty="0" err="1" smtClean="0"/>
              <a:t>variable</a:t>
            </a:r>
            <a:endParaRPr lang="it-IT" sz="3600" dirty="0" smtClean="0"/>
          </a:p>
          <a:p>
            <a:pPr lvl="1"/>
            <a:r>
              <a:rPr lang="it-IT" sz="3600" dirty="0" err="1" smtClean="0"/>
              <a:t>Maven</a:t>
            </a:r>
            <a:r>
              <a:rPr lang="it-IT" sz="3600" dirty="0" smtClean="0"/>
              <a:t> </a:t>
            </a:r>
            <a:r>
              <a:rPr lang="it-IT" sz="3600" dirty="0" err="1" smtClean="0"/>
              <a:t>command</a:t>
            </a:r>
            <a:r>
              <a:rPr lang="it-IT" sz="3600" dirty="0" smtClean="0"/>
              <a:t> line </a:t>
            </a:r>
          </a:p>
          <a:p>
            <a:pPr lvl="1"/>
            <a:endParaRPr lang="it-IT" sz="3600" dirty="0" smtClean="0"/>
          </a:p>
        </p:txBody>
      </p:sp>
      <p:sp>
        <p:nvSpPr>
          <p:cNvPr id="21" name="Rettangolo 20"/>
          <p:cNvSpPr/>
          <p:nvPr/>
        </p:nvSpPr>
        <p:spPr bwMode="auto">
          <a:xfrm>
            <a:off x="398976" y="11721461"/>
            <a:ext cx="5873733" cy="546062"/>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0241630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7" grpId="0" animBg="1"/>
      <p:bldP spid="18" grpId="0" animBg="1"/>
      <p:bldP spid="23" grpId="0" animBg="1"/>
      <p:bldP spid="21"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Microservices: data </a:t>
            </a:r>
            <a:r>
              <a:rPr lang="it-IT" dirty="0" err="1" smtClean="0"/>
              <a:t>consistency</a:t>
            </a:r>
            <a:r>
              <a:rPr lang="it-IT" dirty="0" smtClean="0"/>
              <a:t> </a:t>
            </a:r>
            <a:r>
              <a:rPr lang="en-US" dirty="0" smtClean="0"/>
              <a:t>across </a:t>
            </a:r>
            <a:r>
              <a:rPr lang="en-US" dirty="0"/>
              <a:t>services </a:t>
            </a:r>
            <a:endParaRPr lang="it-IT" dirty="0"/>
          </a:p>
        </p:txBody>
      </p:sp>
      <p:sp>
        <p:nvSpPr>
          <p:cNvPr id="3" name="Segnaposto contenuto 2"/>
          <p:cNvSpPr>
            <a:spLocks noGrp="1"/>
          </p:cNvSpPr>
          <p:nvPr>
            <p:ph idx="1"/>
          </p:nvPr>
        </p:nvSpPr>
        <p:spPr>
          <a:xfrm>
            <a:off x="886744" y="1673424"/>
            <a:ext cx="23134637" cy="5256584"/>
          </a:xfrm>
        </p:spPr>
        <p:txBody>
          <a:bodyPr/>
          <a:lstStyle/>
          <a:p>
            <a:r>
              <a:rPr lang="it-IT" sz="3600" dirty="0" smtClean="0"/>
              <a:t>The «database per service </a:t>
            </a:r>
            <a:r>
              <a:rPr lang="it-IT" sz="3600" dirty="0" err="1" smtClean="0"/>
              <a:t>architecture</a:t>
            </a:r>
            <a:r>
              <a:rPr lang="it-IT" sz="3600" dirty="0" smtClean="0"/>
              <a:t>» </a:t>
            </a:r>
            <a:r>
              <a:rPr lang="it-IT" sz="3600" dirty="0" err="1"/>
              <a:t>introduces</a:t>
            </a:r>
            <a:r>
              <a:rPr lang="it-IT" sz="3600" dirty="0"/>
              <a:t> a </a:t>
            </a:r>
            <a:r>
              <a:rPr lang="it-IT" sz="3600" dirty="0" err="1"/>
              <a:t>distributed</a:t>
            </a:r>
            <a:r>
              <a:rPr lang="it-IT" sz="3600" dirty="0"/>
              <a:t> data </a:t>
            </a:r>
            <a:r>
              <a:rPr lang="it-IT" sz="3600" dirty="0" err="1"/>
              <a:t>transaction</a:t>
            </a:r>
            <a:r>
              <a:rPr lang="it-IT" sz="3600" dirty="0"/>
              <a:t> </a:t>
            </a:r>
            <a:r>
              <a:rPr lang="it-IT" sz="3600" dirty="0" err="1" smtClean="0"/>
              <a:t>challenge</a:t>
            </a:r>
            <a:r>
              <a:rPr lang="it-IT" sz="3600" dirty="0" smtClean="0"/>
              <a:t>.</a:t>
            </a:r>
          </a:p>
          <a:p>
            <a:r>
              <a:rPr lang="it-IT" sz="3600" dirty="0" smtClean="0"/>
              <a:t>In </a:t>
            </a:r>
            <a:r>
              <a:rPr lang="it-IT" sz="3600" dirty="0" err="1" smtClean="0"/>
              <a:t>this</a:t>
            </a:r>
            <a:r>
              <a:rPr lang="it-IT" sz="3600" dirty="0" smtClean="0"/>
              <a:t> </a:t>
            </a:r>
            <a:r>
              <a:rPr lang="it-IT" sz="3600" dirty="0" err="1" smtClean="0"/>
              <a:t>architecture</a:t>
            </a:r>
            <a:r>
              <a:rPr lang="it-IT" sz="3600" dirty="0" smtClean="0"/>
              <a:t> the </a:t>
            </a:r>
            <a:r>
              <a:rPr lang="it-IT" sz="3600" dirty="0" err="1" smtClean="0"/>
              <a:t>need</a:t>
            </a:r>
            <a:r>
              <a:rPr lang="it-IT" sz="3600" dirty="0" smtClean="0"/>
              <a:t> of business </a:t>
            </a:r>
            <a:r>
              <a:rPr lang="it-IT" sz="3600" dirty="0" err="1" smtClean="0"/>
              <a:t>transactions</a:t>
            </a:r>
            <a:r>
              <a:rPr lang="it-IT" sz="3600" dirty="0" smtClean="0"/>
              <a:t> to </a:t>
            </a:r>
            <a:r>
              <a:rPr lang="en-US" sz="3600" dirty="0" smtClean="0"/>
              <a:t>span </a:t>
            </a:r>
            <a:r>
              <a:rPr lang="en-US" sz="3600" dirty="0"/>
              <a:t>over </a:t>
            </a:r>
            <a:r>
              <a:rPr lang="en-US" sz="3600" dirty="0" smtClean="0"/>
              <a:t>different services could not be satisfied by distributing transaction.</a:t>
            </a:r>
          </a:p>
          <a:p>
            <a:r>
              <a:rPr lang="en-US" sz="3600" dirty="0" err="1" smtClean="0"/>
              <a:t>Infact</a:t>
            </a:r>
            <a:r>
              <a:rPr lang="en-US" sz="3600" dirty="0" smtClean="0"/>
              <a:t> each service </a:t>
            </a:r>
            <a:r>
              <a:rPr lang="en-US" sz="3600" dirty="0" err="1" smtClean="0"/>
              <a:t>kepts</a:t>
            </a:r>
            <a:r>
              <a:rPr lang="en-US" sz="3600" dirty="0" smtClean="0"/>
              <a:t> </a:t>
            </a:r>
            <a:r>
              <a:rPr lang="en-US" sz="3600" dirty="0"/>
              <a:t>his database </a:t>
            </a:r>
            <a:r>
              <a:rPr lang="en-US" sz="3600" dirty="0" smtClean="0"/>
              <a:t>private and in a </a:t>
            </a:r>
            <a:r>
              <a:rPr lang="en-US" sz="3600" dirty="0" err="1" smtClean="0"/>
              <a:t>poliglot</a:t>
            </a:r>
            <a:r>
              <a:rPr lang="en-US" sz="3600" dirty="0" smtClean="0"/>
              <a:t> </a:t>
            </a:r>
            <a:r>
              <a:rPr lang="en-US" sz="3600" dirty="0" err="1" smtClean="0"/>
              <a:t>persistance</a:t>
            </a:r>
            <a:r>
              <a:rPr lang="en-US" sz="3600" dirty="0" smtClean="0"/>
              <a:t> approach some database do not support distributing transaction.</a:t>
            </a:r>
          </a:p>
          <a:p>
            <a:r>
              <a:rPr lang="en-US" sz="3600" dirty="0" smtClean="0"/>
              <a:t>Besides we have also stated in the requirements that the </a:t>
            </a:r>
            <a:r>
              <a:rPr lang="en-US" sz="3600" dirty="0" err="1" smtClean="0"/>
              <a:t>persistance</a:t>
            </a:r>
            <a:r>
              <a:rPr lang="en-US" sz="3600" dirty="0" smtClean="0"/>
              <a:t> model should be made by non-blocking operations</a:t>
            </a:r>
          </a:p>
        </p:txBody>
      </p:sp>
    </p:spTree>
    <p:extLst>
      <p:ext uri="{BB962C8B-B14F-4D97-AF65-F5344CB8AC3E}">
        <p14:creationId xmlns:p14="http://schemas.microsoft.com/office/powerpoint/2010/main" val="2376795316"/>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Microservices</a:t>
            </a:r>
            <a:r>
              <a:rPr lang="it-IT" dirty="0" smtClean="0"/>
              <a:t>: </a:t>
            </a:r>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endParaRPr lang="it-IT" dirty="0"/>
          </a:p>
        </p:txBody>
      </p:sp>
      <p:sp>
        <p:nvSpPr>
          <p:cNvPr id="3" name="Segnaposto contenuto 2"/>
          <p:cNvSpPr>
            <a:spLocks noGrp="1"/>
          </p:cNvSpPr>
          <p:nvPr>
            <p:ph idx="1"/>
          </p:nvPr>
        </p:nvSpPr>
        <p:spPr>
          <a:xfrm>
            <a:off x="670720" y="1958033"/>
            <a:ext cx="23134637" cy="10156551"/>
          </a:xfrm>
        </p:spPr>
        <p:txBody>
          <a:bodyPr/>
          <a:lstStyle/>
          <a:p>
            <a:r>
              <a:rPr lang="en-US" sz="3200" b="1" i="1" dirty="0" smtClean="0"/>
              <a:t>“Event-driven architecture”</a:t>
            </a:r>
            <a:r>
              <a:rPr lang="en-US" sz="3200" dirty="0" smtClean="0"/>
              <a:t> is the </a:t>
            </a:r>
            <a:r>
              <a:rPr lang="en-US" sz="3200" dirty="0"/>
              <a:t>mechanism that will ensure data consistency across services without using distributed </a:t>
            </a:r>
            <a:r>
              <a:rPr lang="en-US" sz="3200" dirty="0" smtClean="0"/>
              <a:t>transactions</a:t>
            </a:r>
          </a:p>
          <a:p>
            <a:r>
              <a:rPr lang="en-US" sz="3200" dirty="0" smtClean="0"/>
              <a:t>This approach is based on a dedicated message broker responsible of event distribution</a:t>
            </a:r>
            <a:endParaRPr lang="en-US" sz="3200" dirty="0"/>
          </a:p>
          <a:p>
            <a:r>
              <a:rPr lang="en-US" sz="3200" dirty="0" smtClean="0"/>
              <a:t>With this mechanism </a:t>
            </a:r>
            <a:r>
              <a:rPr lang="en-US" sz="3200" dirty="0"/>
              <a:t>e</a:t>
            </a:r>
            <a:r>
              <a:rPr lang="en-US" sz="3200" dirty="0" smtClean="0"/>
              <a:t>ach </a:t>
            </a:r>
            <a:r>
              <a:rPr lang="en-US" sz="3200" dirty="0"/>
              <a:t>service publishes an event whenever it update it’s data. Other service subscribe </a:t>
            </a:r>
            <a:r>
              <a:rPr lang="en-US" sz="3200" dirty="0" smtClean="0"/>
              <a:t>to these events and when </a:t>
            </a:r>
            <a:r>
              <a:rPr lang="en-US" sz="3200" dirty="0"/>
              <a:t>an event is received, </a:t>
            </a:r>
            <a:r>
              <a:rPr lang="en-US" sz="3200" dirty="0" smtClean="0"/>
              <a:t>the subscriber service will update </a:t>
            </a:r>
            <a:r>
              <a:rPr lang="en-US" sz="3200" dirty="0"/>
              <a:t>it’s </a:t>
            </a:r>
            <a:r>
              <a:rPr lang="en-US" sz="3200" dirty="0" smtClean="0"/>
              <a:t>data</a:t>
            </a:r>
          </a:p>
          <a:p>
            <a:endParaRPr lang="it-IT" sz="3200" b="1" dirty="0"/>
          </a:p>
          <a:p>
            <a:r>
              <a:rPr lang="en-US" sz="3200" dirty="0" smtClean="0"/>
              <a:t>Drawbacks of this solution are :</a:t>
            </a:r>
            <a:endParaRPr lang="it-IT" sz="3200" dirty="0"/>
          </a:p>
          <a:p>
            <a:pPr lvl="1"/>
            <a:r>
              <a:rPr lang="en-US" sz="3200" dirty="0" smtClean="0"/>
              <a:t>a more complex programming model</a:t>
            </a:r>
          </a:p>
          <a:p>
            <a:pPr lvl="1"/>
            <a:r>
              <a:rPr lang="en-US" sz="3200" dirty="0" smtClean="0"/>
              <a:t>an </a:t>
            </a:r>
            <a:r>
              <a:rPr lang="en-US" sz="3200" dirty="0"/>
              <a:t>overhead of </a:t>
            </a:r>
            <a:r>
              <a:rPr lang="en-US" sz="3200" dirty="0" smtClean="0"/>
              <a:t>infrastructure management</a:t>
            </a:r>
          </a:p>
          <a:p>
            <a:pPr lvl="1"/>
            <a:r>
              <a:rPr lang="it-IT" sz="3200" dirty="0" smtClean="0"/>
              <a:t>the </a:t>
            </a:r>
            <a:r>
              <a:rPr lang="it-IT" sz="3200" dirty="0" err="1"/>
              <a:t>need</a:t>
            </a:r>
            <a:r>
              <a:rPr lang="it-IT" sz="3200" dirty="0"/>
              <a:t> of </a:t>
            </a:r>
            <a:r>
              <a:rPr lang="it-IT" sz="3200" dirty="0" err="1"/>
              <a:t>implementing</a:t>
            </a:r>
            <a:r>
              <a:rPr lang="it-IT" sz="3200" dirty="0"/>
              <a:t> </a:t>
            </a:r>
            <a:r>
              <a:rPr lang="it-IT" sz="3200" b="1" dirty="0" err="1" smtClean="0"/>
              <a:t>compensating</a:t>
            </a:r>
            <a:r>
              <a:rPr lang="it-IT" sz="3200" b="1" dirty="0" smtClean="0"/>
              <a:t> </a:t>
            </a:r>
            <a:r>
              <a:rPr lang="it-IT" sz="3200" b="1" dirty="0" err="1" smtClean="0"/>
              <a:t>transactions</a:t>
            </a:r>
            <a:r>
              <a:rPr lang="it-IT" sz="3200" b="1" dirty="0" smtClean="0"/>
              <a:t> </a:t>
            </a:r>
            <a:r>
              <a:rPr lang="it-IT" sz="3200" strike="sngStrike" dirty="0"/>
              <a:t>to </a:t>
            </a:r>
            <a:r>
              <a:rPr lang="it-IT" sz="3200" strike="sngStrike" dirty="0" err="1"/>
              <a:t>recover</a:t>
            </a:r>
            <a:r>
              <a:rPr lang="it-IT" sz="3200" strike="sngStrike" dirty="0"/>
              <a:t> from </a:t>
            </a:r>
            <a:r>
              <a:rPr lang="it-IT" sz="3200" strike="sngStrike" dirty="0" err="1" smtClean="0"/>
              <a:t>application</a:t>
            </a:r>
            <a:r>
              <a:rPr lang="it-IT" sz="3200" strike="sngStrike" dirty="0" smtClean="0"/>
              <a:t> and/or </a:t>
            </a:r>
            <a:r>
              <a:rPr lang="it-IT" sz="3200" strike="sngStrike" dirty="0" err="1" smtClean="0"/>
              <a:t>infrastructure</a:t>
            </a:r>
            <a:r>
              <a:rPr lang="it-IT" sz="3200" strike="sngStrike" dirty="0" smtClean="0"/>
              <a:t> </a:t>
            </a:r>
            <a:r>
              <a:rPr lang="it-IT" sz="3200" strike="sngStrike" dirty="0" err="1" smtClean="0"/>
              <a:t>failures</a:t>
            </a:r>
            <a:endParaRPr lang="it-IT" sz="3200" strike="sngStrike" dirty="0" smtClean="0"/>
          </a:p>
          <a:p>
            <a:pPr lvl="1"/>
            <a:r>
              <a:rPr lang="it-IT" sz="3200" dirty="0" smtClean="0"/>
              <a:t>the </a:t>
            </a:r>
            <a:r>
              <a:rPr lang="it-IT" sz="3200" dirty="0" err="1"/>
              <a:t>need</a:t>
            </a:r>
            <a:r>
              <a:rPr lang="it-IT" sz="3200" dirty="0"/>
              <a:t> </a:t>
            </a:r>
            <a:r>
              <a:rPr lang="it-IT" sz="3200" dirty="0" err="1"/>
              <a:t>also</a:t>
            </a:r>
            <a:r>
              <a:rPr lang="it-IT" sz="3200" dirty="0"/>
              <a:t> </a:t>
            </a:r>
            <a:r>
              <a:rPr lang="it-IT" sz="3200" dirty="0" smtClean="0"/>
              <a:t>of </a:t>
            </a:r>
            <a:r>
              <a:rPr lang="it-IT" sz="3200" dirty="0" err="1" smtClean="0"/>
              <a:t>implementing</a:t>
            </a:r>
            <a:r>
              <a:rPr lang="it-IT" sz="3200" dirty="0" smtClean="0"/>
              <a:t> </a:t>
            </a:r>
            <a:r>
              <a:rPr lang="it-IT" sz="3200" dirty="0" err="1" smtClean="0"/>
              <a:t>queries</a:t>
            </a:r>
            <a:r>
              <a:rPr lang="it-IT" sz="3200" dirty="0" smtClean="0"/>
              <a:t> </a:t>
            </a:r>
            <a:r>
              <a:rPr lang="it-IT" sz="3200" dirty="0" err="1"/>
              <a:t>that</a:t>
            </a:r>
            <a:r>
              <a:rPr lang="it-IT" sz="3200" dirty="0"/>
              <a:t> </a:t>
            </a:r>
            <a:r>
              <a:rPr lang="it-IT" sz="3200" dirty="0" err="1"/>
              <a:t>retrieve</a:t>
            </a:r>
            <a:r>
              <a:rPr lang="it-IT" sz="3200" dirty="0"/>
              <a:t> data from multiple </a:t>
            </a:r>
            <a:r>
              <a:rPr lang="it-IT" sz="3200" dirty="0" err="1"/>
              <a:t>services</a:t>
            </a:r>
            <a:r>
              <a:rPr lang="it-IT" sz="3200" dirty="0" smtClean="0"/>
              <a:t>.</a:t>
            </a:r>
          </a:p>
          <a:p>
            <a:pPr marL="419100" lvl="1" indent="0">
              <a:buNone/>
            </a:pPr>
            <a:endParaRPr lang="it-IT" sz="3200" dirty="0"/>
          </a:p>
          <a:p>
            <a:r>
              <a:rPr lang="it-IT" sz="3200" dirty="0" smtClean="0"/>
              <a:t>The </a:t>
            </a:r>
            <a:r>
              <a:rPr lang="it-IT" sz="3200" dirty="0" err="1" smtClean="0"/>
              <a:t>failures</a:t>
            </a:r>
            <a:r>
              <a:rPr lang="it-IT" sz="3200" dirty="0" smtClean="0"/>
              <a:t> </a:t>
            </a:r>
            <a:r>
              <a:rPr lang="it-IT" sz="3200" dirty="0" err="1" smtClean="0"/>
              <a:t>issues</a:t>
            </a:r>
            <a:r>
              <a:rPr lang="it-IT" sz="3200" dirty="0" smtClean="0"/>
              <a:t> </a:t>
            </a:r>
            <a:r>
              <a:rPr lang="it-IT" sz="3200" dirty="0" err="1" smtClean="0"/>
              <a:t>could</a:t>
            </a:r>
            <a:r>
              <a:rPr lang="it-IT" sz="3200" dirty="0" smtClean="0"/>
              <a:t> be mitigate by:</a:t>
            </a:r>
          </a:p>
          <a:p>
            <a:pPr lvl="1"/>
            <a:r>
              <a:rPr lang="it-IT" sz="3200" dirty="0" err="1" smtClean="0"/>
              <a:t>choosing</a:t>
            </a:r>
            <a:r>
              <a:rPr lang="it-IT" sz="3200" dirty="0" smtClean="0"/>
              <a:t> an high reliability message broker </a:t>
            </a:r>
            <a:r>
              <a:rPr lang="it-IT" sz="3200" dirty="0" err="1" smtClean="0"/>
              <a:t>infrastructure</a:t>
            </a:r>
            <a:r>
              <a:rPr lang="it-IT" sz="3200" dirty="0" smtClean="0"/>
              <a:t>; </a:t>
            </a:r>
          </a:p>
          <a:p>
            <a:pPr lvl="1"/>
            <a:r>
              <a:rPr lang="it-IT" sz="3200" dirty="0" smtClean="0"/>
              <a:t>the </a:t>
            </a:r>
            <a:r>
              <a:rPr lang="it-IT" sz="3200" dirty="0" err="1" smtClean="0"/>
              <a:t>isolated</a:t>
            </a:r>
            <a:r>
              <a:rPr lang="it-IT" sz="3200" dirty="0" smtClean="0"/>
              <a:t> </a:t>
            </a:r>
            <a:r>
              <a:rPr lang="it-IT" sz="3200" dirty="0" err="1" smtClean="0"/>
              <a:t>scaling</a:t>
            </a:r>
            <a:r>
              <a:rPr lang="it-IT" sz="3200" dirty="0" smtClean="0"/>
              <a:t> out </a:t>
            </a:r>
            <a:r>
              <a:rPr lang="it-IT" sz="3200" dirty="0" err="1" smtClean="0"/>
              <a:t>features</a:t>
            </a:r>
            <a:r>
              <a:rPr lang="it-IT" sz="3200" dirty="0" smtClean="0"/>
              <a:t> of the </a:t>
            </a:r>
            <a:r>
              <a:rPr lang="it-IT" sz="3200" dirty="0" err="1" smtClean="0"/>
              <a:t>message</a:t>
            </a:r>
            <a:r>
              <a:rPr lang="it-IT" sz="3200" dirty="0" smtClean="0"/>
              <a:t> broker </a:t>
            </a:r>
            <a:r>
              <a:rPr lang="it-IT" sz="3200" strike="sngStrike" dirty="0" err="1" smtClean="0"/>
              <a:t>that</a:t>
            </a:r>
            <a:r>
              <a:rPr lang="it-IT" sz="3200" strike="sngStrike" dirty="0" smtClean="0"/>
              <a:t> </a:t>
            </a:r>
            <a:r>
              <a:rPr lang="it-IT" sz="3200" strike="sngStrike" dirty="0" err="1" smtClean="0"/>
              <a:t>could</a:t>
            </a:r>
            <a:r>
              <a:rPr lang="it-IT" sz="3200" strike="sngStrike" dirty="0" smtClean="0"/>
              <a:t> </a:t>
            </a:r>
            <a:r>
              <a:rPr lang="it-IT" sz="3200" strike="sngStrike" dirty="0" err="1" smtClean="0"/>
              <a:t>applied</a:t>
            </a:r>
            <a:r>
              <a:rPr lang="it-IT" sz="3200" strike="sngStrike" dirty="0" smtClean="0"/>
              <a:t> </a:t>
            </a:r>
            <a:r>
              <a:rPr lang="it-IT" sz="3200" strike="sngStrike" dirty="0" err="1" smtClean="0"/>
              <a:t>indipendenplty</a:t>
            </a:r>
            <a:r>
              <a:rPr lang="it-IT" sz="3200" strike="sngStrike" dirty="0" smtClean="0"/>
              <a:t> from the </a:t>
            </a:r>
            <a:r>
              <a:rPr lang="it-IT" sz="3200" strike="sngStrike" dirty="0" err="1" smtClean="0"/>
              <a:t>rest</a:t>
            </a:r>
            <a:r>
              <a:rPr lang="it-IT" sz="3200" strike="sngStrike" dirty="0" smtClean="0"/>
              <a:t> of the </a:t>
            </a:r>
            <a:r>
              <a:rPr lang="it-IT" sz="3200" strike="sngStrike" dirty="0" err="1" smtClean="0"/>
              <a:t>system</a:t>
            </a:r>
            <a:r>
              <a:rPr lang="it-IT" sz="3200" strike="sngStrike" dirty="0" smtClean="0"/>
              <a:t> </a:t>
            </a:r>
            <a:endParaRPr lang="it-IT" sz="3200" strike="sngStrike" dirty="0"/>
          </a:p>
        </p:txBody>
      </p:sp>
    </p:spTree>
    <p:extLst>
      <p:ext uri="{BB962C8B-B14F-4D97-AF65-F5344CB8AC3E}">
        <p14:creationId xmlns:p14="http://schemas.microsoft.com/office/powerpoint/2010/main" val="889277421"/>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smtClean="0"/>
              <a:t>Project management </a:t>
            </a:r>
            <a:r>
              <a:rPr lang="it-IT" dirty="0" err="1" smtClean="0"/>
              <a:t>requirements</a:t>
            </a:r>
            <a:endParaRPr lang="it-IT" dirty="0" smtClean="0"/>
          </a:p>
        </p:txBody>
      </p:sp>
      <p:sp>
        <p:nvSpPr>
          <p:cNvPr id="8195" name="Rectangle 2"/>
          <p:cNvSpPr>
            <a:spLocks noGrp="1" noChangeArrowheads="1"/>
          </p:cNvSpPr>
          <p:nvPr>
            <p:ph type="body" idx="1"/>
          </p:nvPr>
        </p:nvSpPr>
        <p:spPr>
          <a:xfrm>
            <a:off x="617538" y="1676400"/>
            <a:ext cx="23134637" cy="5181600"/>
          </a:xfrm>
        </p:spPr>
        <p:txBody>
          <a:bodyPr/>
          <a:lstStyle/>
          <a:p>
            <a:pPr lvl="1" eaLnBrk="1" hangingPunct="1">
              <a:buFont typeface="Wingdings" pitchFamily="2" charset="2"/>
              <a:buChar char="§"/>
            </a:pPr>
            <a:r>
              <a:rPr lang="it-IT" sz="4400" dirty="0" smtClean="0"/>
              <a:t>The software delivery </a:t>
            </a:r>
            <a:r>
              <a:rPr lang="it-IT" sz="4400" dirty="0" err="1" smtClean="0"/>
              <a:t>should</a:t>
            </a:r>
            <a:r>
              <a:rPr lang="it-IT" sz="4400" dirty="0" smtClean="0"/>
              <a:t> be more </a:t>
            </a:r>
            <a:r>
              <a:rPr lang="it-IT" sz="4400" dirty="0" err="1" smtClean="0"/>
              <a:t>streamlined</a:t>
            </a:r>
            <a:r>
              <a:rPr lang="it-IT" sz="4400" dirty="0" smtClean="0"/>
              <a:t>, </a:t>
            </a:r>
            <a:r>
              <a:rPr lang="it-IT" sz="4400" dirty="0" err="1" smtClean="0"/>
              <a:t>eliminating</a:t>
            </a:r>
            <a:r>
              <a:rPr lang="it-IT" sz="4400" dirty="0" smtClean="0"/>
              <a:t> the </a:t>
            </a:r>
            <a:r>
              <a:rPr lang="it-IT" sz="4400" dirty="0" err="1" smtClean="0"/>
              <a:t>need</a:t>
            </a:r>
            <a:r>
              <a:rPr lang="it-IT" sz="4400" dirty="0" smtClean="0"/>
              <a:t> for </a:t>
            </a:r>
            <a:r>
              <a:rPr lang="it-IT" sz="4400" dirty="0" err="1" smtClean="0"/>
              <a:t>coding</a:t>
            </a:r>
            <a:r>
              <a:rPr lang="it-IT" sz="4400" dirty="0" smtClean="0"/>
              <a:t> and </a:t>
            </a:r>
            <a:r>
              <a:rPr lang="it-IT" sz="4400" dirty="0" err="1" smtClean="0"/>
              <a:t>redeploying</a:t>
            </a:r>
            <a:r>
              <a:rPr lang="it-IT" sz="4400" dirty="0" smtClean="0"/>
              <a:t> </a:t>
            </a:r>
            <a:r>
              <a:rPr lang="it-IT" sz="4400" dirty="0" err="1" smtClean="0"/>
              <a:t>at</a:t>
            </a:r>
            <a:r>
              <a:rPr lang="it-IT" sz="4400" dirty="0" smtClean="0"/>
              <a:t> </a:t>
            </a:r>
            <a:r>
              <a:rPr lang="it-IT" sz="4400" dirty="0" err="1" smtClean="0"/>
              <a:t>every</a:t>
            </a:r>
            <a:r>
              <a:rPr lang="it-IT" sz="4400" dirty="0" smtClean="0"/>
              <a:t> </a:t>
            </a:r>
            <a:r>
              <a:rPr lang="it-IT" sz="4400" dirty="0" err="1" smtClean="0"/>
              <a:t>step</a:t>
            </a:r>
            <a:r>
              <a:rPr lang="it-IT" sz="4400" dirty="0" smtClean="0"/>
              <a:t> </a:t>
            </a:r>
            <a:r>
              <a:rPr lang="it-IT" sz="4400" dirty="0" err="1" smtClean="0"/>
              <a:t>while</a:t>
            </a:r>
            <a:r>
              <a:rPr lang="it-IT" sz="4400" dirty="0" smtClean="0"/>
              <a:t> </a:t>
            </a:r>
            <a:r>
              <a:rPr lang="it-IT" sz="4400" dirty="0" err="1" smtClean="0"/>
              <a:t>maintaining</a:t>
            </a:r>
            <a:r>
              <a:rPr lang="it-IT" sz="4400" dirty="0" smtClean="0"/>
              <a:t> a </a:t>
            </a:r>
            <a:r>
              <a:rPr lang="it-IT" sz="4400" dirty="0" err="1" smtClean="0"/>
              <a:t>cohesive</a:t>
            </a:r>
            <a:r>
              <a:rPr lang="it-IT" sz="4400" dirty="0" smtClean="0"/>
              <a:t> </a:t>
            </a:r>
            <a:r>
              <a:rPr lang="it-IT" sz="4400" dirty="0" err="1" smtClean="0"/>
              <a:t>overall</a:t>
            </a:r>
            <a:r>
              <a:rPr lang="it-IT" sz="4400" dirty="0" smtClean="0"/>
              <a:t> </a:t>
            </a:r>
            <a:r>
              <a:rPr lang="it-IT" sz="4400" dirty="0" err="1" smtClean="0"/>
              <a:t>structure</a:t>
            </a:r>
            <a:endParaRPr lang="it-IT" sz="4400" dirty="0" smtClean="0"/>
          </a:p>
          <a:p>
            <a:pPr lvl="1" eaLnBrk="1" hangingPunct="1">
              <a:buFont typeface="Wingdings" pitchFamily="2" charset="2"/>
              <a:buChar char="§"/>
            </a:pPr>
            <a:r>
              <a:rPr lang="it-IT" sz="4400" dirty="0" err="1" smtClean="0"/>
              <a:t>Thus</a:t>
            </a:r>
            <a:r>
              <a:rPr lang="it-IT" sz="4400" dirty="0" smtClean="0"/>
              <a:t> </a:t>
            </a:r>
            <a:r>
              <a:rPr lang="it-IT" sz="4400" dirty="0" err="1" smtClean="0"/>
              <a:t>we</a:t>
            </a:r>
            <a:r>
              <a:rPr lang="it-IT" sz="4400" dirty="0" smtClean="0"/>
              <a:t> </a:t>
            </a:r>
            <a:r>
              <a:rPr lang="it-IT" sz="4400" dirty="0" err="1" smtClean="0"/>
              <a:t>avoid</a:t>
            </a:r>
            <a:r>
              <a:rPr lang="it-IT" sz="4400" dirty="0" smtClean="0"/>
              <a:t> the management of </a:t>
            </a:r>
            <a:r>
              <a:rPr lang="it-IT" sz="4400" dirty="0" err="1" smtClean="0"/>
              <a:t>great</a:t>
            </a:r>
            <a:r>
              <a:rPr lang="it-IT" sz="4400" dirty="0" smtClean="0"/>
              <a:t> </a:t>
            </a:r>
            <a:r>
              <a:rPr lang="it-IT" sz="4400" dirty="0" err="1" smtClean="0"/>
              <a:t>codebases</a:t>
            </a:r>
            <a:endParaRPr lang="it-IT" sz="4400" dirty="0" smtClean="0"/>
          </a:p>
          <a:p>
            <a:pPr lvl="1" eaLnBrk="1" hangingPunct="1">
              <a:buFont typeface="Wingdings" pitchFamily="2" charset="2"/>
              <a:buChar char="§"/>
            </a:pPr>
            <a:r>
              <a:rPr lang="it-IT" sz="4400" dirty="0" smtClean="0"/>
              <a:t>The </a:t>
            </a:r>
            <a:r>
              <a:rPr lang="it-IT" sz="4400" dirty="0" err="1" smtClean="0"/>
              <a:t>project</a:t>
            </a:r>
            <a:r>
              <a:rPr lang="it-IT" sz="4400" dirty="0" smtClean="0"/>
              <a:t> staff </a:t>
            </a:r>
            <a:r>
              <a:rPr lang="it-IT" sz="4400" dirty="0" err="1" smtClean="0"/>
              <a:t>will</a:t>
            </a:r>
            <a:r>
              <a:rPr lang="it-IT" sz="4400" dirty="0" smtClean="0"/>
              <a:t> be </a:t>
            </a:r>
            <a:r>
              <a:rPr lang="it-IT" sz="4400" dirty="0" err="1" smtClean="0"/>
              <a:t>organized</a:t>
            </a:r>
            <a:r>
              <a:rPr lang="it-IT" sz="4400" dirty="0" smtClean="0"/>
              <a:t> </a:t>
            </a:r>
            <a:r>
              <a:rPr lang="it-IT" sz="4400" dirty="0" err="1" smtClean="0"/>
              <a:t>into</a:t>
            </a:r>
            <a:r>
              <a:rPr lang="it-IT" sz="4400" dirty="0" smtClean="0"/>
              <a:t> small, self-</a:t>
            </a:r>
            <a:r>
              <a:rPr lang="it-IT" sz="4400" dirty="0" err="1" smtClean="0"/>
              <a:t>contained</a:t>
            </a:r>
            <a:r>
              <a:rPr lang="it-IT" sz="4400" dirty="0" smtClean="0"/>
              <a:t> </a:t>
            </a:r>
            <a:r>
              <a:rPr lang="it-IT" sz="4400" dirty="0" err="1" smtClean="0"/>
              <a:t>feature</a:t>
            </a:r>
            <a:r>
              <a:rPr lang="it-IT" sz="4400" dirty="0" smtClean="0"/>
              <a:t> teams, </a:t>
            </a:r>
            <a:r>
              <a:rPr lang="it-IT" sz="4400" dirty="0" err="1" smtClean="0"/>
              <a:t>geographically</a:t>
            </a:r>
            <a:r>
              <a:rPr lang="it-IT" sz="4400" dirty="0" smtClean="0"/>
              <a:t> </a:t>
            </a:r>
            <a:r>
              <a:rPr lang="it-IT" sz="4400" dirty="0" err="1" smtClean="0"/>
              <a:t>distributed</a:t>
            </a:r>
            <a:r>
              <a:rPr lang="it-IT" sz="4400" dirty="0" smtClean="0"/>
              <a:t> </a:t>
            </a:r>
            <a:r>
              <a:rPr lang="it-IT" sz="4400" dirty="0" err="1" smtClean="0"/>
              <a:t>according</a:t>
            </a:r>
            <a:r>
              <a:rPr lang="it-IT" sz="4400" dirty="0" smtClean="0"/>
              <a:t> to </a:t>
            </a:r>
            <a:r>
              <a:rPr lang="it-IT" sz="4400" dirty="0" err="1" smtClean="0"/>
              <a:t>each</a:t>
            </a:r>
            <a:r>
              <a:rPr lang="it-IT" sz="4400" dirty="0" smtClean="0"/>
              <a:t> </a:t>
            </a:r>
            <a:r>
              <a:rPr lang="it-IT" sz="4400" dirty="0" err="1" smtClean="0"/>
              <a:t>specific</a:t>
            </a:r>
            <a:r>
              <a:rPr lang="it-IT" sz="4400" dirty="0" smtClean="0"/>
              <a:t> </a:t>
            </a:r>
            <a:r>
              <a:rPr lang="it-IT" sz="4400" dirty="0" err="1" smtClean="0"/>
              <a:t>need</a:t>
            </a:r>
            <a:r>
              <a:rPr lang="it-IT" sz="4400" dirty="0" smtClean="0"/>
              <a:t> (for </a:t>
            </a:r>
            <a:r>
              <a:rPr lang="it-IT" sz="4400" dirty="0" err="1" smtClean="0"/>
              <a:t>example</a:t>
            </a:r>
            <a:r>
              <a:rPr lang="it-IT" sz="4400" dirty="0" smtClean="0"/>
              <a:t>, </a:t>
            </a:r>
            <a:r>
              <a:rPr lang="it-IT" sz="4400" dirty="0" err="1" smtClean="0"/>
              <a:t>we</a:t>
            </a:r>
            <a:r>
              <a:rPr lang="it-IT" sz="4400" dirty="0" smtClean="0"/>
              <a:t> do </a:t>
            </a:r>
            <a:r>
              <a:rPr lang="it-IT" sz="4400" dirty="0" err="1" smtClean="0"/>
              <a:t>not</a:t>
            </a:r>
            <a:r>
              <a:rPr lang="it-IT" sz="4400" dirty="0" smtClean="0"/>
              <a:t> </a:t>
            </a:r>
            <a:r>
              <a:rPr lang="it-IT" sz="4400" dirty="0" err="1" smtClean="0"/>
              <a:t>need</a:t>
            </a:r>
            <a:r>
              <a:rPr lang="it-IT" sz="4400" dirty="0" smtClean="0"/>
              <a:t> </a:t>
            </a:r>
            <a:r>
              <a:rPr lang="it-IT" sz="4400" dirty="0" err="1" smtClean="0"/>
              <a:t>engineers</a:t>
            </a:r>
            <a:r>
              <a:rPr lang="it-IT" sz="4400" dirty="0" smtClean="0"/>
              <a:t>/</a:t>
            </a:r>
            <a:r>
              <a:rPr lang="it-IT" sz="4400" dirty="0" err="1" smtClean="0"/>
              <a:t>developers</a:t>
            </a:r>
            <a:r>
              <a:rPr lang="it-IT" sz="4400" dirty="0" smtClean="0"/>
              <a:t> </a:t>
            </a:r>
            <a:r>
              <a:rPr lang="it-IT" sz="4400" dirty="0" err="1" smtClean="0"/>
              <a:t>working</a:t>
            </a:r>
            <a:r>
              <a:rPr lang="it-IT" sz="4400" dirty="0" smtClean="0"/>
              <a:t> in test or </a:t>
            </a:r>
            <a:r>
              <a:rPr lang="it-IT" sz="4400" dirty="0" err="1" smtClean="0"/>
              <a:t>functional</a:t>
            </a:r>
            <a:r>
              <a:rPr lang="it-IT" sz="4400" dirty="0" smtClean="0"/>
              <a:t> teams)</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«base model» </a:t>
            </a:r>
            <a:endParaRPr lang="it-IT" dirty="0"/>
          </a:p>
        </p:txBody>
      </p:sp>
      <p:grpSp>
        <p:nvGrpSpPr>
          <p:cNvPr id="9" name="Gruppo 8"/>
          <p:cNvGrpSpPr/>
          <p:nvPr/>
        </p:nvGrpSpPr>
        <p:grpSpPr>
          <a:xfrm>
            <a:off x="1919127" y="5154760"/>
            <a:ext cx="3294062" cy="3633544"/>
            <a:chOff x="6187096" y="5024655"/>
            <a:chExt cx="3294062" cy="3633544"/>
          </a:xfrm>
        </p:grpSpPr>
        <p:cxnSp>
          <p:nvCxnSpPr>
            <p:cNvPr id="55" name="Connettore 2 54"/>
            <p:cNvCxnSpPr>
              <a:stCxn id="2" idx="0"/>
              <a:endCxn id="1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7" name="Gruppo 6"/>
            <p:cNvGrpSpPr/>
            <p:nvPr/>
          </p:nvGrpSpPr>
          <p:grpSpPr>
            <a:xfrm>
              <a:off x="6187096" y="5024655"/>
              <a:ext cx="3294062" cy="3633544"/>
              <a:chOff x="6187096" y="5024655"/>
              <a:chExt cx="3294062" cy="3633544"/>
            </a:xfrm>
          </p:grpSpPr>
          <p:sp>
            <p:nvSpPr>
              <p:cNvPr id="2" name="Rettangolo arrotondato 1"/>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12328" name="Fumetto 2 12327"/>
          <p:cNvSpPr/>
          <p:nvPr/>
        </p:nvSpPr>
        <p:spPr bwMode="auto">
          <a:xfrm>
            <a:off x="6759183" y="2767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endCxn id="11" idx="1"/>
          </p:cNvCxnSpPr>
          <p:nvPr/>
        </p:nvCxnSpPr>
        <p:spPr bwMode="auto">
          <a:xfrm flipH="1">
            <a:off x="3662134" y="4099017"/>
            <a:ext cx="4057828" cy="109398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43" name="Gruppo 42"/>
          <p:cNvGrpSpPr/>
          <p:nvPr/>
        </p:nvGrpSpPr>
        <p:grpSpPr>
          <a:xfrm>
            <a:off x="5887844" y="5193004"/>
            <a:ext cx="3294062" cy="3633544"/>
            <a:chOff x="6187096" y="5024655"/>
            <a:chExt cx="3294062" cy="3633544"/>
          </a:xfrm>
        </p:grpSpPr>
        <p:cxnSp>
          <p:nvCxnSpPr>
            <p:cNvPr id="44" name="Connettore 2 43"/>
            <p:cNvCxnSpPr>
              <a:stCxn id="46" idx="0"/>
              <a:endCxn id="5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5" name="Gruppo 44"/>
            <p:cNvGrpSpPr/>
            <p:nvPr/>
          </p:nvGrpSpPr>
          <p:grpSpPr>
            <a:xfrm>
              <a:off x="6187096" y="5024655"/>
              <a:ext cx="3294062" cy="3633544"/>
              <a:chOff x="6187096" y="5024655"/>
              <a:chExt cx="3294062" cy="3633544"/>
            </a:xfrm>
          </p:grpSpPr>
          <p:sp>
            <p:nvSpPr>
              <p:cNvPr id="46" name="Rettangolo arrotondato 45"/>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8" name="Cilindro 47"/>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1" name="Ovale 5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grpSp>
        <p:nvGrpSpPr>
          <p:cNvPr id="52" name="Gruppo 51"/>
          <p:cNvGrpSpPr/>
          <p:nvPr/>
        </p:nvGrpSpPr>
        <p:grpSpPr>
          <a:xfrm>
            <a:off x="10084271" y="5193004"/>
            <a:ext cx="3294062" cy="3633544"/>
            <a:chOff x="6187096" y="5024655"/>
            <a:chExt cx="3294062" cy="3633544"/>
          </a:xfrm>
        </p:grpSpPr>
        <p:cxnSp>
          <p:nvCxnSpPr>
            <p:cNvPr id="53" name="Connettore 2 52"/>
            <p:cNvCxnSpPr>
              <a:stCxn id="57" idx="0"/>
              <a:endCxn id="59"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6" name="Gruppo 55"/>
            <p:cNvGrpSpPr/>
            <p:nvPr/>
          </p:nvGrpSpPr>
          <p:grpSpPr>
            <a:xfrm>
              <a:off x="6187096" y="5024655"/>
              <a:ext cx="3294062" cy="3633544"/>
              <a:chOff x="6187096" y="5024655"/>
              <a:chExt cx="3294062" cy="3633544"/>
            </a:xfrm>
          </p:grpSpPr>
          <p:sp>
            <p:nvSpPr>
              <p:cNvPr id="57" name="Rettangolo arrotondato 56"/>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a:t>
                </a:r>
              </a:p>
              <a:p>
                <a:pPr algn="ctr" eaLnBrk="1" hangingPunct="1"/>
                <a:r>
                  <a:rPr kumimoji="0" lang="it-IT" sz="2800" i="0" u="none" strike="noStrike" normalizeH="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rPr>
                  <a:t>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8" name="Cilindro 57"/>
              <p:cNvSpPr/>
              <p:nvPr/>
            </p:nvSpPr>
            <p:spPr bwMode="auto">
              <a:xfrm>
                <a:off x="6691152" y="7073721"/>
                <a:ext cx="2304255"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b="1" dirty="0" err="1" smtClean="0">
                    <a:solidFill>
                      <a:schemeClr val="bg1"/>
                    </a:solidFill>
                    <a:ea typeface="ヒラギノ角ゴ ProN W3" charset="0"/>
                    <a:cs typeface="ヒラギノ角ゴ ProN W3"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9" name="Ovale 58"/>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61" name="Cilindro 60"/>
          <p:cNvSpPr/>
          <p:nvPr/>
        </p:nvSpPr>
        <p:spPr bwMode="auto">
          <a:xfrm rot="5400000">
            <a:off x="6770506" y="4379566"/>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85" name="Connettore 2 84"/>
          <p:cNvCxnSpPr>
            <a:endCxn id="51" idx="1"/>
          </p:cNvCxnSpPr>
          <p:nvPr/>
        </p:nvCxnSpPr>
        <p:spPr bwMode="auto">
          <a:xfrm flipH="1">
            <a:off x="7630851" y="4099017"/>
            <a:ext cx="89111"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6" name="Connettore 2 85"/>
          <p:cNvCxnSpPr>
            <a:endCxn id="59" idx="7"/>
          </p:cNvCxnSpPr>
          <p:nvPr/>
        </p:nvCxnSpPr>
        <p:spPr bwMode="auto">
          <a:xfrm>
            <a:off x="7719962" y="4099017"/>
            <a:ext cx="3915363"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2" name="Connettore 2 63"/>
          <p:cNvCxnSpPr>
            <a:stCxn id="57" idx="2"/>
          </p:cNvCxnSpPr>
          <p:nvPr/>
        </p:nvCxnSpPr>
        <p:spPr bwMode="auto">
          <a:xfrm>
            <a:off x="11731302" y="8826548"/>
            <a:ext cx="9152" cy="1289554"/>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7" name="Connettore 2 63"/>
          <p:cNvCxnSpPr>
            <a:stCxn id="46" idx="2"/>
          </p:cNvCxnSpPr>
          <p:nvPr/>
        </p:nvCxnSpPr>
        <p:spPr bwMode="auto">
          <a:xfrm flipH="1">
            <a:off x="7479495" y="8826548"/>
            <a:ext cx="55380" cy="1289554"/>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8" name="Connettore 2 63"/>
          <p:cNvCxnSpPr>
            <a:stCxn id="2" idx="2"/>
          </p:cNvCxnSpPr>
          <p:nvPr/>
        </p:nvCxnSpPr>
        <p:spPr bwMode="auto">
          <a:xfrm flipH="1">
            <a:off x="3562274" y="8788304"/>
            <a:ext cx="3884" cy="1280055"/>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5" name="Segnaposto contenuto 2"/>
          <p:cNvSpPr>
            <a:spLocks noGrp="1"/>
          </p:cNvSpPr>
          <p:nvPr>
            <p:ph idx="1"/>
          </p:nvPr>
        </p:nvSpPr>
        <p:spPr>
          <a:xfrm>
            <a:off x="14108782" y="1676400"/>
            <a:ext cx="10103768" cy="9072488"/>
          </a:xfrm>
        </p:spPr>
        <p:txBody>
          <a:bodyPr/>
          <a:lstStyle/>
          <a:p>
            <a:r>
              <a:rPr lang="it-IT" sz="3600" b="1" dirty="0" smtClean="0"/>
              <a:t>«Base model» of an </a:t>
            </a:r>
            <a:r>
              <a:rPr lang="it-IT" sz="3600" b="1" dirty="0" err="1" smtClean="0"/>
              <a:t>event</a:t>
            </a:r>
            <a:r>
              <a:rPr lang="it-IT" sz="3600" b="1" dirty="0" smtClean="0"/>
              <a:t> </a:t>
            </a:r>
            <a:r>
              <a:rPr lang="it-IT" sz="3600" b="1" dirty="0" err="1" smtClean="0"/>
              <a:t>driven</a:t>
            </a:r>
            <a:r>
              <a:rPr lang="it-IT" sz="3600" b="1" dirty="0" smtClean="0"/>
              <a:t> </a:t>
            </a:r>
            <a:r>
              <a:rPr lang="it-IT" sz="3600" b="1" dirty="0" err="1" smtClean="0"/>
              <a:t>architecture</a:t>
            </a:r>
            <a:endParaRPr lang="it-IT" sz="3600" b="1" dirty="0" smtClean="0"/>
          </a:p>
          <a:p>
            <a:pPr lvl="1"/>
            <a:r>
              <a:rPr lang="it-IT" sz="3600" dirty="0" err="1" smtClean="0"/>
              <a:t>Each</a:t>
            </a:r>
            <a:r>
              <a:rPr lang="it-IT" sz="3600" dirty="0" smtClean="0"/>
              <a:t> business </a:t>
            </a:r>
            <a:r>
              <a:rPr lang="it-IT" sz="3600" dirty="0" err="1" smtClean="0"/>
              <a:t>transation</a:t>
            </a:r>
            <a:r>
              <a:rPr lang="it-IT" sz="3600" dirty="0" smtClean="0"/>
              <a:t> </a:t>
            </a:r>
            <a:r>
              <a:rPr lang="it-IT" sz="3600" dirty="0" err="1" smtClean="0"/>
              <a:t>corresponds</a:t>
            </a:r>
            <a:r>
              <a:rPr lang="it-IT" sz="3600" dirty="0" smtClean="0"/>
              <a:t> to a </a:t>
            </a:r>
            <a:r>
              <a:rPr lang="it-IT" sz="3600" dirty="0" err="1" smtClean="0"/>
              <a:t>series</a:t>
            </a:r>
            <a:r>
              <a:rPr lang="it-IT" sz="3600" dirty="0" smtClean="0"/>
              <a:t> of </a:t>
            </a:r>
            <a:r>
              <a:rPr lang="it-IT" sz="3600" dirty="0" err="1" smtClean="0"/>
              <a:t>steps</a:t>
            </a:r>
            <a:endParaRPr lang="it-IT" sz="3600" dirty="0" smtClean="0"/>
          </a:p>
          <a:p>
            <a:pPr lvl="1"/>
            <a:r>
              <a:rPr lang="it-IT" sz="3600" dirty="0" smtClean="0"/>
              <a:t>For </a:t>
            </a:r>
            <a:r>
              <a:rPr lang="it-IT" sz="3600" dirty="0" err="1" smtClean="0"/>
              <a:t>each</a:t>
            </a:r>
            <a:r>
              <a:rPr lang="it-IT" sz="3600" dirty="0" smtClean="0"/>
              <a:t> </a:t>
            </a:r>
            <a:r>
              <a:rPr lang="it-IT" sz="3600" dirty="0" err="1" smtClean="0"/>
              <a:t>step</a:t>
            </a:r>
            <a:r>
              <a:rPr lang="it-IT" sz="3600" dirty="0" smtClean="0"/>
              <a:t> </a:t>
            </a:r>
            <a:r>
              <a:rPr lang="it-IT" sz="3600" dirty="0" err="1" smtClean="0"/>
              <a:t>one</a:t>
            </a:r>
            <a:r>
              <a:rPr lang="it-IT" sz="3600" dirty="0" smtClean="0"/>
              <a:t> microservice update a business </a:t>
            </a:r>
            <a:r>
              <a:rPr lang="it-IT" sz="3600" dirty="0" err="1" smtClean="0"/>
              <a:t>entity</a:t>
            </a:r>
            <a:r>
              <a:rPr lang="it-IT" sz="3600" dirty="0" smtClean="0"/>
              <a:t> an </a:t>
            </a:r>
            <a:r>
              <a:rPr lang="it-IT" sz="3600" dirty="0" err="1" smtClean="0"/>
              <a:t>publish</a:t>
            </a:r>
            <a:r>
              <a:rPr lang="it-IT" sz="3600" dirty="0" smtClean="0"/>
              <a:t> an </a:t>
            </a:r>
            <a:r>
              <a:rPr lang="it-IT" sz="3600" dirty="0" err="1" smtClean="0"/>
              <a:t>event</a:t>
            </a:r>
            <a:r>
              <a:rPr lang="it-IT" sz="3600" dirty="0" smtClean="0"/>
              <a:t>  </a:t>
            </a:r>
            <a:r>
              <a:rPr lang="it-IT" sz="3600" dirty="0" err="1" smtClean="0"/>
              <a:t>triggering</a:t>
            </a:r>
            <a:r>
              <a:rPr lang="it-IT" sz="3600" dirty="0" smtClean="0"/>
              <a:t> the </a:t>
            </a:r>
            <a:r>
              <a:rPr lang="it-IT" sz="3600" dirty="0" err="1" smtClean="0"/>
              <a:t>next</a:t>
            </a:r>
            <a:r>
              <a:rPr lang="it-IT" sz="3600" dirty="0" smtClean="0"/>
              <a:t> </a:t>
            </a:r>
            <a:r>
              <a:rPr lang="it-IT" sz="3600" dirty="0" err="1" smtClean="0"/>
              <a:t>step</a:t>
            </a:r>
            <a:endParaRPr lang="it-IT" sz="3600" dirty="0" smtClean="0"/>
          </a:p>
          <a:p>
            <a:pPr lvl="1"/>
            <a:r>
              <a:rPr lang="it-IT" sz="3600" dirty="0" err="1" smtClean="0"/>
              <a:t>Materialized</a:t>
            </a:r>
            <a:r>
              <a:rPr lang="it-IT" sz="3600" dirty="0" smtClean="0"/>
              <a:t> </a:t>
            </a:r>
            <a:r>
              <a:rPr lang="it-IT" sz="3600" dirty="0" err="1" smtClean="0"/>
              <a:t>view</a:t>
            </a:r>
            <a:r>
              <a:rPr lang="it-IT" sz="3600" dirty="0" smtClean="0"/>
              <a:t> </a:t>
            </a:r>
            <a:r>
              <a:rPr lang="it-IT" sz="3600" dirty="0" err="1" smtClean="0"/>
              <a:t>uses</a:t>
            </a:r>
            <a:r>
              <a:rPr lang="it-IT" sz="3600" dirty="0" smtClean="0"/>
              <a:t> </a:t>
            </a:r>
            <a:r>
              <a:rPr lang="it-IT" sz="3600" dirty="0" err="1" smtClean="0"/>
              <a:t>these</a:t>
            </a:r>
            <a:r>
              <a:rPr lang="it-IT" sz="3600" dirty="0" smtClean="0"/>
              <a:t> </a:t>
            </a:r>
            <a:r>
              <a:rPr lang="it-IT" sz="3600" dirty="0" err="1" smtClean="0"/>
              <a:t>events</a:t>
            </a:r>
            <a:r>
              <a:rPr lang="it-IT" sz="3600" dirty="0" smtClean="0"/>
              <a:t> to join data </a:t>
            </a:r>
            <a:r>
              <a:rPr lang="it-IT" sz="3600" dirty="0" err="1" smtClean="0"/>
              <a:t>owned</a:t>
            </a:r>
            <a:r>
              <a:rPr lang="it-IT" sz="3600" dirty="0" smtClean="0"/>
              <a:t> by </a:t>
            </a:r>
            <a:r>
              <a:rPr lang="it-IT" sz="3600" dirty="0" err="1" smtClean="0"/>
              <a:t>different</a:t>
            </a:r>
            <a:r>
              <a:rPr lang="it-IT" sz="3600" dirty="0" smtClean="0"/>
              <a:t>  </a:t>
            </a:r>
            <a:r>
              <a:rPr lang="it-IT" sz="3600" dirty="0" err="1" smtClean="0"/>
              <a:t>services</a:t>
            </a:r>
            <a:endParaRPr lang="it-IT" sz="3600" dirty="0" smtClean="0"/>
          </a:p>
          <a:p>
            <a:endParaRPr lang="it-IT" sz="3600" dirty="0" smtClean="0"/>
          </a:p>
          <a:p>
            <a:r>
              <a:rPr lang="it-IT" sz="3600" b="1" dirty="0" err="1" smtClean="0"/>
              <a:t>Example</a:t>
            </a:r>
            <a:r>
              <a:rPr lang="it-IT" sz="3600" b="1" dirty="0" smtClean="0"/>
              <a:t> of «</a:t>
            </a:r>
            <a:r>
              <a:rPr lang="it-IT" sz="3600" b="1" dirty="0" err="1" smtClean="0"/>
              <a:t>poliglot</a:t>
            </a:r>
            <a:r>
              <a:rPr lang="it-IT" sz="3600" b="1" dirty="0" smtClean="0"/>
              <a:t> </a:t>
            </a:r>
            <a:r>
              <a:rPr lang="it-IT" sz="3600" b="1" dirty="0" err="1" smtClean="0"/>
              <a:t>persistance</a:t>
            </a:r>
            <a:r>
              <a:rPr lang="it-IT" sz="3600" b="1" dirty="0" smtClean="0"/>
              <a:t>»</a:t>
            </a:r>
          </a:p>
          <a:p>
            <a:pPr lvl="1"/>
            <a:r>
              <a:rPr lang="it-IT" sz="3600" b="1" i="1" dirty="0"/>
              <a:t>Booking</a:t>
            </a:r>
            <a:r>
              <a:rPr lang="it-IT" sz="3600" dirty="0"/>
              <a:t> and </a:t>
            </a:r>
            <a:r>
              <a:rPr lang="it-IT" sz="3600" b="1" i="1" dirty="0"/>
              <a:t>Management</a:t>
            </a:r>
            <a:r>
              <a:rPr lang="it-IT" sz="3600" i="1" dirty="0"/>
              <a:t>  </a:t>
            </a:r>
            <a:r>
              <a:rPr lang="it-IT" sz="3600" dirty="0" err="1"/>
              <a:t>services</a:t>
            </a:r>
            <a:r>
              <a:rPr lang="it-IT" sz="3600" dirty="0"/>
              <a:t> with a </a:t>
            </a:r>
            <a:r>
              <a:rPr lang="it-IT" sz="3600" dirty="0" err="1"/>
              <a:t>MySql</a:t>
            </a:r>
            <a:r>
              <a:rPr lang="it-IT" sz="3600" dirty="0"/>
              <a:t> data </a:t>
            </a:r>
            <a:r>
              <a:rPr lang="it-IT" sz="3600" dirty="0" err="1"/>
              <a:t>store</a:t>
            </a:r>
            <a:endParaRPr lang="it-IT" sz="3600" dirty="0"/>
          </a:p>
          <a:p>
            <a:pPr lvl="1"/>
            <a:r>
              <a:rPr lang="it-IT" sz="3600" b="1" i="1" dirty="0" err="1"/>
              <a:t>Materialized</a:t>
            </a:r>
            <a:r>
              <a:rPr lang="it-IT" sz="3600" b="1" i="1" dirty="0"/>
              <a:t> </a:t>
            </a:r>
            <a:r>
              <a:rPr lang="it-IT" sz="3600" b="1" i="1" dirty="0" err="1"/>
              <a:t>view</a:t>
            </a:r>
            <a:r>
              <a:rPr lang="it-IT" sz="3600" b="1" i="1" dirty="0"/>
              <a:t> </a:t>
            </a:r>
            <a:r>
              <a:rPr lang="it-IT" sz="3600" dirty="0"/>
              <a:t>service with a </a:t>
            </a:r>
            <a:r>
              <a:rPr lang="it-IT" sz="3600" dirty="0" err="1"/>
              <a:t>Mongo</a:t>
            </a:r>
            <a:r>
              <a:rPr lang="it-IT" sz="3600" dirty="0"/>
              <a:t> data </a:t>
            </a:r>
            <a:r>
              <a:rPr lang="it-IT" sz="3600" dirty="0" err="1"/>
              <a:t>store</a:t>
            </a:r>
            <a:endParaRPr lang="it-IT" sz="3600" dirty="0"/>
          </a:p>
          <a:p>
            <a:pPr marL="0" indent="0">
              <a:buNone/>
            </a:pPr>
            <a:endParaRPr lang="it-IT" sz="3600" dirty="0" smtClean="0"/>
          </a:p>
          <a:p>
            <a:endParaRPr lang="it-IT" sz="3600" dirty="0"/>
          </a:p>
          <a:p>
            <a:pPr marL="0" indent="0">
              <a:buNone/>
            </a:pPr>
            <a:endParaRPr lang="it-IT" sz="3600" dirty="0"/>
          </a:p>
          <a:p>
            <a:pPr marL="0" indent="0">
              <a:buNone/>
            </a:pPr>
            <a:endParaRPr lang="it-IT" sz="3600" dirty="0"/>
          </a:p>
          <a:p>
            <a:pPr lvl="1"/>
            <a:endParaRPr lang="it-IT" sz="3600" dirty="0"/>
          </a:p>
          <a:p>
            <a:endParaRPr lang="it-IT" sz="3600" dirty="0"/>
          </a:p>
        </p:txBody>
      </p:sp>
    </p:spTree>
    <p:extLst>
      <p:ext uri="{BB962C8B-B14F-4D97-AF65-F5344CB8AC3E}">
        <p14:creationId xmlns:p14="http://schemas.microsoft.com/office/powerpoint/2010/main" val="397365092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8" y="527050"/>
            <a:ext cx="23134637" cy="1358900"/>
          </a:xfrm>
        </p:spPr>
        <p:txBody>
          <a:bodyPr/>
          <a:lstStyle/>
          <a:p>
            <a:r>
              <a:rPr lang="it-IT" dirty="0" smtClean="0"/>
              <a:t>Base model: </a:t>
            </a:r>
            <a:r>
              <a:rPr lang="it-IT" dirty="0" err="1" smtClean="0"/>
              <a:t>topics</a:t>
            </a:r>
            <a:r>
              <a:rPr lang="it-IT" dirty="0" smtClean="0"/>
              <a:t>’ </a:t>
            </a:r>
            <a:r>
              <a:rPr lang="it-IT" dirty="0" err="1"/>
              <a:t>subscription</a:t>
            </a:r>
            <a:r>
              <a:rPr lang="it-IT" dirty="0"/>
              <a:t> and </a:t>
            </a:r>
            <a:r>
              <a:rPr lang="it-IT" dirty="0" err="1"/>
              <a:t>publishing</a:t>
            </a:r>
            <a:r>
              <a:rPr lang="it-IT" dirty="0"/>
              <a:t> </a:t>
            </a: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03237" y="3495180"/>
            <a:ext cx="7698177"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0975" y="3344479"/>
            <a:ext cx="7552262" cy="4599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0680" y="3495180"/>
            <a:ext cx="7669823"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9" name="Gruppo 18"/>
          <p:cNvGrpSpPr/>
          <p:nvPr/>
        </p:nvGrpSpPr>
        <p:grpSpPr>
          <a:xfrm>
            <a:off x="958753" y="8180926"/>
            <a:ext cx="4866355" cy="584775"/>
            <a:chOff x="958753" y="6552151"/>
            <a:chExt cx="4866355" cy="584775"/>
          </a:xfrm>
        </p:grpSpPr>
        <p:cxnSp>
          <p:nvCxnSpPr>
            <p:cNvPr id="8" name="Connettore 2 63"/>
            <p:cNvCxnSpPr/>
            <p:nvPr/>
          </p:nvCxnSpPr>
          <p:spPr bwMode="auto">
            <a:xfrm rot="10800000">
              <a:off x="958753" y="6844538"/>
              <a:ext cx="2286988" cy="1"/>
            </a:xfrm>
            <a:prstGeom prst="curvedConnector3">
              <a:avLst>
                <a:gd name="adj1" fmla="val 50000"/>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 name="CasellaDiTesto 12"/>
            <p:cNvSpPr txBox="1"/>
            <p:nvPr/>
          </p:nvSpPr>
          <p:spPr>
            <a:xfrm>
              <a:off x="3323315" y="6552151"/>
              <a:ext cx="2501793" cy="584775"/>
            </a:xfrm>
            <a:prstGeom prst="rect">
              <a:avLst/>
            </a:prstGeom>
            <a:noFill/>
          </p:spPr>
          <p:txBody>
            <a:bodyPr wrap="square" rtlCol="0">
              <a:spAutoFit/>
            </a:bodyPr>
            <a:lstStyle/>
            <a:p>
              <a:r>
                <a:rPr lang="it-IT" sz="3200" b="1" dirty="0" err="1" smtClean="0"/>
                <a:t>Subscriber</a:t>
              </a:r>
              <a:endParaRPr lang="it-IT" sz="3200" b="1" dirty="0"/>
            </a:p>
          </p:txBody>
        </p:sp>
      </p:grpSp>
      <p:grpSp>
        <p:nvGrpSpPr>
          <p:cNvPr id="18" name="Gruppo 17"/>
          <p:cNvGrpSpPr/>
          <p:nvPr/>
        </p:nvGrpSpPr>
        <p:grpSpPr>
          <a:xfrm>
            <a:off x="965038" y="8765701"/>
            <a:ext cx="4900765" cy="584775"/>
            <a:chOff x="958755" y="7136926"/>
            <a:chExt cx="4900765" cy="584775"/>
          </a:xfrm>
        </p:grpSpPr>
        <p:cxnSp>
          <p:nvCxnSpPr>
            <p:cNvPr id="9" name="Connettore 2 63"/>
            <p:cNvCxnSpPr/>
            <p:nvPr/>
          </p:nvCxnSpPr>
          <p:spPr bwMode="auto">
            <a:xfrm rot="10800000">
              <a:off x="958755" y="7429313"/>
              <a:ext cx="2283102" cy="12700"/>
            </a:xfrm>
            <a:prstGeom prst="curvedConnector3">
              <a:avLst>
                <a:gd name="adj1" fmla="val 50000"/>
              </a:avLst>
            </a:prstGeom>
            <a:solidFill>
              <a:srgbClr val="BBE0E3"/>
            </a:solidFill>
            <a:ln w="101600" cap="flat" cmpd="sng" algn="ctr">
              <a:solidFill>
                <a:srgbClr val="FF3399"/>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7" name="CasellaDiTesto 16"/>
            <p:cNvSpPr txBox="1"/>
            <p:nvPr/>
          </p:nvSpPr>
          <p:spPr>
            <a:xfrm>
              <a:off x="3357727" y="7136926"/>
              <a:ext cx="2501793" cy="584775"/>
            </a:xfrm>
            <a:prstGeom prst="rect">
              <a:avLst/>
            </a:prstGeom>
            <a:noFill/>
          </p:spPr>
          <p:txBody>
            <a:bodyPr wrap="square" rtlCol="0">
              <a:spAutoFit/>
            </a:bodyPr>
            <a:lstStyle/>
            <a:p>
              <a:r>
                <a:rPr lang="it-IT" sz="3200" b="1" dirty="0" smtClean="0"/>
                <a:t>Publisher</a:t>
              </a:r>
              <a:endParaRPr lang="it-IT" sz="3200" b="1" dirty="0"/>
            </a:p>
          </p:txBody>
        </p:sp>
      </p:grpSp>
    </p:spTree>
    <p:extLst>
      <p:ext uri="{BB962C8B-B14F-4D97-AF65-F5344CB8AC3E}">
        <p14:creationId xmlns:p14="http://schemas.microsoft.com/office/powerpoint/2010/main" val="15548523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0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2600325" y="2052638"/>
            <a:ext cx="17992725" cy="10067849"/>
            <a:chOff x="1371600" y="681317"/>
            <a:chExt cx="17992167" cy="10067597"/>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flipH="1">
              <a:off x="2743157" y="1905001"/>
              <a:ext cx="43"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flipH="1">
              <a:off x="5791200" y="1905001"/>
              <a:ext cx="1"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flipH="1">
              <a:off x="8848166" y="1900518"/>
              <a:ext cx="1"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p>
            <a:p>
              <a:pPr algn="ctr" eaLnBrk="1" hangingPunct="1"/>
              <a:r>
                <a:rPr lang="it-IT" sz="2400" dirty="0" smtClean="0"/>
                <a:t>PENDING REQUESTS</a:t>
              </a:r>
              <a:endParaRPr lang="it-IT" sz="2400" dirty="0"/>
            </a:p>
          </p:txBody>
        </p:sp>
        <p:cxnSp>
          <p:nvCxnSpPr>
            <p:cNvPr id="68" name="Connettore 2 67"/>
            <p:cNvCxnSpPr>
              <a:stCxn id="12331" idx="2"/>
            </p:cNvCxnSpPr>
            <p:nvPr/>
          </p:nvCxnSpPr>
          <p:spPr bwMode="auto">
            <a:xfrm flipH="1">
              <a:off x="11883699" y="1900518"/>
              <a:ext cx="7987"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p>
            <a:p>
              <a:pPr algn="ctr" eaLnBrk="1" hangingPunct="1"/>
              <a:endParaRPr lang="it-IT" sz="2400" dirty="0" smtClean="0"/>
            </a:p>
            <a:p>
              <a:pPr algn="ctr" eaLnBrk="1" hangingPunct="1"/>
              <a:r>
                <a:rPr lang="it-IT" sz="2400" dirty="0" smtClean="0"/>
                <a:t>CONFIRMED</a:t>
              </a:r>
              <a:endParaRPr lang="it-IT" sz="2400" dirty="0"/>
            </a:p>
          </p:txBody>
        </p:sp>
        <p:cxnSp>
          <p:nvCxnSpPr>
            <p:cNvPr id="72" name="Connettore 2 71"/>
            <p:cNvCxnSpPr>
              <a:stCxn id="12333" idx="2"/>
            </p:cNvCxnSpPr>
            <p:nvPr/>
          </p:nvCxnSpPr>
          <p:spPr bwMode="auto">
            <a:xfrm>
              <a:off x="14944167" y="1905001"/>
              <a:ext cx="137"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p>
            <a:p>
              <a:pPr algn="ctr" eaLnBrk="1" hangingPunct="1"/>
              <a:r>
                <a:rPr lang="it-IT" sz="2400" dirty="0" smtClean="0"/>
                <a:t>NOT CONFIRMED</a:t>
              </a:r>
              <a:endParaRPr lang="it-IT" sz="2400" dirty="0"/>
            </a:p>
          </p:txBody>
        </p:sp>
        <p:cxnSp>
          <p:nvCxnSpPr>
            <p:cNvPr id="76" name="Connettore 2 75"/>
            <p:cNvCxnSpPr>
              <a:stCxn id="12335" idx="2"/>
            </p:cNvCxnSpPr>
            <p:nvPr/>
          </p:nvCxnSpPr>
          <p:spPr bwMode="auto">
            <a:xfrm>
              <a:off x="17992168" y="1900518"/>
              <a:ext cx="42"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3819525" y="35814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4276725" y="37798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7135813" y="46577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2963525" y="44196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9925050" y="57070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10229850" y="58102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10290175" y="53990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6021050" y="65627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7229475" y="63157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3802063" y="73993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4164013" y="70294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6831013" y="48768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9925050" y="81708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9069050" y="95297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9940925" y="108775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10275888" y="78597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3829050" y="101282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4133850" y="96304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10266363" y="105791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7229475" y="88506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191536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Titolo 1"/>
          <p:cNvSpPr>
            <a:spLocks noGrp="1"/>
          </p:cNvSpPr>
          <p:nvPr>
            <p:ph type="title"/>
          </p:nvPr>
        </p:nvSpPr>
        <p:spPr>
          <a:xfrm>
            <a:off x="617538" y="241300"/>
            <a:ext cx="23134637" cy="1358900"/>
          </a:xfrm>
        </p:spPr>
        <p:txBody>
          <a:bodyPr/>
          <a:lstStyle/>
          <a:p>
            <a:r>
              <a:rPr lang="it-IT" dirty="0" smtClean="0"/>
              <a:t>Base model: </a:t>
            </a:r>
            <a:r>
              <a:rPr lang="it-IT" dirty="0" err="1" smtClean="0"/>
              <a:t>sequence</a:t>
            </a:r>
            <a:r>
              <a:rPr lang="it-IT" dirty="0" smtClean="0"/>
              <a:t> </a:t>
            </a:r>
            <a:r>
              <a:rPr lang="it-IT" dirty="0" err="1" smtClean="0"/>
              <a:t>diagram</a:t>
            </a:r>
            <a:r>
              <a:rPr lang="it-IT" dirty="0" smtClean="0"/>
              <a:t> </a:t>
            </a:r>
            <a:endParaRPr lang="it-IT"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Topics</a:t>
            </a:r>
            <a:r>
              <a:rPr lang="it-IT" dirty="0" smtClean="0"/>
              <a:t> </a:t>
            </a:r>
            <a:r>
              <a:rPr lang="it-IT" dirty="0" err="1" smtClean="0"/>
              <a:t>subscribing</a:t>
            </a:r>
            <a:r>
              <a:rPr lang="it-IT" dirty="0" smtClean="0"/>
              <a:t>: </a:t>
            </a:r>
            <a:r>
              <a:rPr lang="it-IT" dirty="0" err="1" smtClean="0"/>
              <a:t>declaration</a:t>
            </a:r>
            <a:r>
              <a:rPr lang="it-IT" dirty="0" smtClean="0"/>
              <a:t> and </a:t>
            </a:r>
            <a:r>
              <a:rPr lang="it-IT" dirty="0" err="1" smtClean="0"/>
              <a:t>interface</a:t>
            </a:r>
            <a:endParaRPr lang="it-IT" dirty="0"/>
          </a:p>
        </p:txBody>
      </p:sp>
      <p:sp>
        <p:nvSpPr>
          <p:cNvPr id="8" name="CasellaDiTesto 7"/>
          <p:cNvSpPr txBox="1"/>
          <p:nvPr/>
        </p:nvSpPr>
        <p:spPr>
          <a:xfrm>
            <a:off x="320691" y="2791247"/>
            <a:ext cx="15831749" cy="4401205"/>
          </a:xfrm>
          <a:prstGeom prst="rect">
            <a:avLst/>
          </a:prstGeom>
          <a:noFill/>
        </p:spPr>
        <p:txBody>
          <a:bodyPr wrap="square" rtlCol="0">
            <a:spAutoFit/>
          </a:bodyPr>
          <a:lstStyle/>
          <a:p>
            <a:r>
              <a:rPr lang="it-IT" sz="2800" b="1" dirty="0">
                <a:solidFill>
                  <a:srgbClr val="00B050"/>
                </a:solidFill>
              </a:rPr>
              <a:t>#</a:t>
            </a:r>
            <a:r>
              <a:rPr lang="it-IT" sz="2800" b="1" dirty="0" err="1">
                <a:solidFill>
                  <a:srgbClr val="00B050"/>
                </a:solidFill>
              </a:rPr>
              <a:t>output_pending_topic</a:t>
            </a:r>
            <a:endParaRPr lang="it-IT" sz="2800" b="1" dirty="0">
              <a:solidFill>
                <a:srgbClr val="00B050"/>
              </a:solidFill>
            </a:endParaRPr>
          </a:p>
          <a:p>
            <a:r>
              <a:rPr lang="it-IT" sz="2800" b="1" dirty="0" err="1"/>
              <a:t>spring.cloud.stream.bindings.</a:t>
            </a:r>
            <a:r>
              <a:rPr lang="it-IT" sz="2800" b="1" dirty="0" err="1">
                <a:solidFill>
                  <a:srgbClr val="FF0000"/>
                </a:solidFill>
              </a:rPr>
              <a:t>output_pending_topic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it.luigibennardis.microservice.domain.Booking</a:t>
            </a:r>
            <a:endParaRPr lang="it-IT" sz="2800" b="1" dirty="0"/>
          </a:p>
          <a:p>
            <a:endParaRPr lang="it-IT" sz="2800" b="1" dirty="0" smtClean="0">
              <a:solidFill>
                <a:srgbClr val="00B050"/>
              </a:solidFill>
            </a:endParaRPr>
          </a:p>
          <a:p>
            <a:r>
              <a:rPr lang="it-IT" sz="2800" b="1" dirty="0" smtClean="0">
                <a:solidFill>
                  <a:srgbClr val="00B050"/>
                </a:solidFill>
              </a:rPr>
              <a:t>#</a:t>
            </a:r>
            <a:r>
              <a:rPr lang="it-IT" sz="2800" b="1" dirty="0" err="1">
                <a:solidFill>
                  <a:srgbClr val="00B050"/>
                </a:solidFill>
              </a:rPr>
              <a:t>input_confirm_topic</a:t>
            </a:r>
            <a:endParaRPr lang="it-IT" sz="2800" b="1" dirty="0">
              <a:solidFill>
                <a:srgbClr val="00B050"/>
              </a:solidFill>
            </a:endParaRPr>
          </a:p>
          <a:p>
            <a:r>
              <a:rPr lang="it-IT" sz="2800" b="1" dirty="0" err="1"/>
              <a:t>spring.cloud.stream.bindings.</a:t>
            </a:r>
            <a:r>
              <a:rPr lang="it-IT" sz="2800" b="1" dirty="0" err="1">
                <a:solidFill>
                  <a:srgbClr val="FF0000"/>
                </a:solidFill>
              </a:rPr>
              <a:t>input_confirm_topic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it.luigibennardis.microservice.model.TransactionDetails</a:t>
            </a:r>
            <a:endParaRPr lang="it-IT" sz="2800" b="1" dirty="0"/>
          </a:p>
          <a:p>
            <a:endParaRPr lang="it-IT" sz="2800" b="1"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Rettangolo 12"/>
          <p:cNvSpPr/>
          <p:nvPr/>
        </p:nvSpPr>
        <p:spPr bwMode="auto">
          <a:xfrm>
            <a:off x="281469" y="5422736"/>
            <a:ext cx="12988997" cy="151216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194" y="1629991"/>
            <a:ext cx="17064198" cy="928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237177" y="7599288"/>
            <a:ext cx="15220336" cy="4154984"/>
          </a:xfrm>
          <a:prstGeom prst="rect">
            <a:avLst/>
          </a:prstGeom>
          <a:noFill/>
        </p:spPr>
        <p:txBody>
          <a:bodyPr wrap="square" rtlCol="0">
            <a:spAutoFit/>
          </a:bodyPr>
          <a:lstStyle/>
          <a:p>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ISinkConfirmTopic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INPUT_CONFIRM_TOPIC = </a:t>
            </a:r>
            <a:r>
              <a:rPr lang="it-IT" sz="2400" dirty="0">
                <a:solidFill>
                  <a:srgbClr val="800000"/>
                </a:solidFill>
                <a:latin typeface="Consolas"/>
              </a:rPr>
              <a:t>"</a:t>
            </a:r>
            <a:r>
              <a:rPr lang="it-IT" sz="2400" dirty="0" err="1">
                <a:solidFill>
                  <a:schemeClr val="tx1"/>
                </a:solidFill>
                <a:latin typeface="Consolas"/>
              </a:rPr>
              <a:t>confirmBookingTopic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INPUT_CONFIRM_TOPIC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confirmBookingTopic</a:t>
            </a:r>
            <a:r>
              <a:rPr lang="it-IT" sz="2400" dirty="0" smtClean="0">
                <a:latin typeface="Consolas"/>
              </a:rPr>
              <a:t>();</a:t>
            </a:r>
          </a:p>
          <a:p>
            <a:endParaRPr lang="it-IT" sz="2400" dirty="0" smtClean="0">
              <a:latin typeface="Consolas"/>
            </a:endParaRPr>
          </a:p>
          <a:p>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INPUT_NOT_CONFIRM_TOPIC = "</a:t>
            </a:r>
            <a:r>
              <a:rPr lang="it-IT" sz="2400" dirty="0" err="1">
                <a:solidFill>
                  <a:schemeClr val="tx1"/>
                </a:solidFill>
                <a:latin typeface="Consolas"/>
              </a:rPr>
              <a:t>notConfirmBookingTopic</a:t>
            </a:r>
            <a:r>
              <a:rPr lang="it-IT" sz="2400" dirty="0">
                <a:latin typeface="Consolas"/>
              </a:rPr>
              <a:t>";</a:t>
            </a:r>
          </a:p>
          <a:p>
            <a:endParaRPr lang="it-IT" sz="2400" dirty="0">
              <a:latin typeface="Consolas"/>
            </a:endParaRPr>
          </a:p>
          <a:p>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INPUT_NOT_CONFIRM_TOPIC</a:t>
            </a:r>
            <a:r>
              <a:rPr lang="it-IT" sz="2400" dirty="0">
                <a:latin typeface="Consolas"/>
              </a:rPr>
              <a:t>)</a:t>
            </a:r>
          </a:p>
          <a:p>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notConfirmBookingTopic</a:t>
            </a:r>
            <a:r>
              <a:rPr lang="it-IT" sz="2400" dirty="0" smtClean="0">
                <a:latin typeface="Consolas"/>
              </a:rPr>
              <a:t>();</a:t>
            </a:r>
          </a:p>
        </p:txBody>
      </p:sp>
      <p:sp>
        <p:nvSpPr>
          <p:cNvPr id="12" name="Rettangolo 11"/>
          <p:cNvSpPr/>
          <p:nvPr/>
        </p:nvSpPr>
        <p:spPr bwMode="auto">
          <a:xfrm>
            <a:off x="1127792" y="8950970"/>
            <a:ext cx="8574523" cy="12216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Segnaposto contenuto 2"/>
          <p:cNvSpPr txBox="1">
            <a:spLocks/>
          </p:cNvSpPr>
          <p:nvPr/>
        </p:nvSpPr>
        <p:spPr bwMode="auto">
          <a:xfrm>
            <a:off x="15314637" y="6964996"/>
            <a:ext cx="8901558" cy="4341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a:t>Topics</a:t>
            </a:r>
            <a:r>
              <a:rPr lang="it-IT" sz="3600" b="1" dirty="0"/>
              <a:t> </a:t>
            </a:r>
            <a:r>
              <a:rPr lang="it-IT" sz="3600" b="1" dirty="0" err="1" smtClean="0"/>
              <a:t>subscribing</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Spring </a:t>
            </a:r>
            <a:r>
              <a:rPr lang="it-IT" sz="3600" dirty="0" err="1" smtClean="0"/>
              <a:t>Cloud</a:t>
            </a:r>
            <a:r>
              <a:rPr lang="it-IT" sz="3600" dirty="0" smtClean="0"/>
              <a:t> </a:t>
            </a:r>
            <a:r>
              <a:rPr lang="it-IT" sz="3600" dirty="0" err="1" smtClean="0"/>
              <a:t>Stream</a:t>
            </a:r>
            <a:r>
              <a:rPr lang="it-IT" sz="3600" dirty="0" smtClean="0"/>
              <a:t> </a:t>
            </a:r>
            <a:r>
              <a:rPr lang="it-IT" sz="3600" dirty="0" err="1" smtClean="0"/>
              <a:t>dependency</a:t>
            </a:r>
            <a:r>
              <a:rPr lang="it-IT" sz="3600" dirty="0" smtClean="0"/>
              <a:t> </a:t>
            </a:r>
          </a:p>
          <a:p>
            <a:pPr lvl="1"/>
            <a:r>
              <a:rPr lang="it-IT" sz="3600" dirty="0" err="1" smtClean="0"/>
              <a:t>Declarative</a:t>
            </a:r>
            <a:r>
              <a:rPr lang="it-IT" sz="3600" dirty="0" smtClean="0"/>
              <a:t> </a:t>
            </a:r>
            <a:r>
              <a:rPr lang="it-IT" sz="3600" dirty="0" err="1" smtClean="0"/>
              <a:t>topics</a:t>
            </a:r>
            <a:r>
              <a:rPr lang="it-IT" sz="3600" dirty="0" smtClean="0"/>
              <a:t> binding </a:t>
            </a:r>
            <a:r>
              <a:rPr lang="it-IT" sz="3600" dirty="0" err="1" smtClean="0"/>
              <a:t>definition</a:t>
            </a:r>
            <a:r>
              <a:rPr lang="it-IT" sz="3600" dirty="0"/>
              <a:t> </a:t>
            </a:r>
            <a:r>
              <a:rPr lang="it-IT" sz="3600" dirty="0" smtClean="0"/>
              <a:t>with java </a:t>
            </a:r>
            <a:r>
              <a:rPr lang="it-IT" sz="3600" dirty="0" err="1" smtClean="0"/>
              <a:t>object</a:t>
            </a:r>
            <a:r>
              <a:rPr lang="it-IT" sz="3600" dirty="0" smtClean="0"/>
              <a:t> </a:t>
            </a:r>
            <a:r>
              <a:rPr lang="it-IT" sz="3600" dirty="0" err="1" smtClean="0"/>
              <a:t>typed</a:t>
            </a:r>
            <a:r>
              <a:rPr lang="it-IT" sz="3600" dirty="0" smtClean="0"/>
              <a:t> </a:t>
            </a:r>
            <a:r>
              <a:rPr lang="it-IT" sz="3600" dirty="0" err="1" smtClean="0"/>
              <a:t>content</a:t>
            </a:r>
            <a:r>
              <a:rPr lang="it-IT" sz="3600" dirty="0" smtClean="0"/>
              <a:t> </a:t>
            </a:r>
          </a:p>
          <a:p>
            <a:pPr lvl="1"/>
            <a:r>
              <a:rPr lang="it-IT" sz="3600" dirty="0" smtClean="0"/>
              <a:t>Interface </a:t>
            </a:r>
            <a:r>
              <a:rPr lang="it-IT" sz="3600" dirty="0" err="1" smtClean="0"/>
              <a:t>declaration</a:t>
            </a:r>
            <a:r>
              <a:rPr lang="it-IT" sz="3600" dirty="0" smtClean="0"/>
              <a:t> </a:t>
            </a:r>
            <a:r>
              <a:rPr lang="it-IT" sz="3600" dirty="0"/>
              <a:t>of </a:t>
            </a:r>
            <a:r>
              <a:rPr lang="it-IT" sz="3600" dirty="0" err="1"/>
              <a:t>subscribing</a:t>
            </a:r>
            <a:r>
              <a:rPr lang="it-IT" sz="3600" dirty="0"/>
              <a:t> </a:t>
            </a:r>
            <a:r>
              <a:rPr lang="it-IT" sz="3600" dirty="0" err="1"/>
              <a:t>topics</a:t>
            </a:r>
            <a:endParaRPr lang="it-IT" sz="3600" dirty="0" smtClean="0"/>
          </a:p>
        </p:txBody>
      </p:sp>
    </p:spTree>
    <p:extLst>
      <p:ext uri="{BB962C8B-B14F-4D97-AF65-F5344CB8AC3E}">
        <p14:creationId xmlns:p14="http://schemas.microsoft.com/office/powerpoint/2010/main" val="26929758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3" grpId="0" animBg="1"/>
      <p:bldP spid="12"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377841" y="1888307"/>
            <a:ext cx="15763164" cy="8956298"/>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latin typeface="Consolas"/>
              </a:rPr>
              <a:t>@Component </a:t>
            </a:r>
            <a:r>
              <a:rPr lang="it-IT" sz="2400" dirty="0">
                <a:latin typeface="Consolas"/>
              </a:rPr>
              <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ISinkConfirmTopic.</a:t>
            </a:r>
            <a:r>
              <a:rPr lang="it-IT" sz="2400" dirty="0" err="1">
                <a:solidFill>
                  <a:srgbClr val="0000FF"/>
                </a:solidFill>
                <a:latin typeface="Consolas"/>
              </a:rPr>
              <a:t>class</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ReadReturnTopic</a:t>
            </a:r>
            <a:r>
              <a:rPr lang="it-IT" sz="2400" dirty="0">
                <a:latin typeface="Consolas"/>
              </a:rPr>
              <a:t> { </a:t>
            </a:r>
            <a:br>
              <a:rPr lang="it-IT" sz="2400" dirty="0">
                <a:latin typeface="Consolas"/>
              </a:rPr>
            </a:br>
            <a:r>
              <a:rPr lang="it-IT" sz="2400" dirty="0" smtClean="0">
                <a:latin typeface="Consolas"/>
              </a:rPr>
              <a:t>	</a:t>
            </a:r>
          </a:p>
          <a:p>
            <a:r>
              <a:rPr lang="it-IT" sz="2400" dirty="0">
                <a:latin typeface="Consolas"/>
              </a:rPr>
              <a:t>	</a:t>
            </a:r>
            <a:r>
              <a:rPr lang="it-IT" sz="2400" dirty="0" smtClean="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private</a:t>
            </a:r>
            <a:r>
              <a:rPr lang="it-IT" sz="2400" dirty="0" smtClean="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service.updatePendingBooking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 </a:t>
            </a:r>
          </a:p>
          <a:p>
            <a:endParaRPr lang="it-IT" sz="2400" dirty="0">
              <a:latin typeface="Consolas"/>
            </a:endParaRPr>
          </a:p>
          <a:p>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ISinkConfirmTopic.INPUT_NOT_CONFIRM_TOPIC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updateNotConfirmPending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solidFill>
                  <a:srgbClr val="008000"/>
                </a:solidFill>
                <a:latin typeface="Consolas"/>
              </a:rPr>
              <a:t> </a:t>
            </a:r>
            <a:r>
              <a:rPr lang="it-IT" sz="2400" dirty="0">
                <a:solidFill>
                  <a:srgbClr val="008000"/>
                </a:solidFill>
                <a:latin typeface="Consolas"/>
              </a:rPr>
              <a:t>	</a:t>
            </a:r>
            <a:r>
              <a:rPr lang="it-IT" sz="2400" dirty="0" err="1" smtClean="0">
                <a:latin typeface="Consolas"/>
              </a:rPr>
              <a:t>service.updateNotConfirmedBooking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a:t>
            </a:r>
          </a:p>
        </p:txBody>
      </p:sp>
      <p:sp>
        <p:nvSpPr>
          <p:cNvPr id="10" name="Rettangolo 9"/>
          <p:cNvSpPr/>
          <p:nvPr/>
        </p:nvSpPr>
        <p:spPr bwMode="auto">
          <a:xfrm>
            <a:off x="1087370" y="5196611"/>
            <a:ext cx="13825536" cy="44341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087370" y="6992054"/>
            <a:ext cx="13825536" cy="48775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377841" y="2667716"/>
            <a:ext cx="7551566" cy="431291"/>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Segnaposto contenuto 2"/>
          <p:cNvSpPr txBox="1">
            <a:spLocks/>
          </p:cNvSpPr>
          <p:nvPr/>
        </p:nvSpPr>
        <p:spPr bwMode="auto">
          <a:xfrm>
            <a:off x="15314637" y="6964996"/>
            <a:ext cx="8901558" cy="378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Topics</a:t>
            </a:r>
            <a:r>
              <a:rPr lang="it-IT" sz="3600" b="1" dirty="0" smtClean="0"/>
              <a:t> </a:t>
            </a:r>
            <a:r>
              <a:rPr lang="it-IT" sz="3600" b="1" dirty="0" err="1" smtClean="0"/>
              <a:t>subscribing</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Implementation of the </a:t>
            </a:r>
            <a:r>
              <a:rPr lang="it-IT" sz="3600" dirty="0" err="1" smtClean="0"/>
              <a:t>interface</a:t>
            </a:r>
            <a:endParaRPr lang="it-IT" sz="3600" dirty="0" smtClean="0"/>
          </a:p>
          <a:p>
            <a:pPr lvl="1"/>
            <a:r>
              <a:rPr lang="it-IT" sz="3600" dirty="0" err="1" smtClean="0"/>
              <a:t>Methods</a:t>
            </a:r>
            <a:r>
              <a:rPr lang="it-IT" sz="3600" dirty="0" smtClean="0"/>
              <a:t> </a:t>
            </a:r>
            <a:r>
              <a:rPr lang="it-IT" sz="3600" dirty="0" err="1" smtClean="0"/>
              <a:t>triggered</a:t>
            </a:r>
            <a:r>
              <a:rPr lang="it-IT" sz="3600" dirty="0" smtClean="0"/>
              <a:t> by the </a:t>
            </a:r>
            <a:r>
              <a:rPr lang="it-IT" sz="3600" dirty="0" err="1" smtClean="0"/>
              <a:t>subscribed</a:t>
            </a:r>
            <a:r>
              <a:rPr lang="it-IT" sz="3600" dirty="0" smtClean="0"/>
              <a:t> </a:t>
            </a:r>
            <a:r>
              <a:rPr lang="it-IT" sz="3600" dirty="0" err="1" smtClean="0"/>
              <a:t>topics</a:t>
            </a:r>
            <a:r>
              <a:rPr lang="it-IT" sz="3600" dirty="0" smtClean="0"/>
              <a:t> </a:t>
            </a:r>
          </a:p>
          <a:p>
            <a:pPr lvl="1"/>
            <a:r>
              <a:rPr lang="it-IT" sz="3600" dirty="0" err="1" smtClean="0"/>
              <a:t>Typed</a:t>
            </a:r>
            <a:r>
              <a:rPr lang="it-IT" sz="3600" dirty="0" smtClean="0"/>
              <a:t> message </a:t>
            </a:r>
            <a:r>
              <a:rPr lang="it-IT" sz="3600" dirty="0" err="1" smtClean="0"/>
              <a:t>payload</a:t>
            </a:r>
            <a:endParaRPr lang="it-IT" sz="3600" dirty="0" smtClean="0"/>
          </a:p>
        </p:txBody>
      </p:sp>
      <p:sp>
        <p:nvSpPr>
          <p:cNvPr id="14" name="Titolo 1"/>
          <p:cNvSpPr>
            <a:spLocks noGrp="1"/>
          </p:cNvSpPr>
          <p:nvPr>
            <p:ph type="title"/>
          </p:nvPr>
        </p:nvSpPr>
        <p:spPr>
          <a:xfrm>
            <a:off x="617538" y="241300"/>
            <a:ext cx="23134637" cy="1358900"/>
          </a:xfrm>
        </p:spPr>
        <p:txBody>
          <a:bodyPr/>
          <a:lstStyle/>
          <a:p>
            <a:r>
              <a:rPr lang="it-IT" dirty="0" err="1"/>
              <a:t>Topics</a:t>
            </a:r>
            <a:r>
              <a:rPr lang="it-IT" dirty="0"/>
              <a:t> </a:t>
            </a:r>
            <a:r>
              <a:rPr lang="it-IT" dirty="0" err="1"/>
              <a:t>subscribing</a:t>
            </a:r>
            <a:r>
              <a:rPr lang="it-IT" dirty="0"/>
              <a:t>: </a:t>
            </a:r>
            <a:r>
              <a:rPr lang="it-IT" dirty="0" err="1" smtClean="0"/>
              <a:t>implementation</a:t>
            </a:r>
            <a:r>
              <a:rPr lang="it-IT" dirty="0" smtClean="0"/>
              <a:t> of the </a:t>
            </a:r>
            <a:r>
              <a:rPr lang="it-IT" dirty="0" err="1" smtClean="0"/>
              <a:t>interface</a:t>
            </a:r>
            <a:endParaRPr lang="it-IT" dirty="0"/>
          </a:p>
        </p:txBody>
      </p:sp>
    </p:spTree>
    <p:extLst>
      <p:ext uri="{BB962C8B-B14F-4D97-AF65-F5344CB8AC3E}">
        <p14:creationId xmlns:p14="http://schemas.microsoft.com/office/powerpoint/2010/main" val="28461717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7" grpId="0" animBg="1"/>
      <p:bldP spid="12"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234966" y="1856309"/>
            <a:ext cx="15115092" cy="3046988"/>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ISinkOutputTopic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OUPUT_PENDING_TOPIC = </a:t>
            </a:r>
            <a:r>
              <a:rPr lang="it-IT" sz="2400" dirty="0">
                <a:solidFill>
                  <a:srgbClr val="800000"/>
                </a:solidFill>
                <a:latin typeface="Consolas"/>
              </a:rPr>
              <a:t>"</a:t>
            </a:r>
            <a:r>
              <a:rPr lang="it-IT" sz="2400" dirty="0" err="1">
                <a:solidFill>
                  <a:srgbClr val="800000"/>
                </a:solidFill>
                <a:latin typeface="Consolas"/>
              </a:rPr>
              <a:t>pendingBookingTopic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Output(</a:t>
            </a:r>
            <a:r>
              <a:rPr lang="it-IT" sz="2400" dirty="0" err="1">
                <a:latin typeface="Consolas"/>
              </a:rPr>
              <a:t>ISinkOutputTopic.</a:t>
            </a:r>
            <a:r>
              <a:rPr lang="it-IT" sz="2400" b="1" dirty="0" err="1">
                <a:solidFill>
                  <a:srgbClr val="FF0000"/>
                </a:solidFill>
                <a:latin typeface="Consolas"/>
              </a:rPr>
              <a:t>OUPUT_PENDING_TOPIC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outputPendingTopic</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endParaRPr lang="it-IT" sz="2400" dirty="0">
              <a:latin typeface="Consolas"/>
            </a:endParaRPr>
          </a:p>
        </p:txBody>
      </p:sp>
      <p:sp>
        <p:nvSpPr>
          <p:cNvPr id="7" name="CasellaDiTesto 6"/>
          <p:cNvSpPr txBox="1"/>
          <p:nvPr/>
        </p:nvSpPr>
        <p:spPr>
          <a:xfrm>
            <a:off x="391068" y="5273824"/>
            <a:ext cx="16543166" cy="6740307"/>
          </a:xfrm>
          <a:prstGeom prst="rect">
            <a:avLst/>
          </a:prstGeom>
          <a:noFill/>
        </p:spPr>
        <p:txBody>
          <a:bodyPr wrap="square" rtlCol="0">
            <a:spAutoFit/>
          </a:bodyPr>
          <a:lstStyle/>
          <a:p>
            <a:r>
              <a:rPr lang="it-IT" sz="2400" dirty="0" smtClean="0">
                <a:latin typeface="Consolas"/>
              </a:rPr>
              <a:t>@</a:t>
            </a:r>
            <a:r>
              <a:rPr lang="it-IT" sz="2400" dirty="0">
                <a:latin typeface="Consolas"/>
              </a:rPr>
              <a:t>Component</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ISinkOutputTopic.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WritePendingTopic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 {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latin typeface="Consolas"/>
              </a:rPr>
              <a:t>WritePendingTopic</a:t>
            </a:r>
            <a:r>
              <a:rPr lang="it-IT" sz="2400" dirty="0">
                <a:latin typeface="Consolas"/>
              </a:rPr>
              <a:t>(</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 </a:t>
            </a:r>
            <a:br>
              <a:rPr lang="it-IT" sz="2400" dirty="0">
                <a:latin typeface="Consolas"/>
              </a:rPr>
            </a:br>
            <a:r>
              <a:rPr lang="it-IT" sz="2400" dirty="0">
                <a:latin typeface="Consolas"/>
              </a:rPr>
              <a:t>    </a:t>
            </a:r>
            <a:r>
              <a:rPr lang="it-IT" sz="2400" dirty="0" smtClean="0">
                <a:latin typeface="Consolas"/>
              </a:rPr>
              <a:t>		</a:t>
            </a:r>
            <a:r>
              <a:rPr lang="it-IT" sz="2400" dirty="0" err="1" smtClean="0">
                <a:solidFill>
                  <a:srgbClr val="0000FF"/>
                </a:solidFill>
                <a:latin typeface="Consolas"/>
              </a:rPr>
              <a:t>this</a:t>
            </a:r>
            <a:r>
              <a:rPr lang="it-IT" sz="2400" dirty="0" err="1" smtClean="0">
                <a:latin typeface="Consolas"/>
              </a:rPr>
              <a:t>.kafkaChannel</a:t>
            </a:r>
            <a:r>
              <a:rPr lang="it-IT" sz="2400" dirty="0" smtClean="0">
                <a:latin typeface="Consolas"/>
              </a:rPr>
              <a:t> </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 </a:t>
            </a:r>
            <a:r>
              <a:rPr lang="it-IT" sz="2400" dirty="0">
                <a:latin typeface="Consolas"/>
              </a:rPr>
              <a:t> </a:t>
            </a:r>
            <a:endParaRPr lang="it-IT" sz="2400" dirty="0" smtClean="0">
              <a:latin typeface="Consolas"/>
            </a:endParaRPr>
          </a:p>
          <a:p>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writePendingTopic</a:t>
            </a:r>
            <a:r>
              <a:rPr lang="it-IT" sz="2400" dirty="0">
                <a:latin typeface="Consolas"/>
              </a:rPr>
              <a:t>(List&lt;Booking&gt; </a:t>
            </a:r>
            <a:r>
              <a:rPr lang="it-IT" sz="2400" dirty="0" err="1">
                <a:latin typeface="Consolas"/>
              </a:rPr>
              <a:t>dtInfo</a:t>
            </a:r>
            <a:r>
              <a:rPr lang="it-IT" sz="2400" dirty="0">
                <a:latin typeface="Consolas"/>
              </a:rPr>
              <a:t>) { </a:t>
            </a:r>
            <a:br>
              <a:rPr lang="it-IT" sz="2400" dirty="0">
                <a:latin typeface="Consolas"/>
              </a:rPr>
            </a:br>
            <a:r>
              <a:rPr lang="it-IT" sz="2400" dirty="0">
                <a:latin typeface="Consolas"/>
              </a:rPr>
              <a:t>    </a:t>
            </a:r>
            <a:r>
              <a:rPr lang="it-IT" sz="2400" dirty="0">
                <a:solidFill>
                  <a:srgbClr val="008000"/>
                </a:solidFill>
                <a:latin typeface="Consolas"/>
              </a:rPr>
              <a:t>	</a:t>
            </a:r>
            <a:r>
              <a:rPr lang="it-IT" sz="2400" dirty="0" smtClean="0">
                <a:solidFill>
                  <a:srgbClr val="008000"/>
                </a:solidFill>
                <a:latin typeface="Consolas"/>
              </a:rPr>
              <a:t>	</a:t>
            </a:r>
            <a:r>
              <a:rPr lang="it-IT" sz="2400" dirty="0" err="1" smtClean="0">
                <a:solidFill>
                  <a:srgbClr val="0000FF"/>
                </a:solidFill>
                <a:latin typeface="Consolas"/>
              </a:rPr>
              <a:t>if</a:t>
            </a:r>
            <a:r>
              <a:rPr lang="it-IT" sz="2400" dirty="0" smtClean="0">
                <a:latin typeface="Consolas"/>
              </a:rPr>
              <a:t> </a:t>
            </a:r>
            <a:r>
              <a:rPr lang="it-IT" sz="2400" dirty="0">
                <a:latin typeface="Consolas"/>
              </a:rPr>
              <a:t>(!</a:t>
            </a:r>
            <a:r>
              <a:rPr lang="it-IT" sz="2400" dirty="0" err="1">
                <a:latin typeface="Consolas"/>
              </a:rPr>
              <a:t>dtInfo.isEmpty</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kafkaChannel.outputPendingTopic</a:t>
            </a:r>
            <a:r>
              <a:rPr lang="it-IT" sz="2400" dirty="0">
                <a:latin typeface="Consolas"/>
              </a:rPr>
              <a:t>().</a:t>
            </a:r>
            <a:r>
              <a:rPr lang="it-IT" sz="2400" dirty="0" err="1">
                <a:latin typeface="Consolas"/>
              </a:rPr>
              <a:t>send</a:t>
            </a:r>
            <a:r>
              <a:rPr lang="it-IT" sz="2400" dirty="0">
                <a:latin typeface="Consolas"/>
              </a:rPr>
              <a:t>(</a:t>
            </a:r>
            <a:r>
              <a:rPr lang="it-IT" sz="2400" dirty="0" err="1">
                <a:latin typeface="Consolas"/>
              </a:rPr>
              <a:t>MessageBuilder.withPayload</a:t>
            </a:r>
            <a:r>
              <a:rPr lang="it-IT" sz="2400" dirty="0">
                <a:latin typeface="Consolas"/>
              </a:rPr>
              <a:t>(</a:t>
            </a:r>
            <a:r>
              <a:rPr lang="it-IT" sz="2400" dirty="0" err="1">
                <a:latin typeface="Consolas"/>
              </a:rPr>
              <a:t>dtInfo</a:t>
            </a:r>
            <a:r>
              <a:rPr lang="it-IT" sz="2400" dirty="0">
                <a:latin typeface="Consolas"/>
              </a:rPr>
              <a:t>).build</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8" name="Rettangolo 7"/>
          <p:cNvSpPr/>
          <p:nvPr/>
        </p:nvSpPr>
        <p:spPr bwMode="auto">
          <a:xfrm>
            <a:off x="1008684" y="3577999"/>
            <a:ext cx="9721080" cy="61872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413308" y="5705872"/>
            <a:ext cx="6943862" cy="78416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852500" y="11458001"/>
            <a:ext cx="15913768" cy="64399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Segnaposto contenuto 2"/>
          <p:cNvSpPr txBox="1">
            <a:spLocks/>
          </p:cNvSpPr>
          <p:nvPr/>
        </p:nvSpPr>
        <p:spPr bwMode="auto">
          <a:xfrm>
            <a:off x="15314637" y="6964995"/>
            <a:ext cx="8901558" cy="48150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Topics</a:t>
            </a:r>
            <a:r>
              <a:rPr lang="it-IT" sz="3600" b="1" dirty="0" smtClean="0"/>
              <a:t> </a:t>
            </a:r>
            <a:r>
              <a:rPr lang="it-IT" sz="3600" b="1" dirty="0" err="1" smtClean="0"/>
              <a:t>publishing</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Interface </a:t>
            </a:r>
            <a:r>
              <a:rPr lang="it-IT" sz="3600" dirty="0" err="1" smtClean="0"/>
              <a:t>definition</a:t>
            </a:r>
            <a:endParaRPr lang="it-IT" sz="3600" dirty="0" smtClean="0"/>
          </a:p>
          <a:p>
            <a:pPr lvl="1"/>
            <a:r>
              <a:rPr lang="it-IT" sz="3600" dirty="0" smtClean="0"/>
              <a:t>Class </a:t>
            </a:r>
            <a:r>
              <a:rPr lang="it-IT" sz="3600" dirty="0" err="1" smtClean="0"/>
              <a:t>which</a:t>
            </a:r>
            <a:r>
              <a:rPr lang="it-IT" sz="3600" dirty="0" smtClean="0"/>
              <a:t> </a:t>
            </a:r>
            <a:r>
              <a:rPr lang="it-IT" sz="3600" smtClean="0"/>
              <a:t>implements  </a:t>
            </a:r>
            <a:r>
              <a:rPr lang="it-IT" sz="3600" dirty="0" smtClean="0"/>
              <a:t>the </a:t>
            </a:r>
            <a:r>
              <a:rPr lang="it-IT" sz="3600" dirty="0" err="1" smtClean="0"/>
              <a:t>interface</a:t>
            </a:r>
            <a:r>
              <a:rPr lang="it-IT" sz="3600" dirty="0" smtClean="0"/>
              <a:t> </a:t>
            </a:r>
          </a:p>
          <a:p>
            <a:pPr lvl="1"/>
            <a:r>
              <a:rPr lang="it-IT" sz="3600" dirty="0" smtClean="0"/>
              <a:t>Method </a:t>
            </a:r>
            <a:r>
              <a:rPr lang="it-IT" sz="3600" dirty="0" err="1" smtClean="0"/>
              <a:t>that</a:t>
            </a:r>
            <a:r>
              <a:rPr lang="it-IT" sz="3600" dirty="0" smtClean="0"/>
              <a:t> </a:t>
            </a:r>
            <a:r>
              <a:rPr lang="it-IT" sz="3600" dirty="0" err="1" smtClean="0"/>
              <a:t>implements</a:t>
            </a:r>
            <a:r>
              <a:rPr lang="it-IT" sz="3600" dirty="0" smtClean="0"/>
              <a:t> the </a:t>
            </a:r>
            <a:r>
              <a:rPr lang="it-IT" sz="3600" dirty="0" err="1" smtClean="0"/>
              <a:t>publishing</a:t>
            </a:r>
            <a:r>
              <a:rPr lang="it-IT" sz="3600" dirty="0" smtClean="0"/>
              <a:t>  </a:t>
            </a:r>
            <a:r>
              <a:rPr lang="it-IT" sz="3600" dirty="0" err="1" smtClean="0"/>
              <a:t>topic</a:t>
            </a:r>
            <a:r>
              <a:rPr lang="it-IT" sz="3600" dirty="0" smtClean="0"/>
              <a:t> </a:t>
            </a:r>
          </a:p>
          <a:p>
            <a:pPr lvl="1"/>
            <a:r>
              <a:rPr lang="it-IT" sz="3600" dirty="0" err="1" smtClean="0"/>
              <a:t>Published</a:t>
            </a:r>
            <a:r>
              <a:rPr lang="it-IT" sz="3600" dirty="0" smtClean="0"/>
              <a:t> message </a:t>
            </a:r>
            <a:r>
              <a:rPr lang="it-IT" sz="3600" dirty="0" err="1" smtClean="0"/>
              <a:t>details</a:t>
            </a:r>
            <a:endParaRPr lang="it-IT" sz="3600" dirty="0" smtClean="0"/>
          </a:p>
        </p:txBody>
      </p:sp>
      <p:sp>
        <p:nvSpPr>
          <p:cNvPr id="15" name="Titolo 1"/>
          <p:cNvSpPr>
            <a:spLocks noGrp="1"/>
          </p:cNvSpPr>
          <p:nvPr>
            <p:ph type="title"/>
          </p:nvPr>
        </p:nvSpPr>
        <p:spPr>
          <a:xfrm>
            <a:off x="617538" y="241300"/>
            <a:ext cx="23134637" cy="1358900"/>
          </a:xfrm>
        </p:spPr>
        <p:txBody>
          <a:bodyPr/>
          <a:lstStyle/>
          <a:p>
            <a:r>
              <a:rPr lang="it-IT" sz="6000" dirty="0" err="1"/>
              <a:t>Topics</a:t>
            </a:r>
            <a:r>
              <a:rPr lang="it-IT" sz="6000" dirty="0"/>
              <a:t> </a:t>
            </a:r>
            <a:r>
              <a:rPr lang="it-IT" sz="6000" dirty="0" err="1" smtClean="0"/>
              <a:t>publishing</a:t>
            </a:r>
            <a:r>
              <a:rPr lang="it-IT" sz="6000" dirty="0" smtClean="0"/>
              <a:t>: </a:t>
            </a:r>
            <a:r>
              <a:rPr lang="it-IT" sz="6000" dirty="0" err="1" smtClean="0"/>
              <a:t>interface</a:t>
            </a:r>
            <a:r>
              <a:rPr lang="it-IT" sz="6000" dirty="0" smtClean="0"/>
              <a:t> </a:t>
            </a:r>
            <a:r>
              <a:rPr lang="it-IT" sz="6000" dirty="0" err="1" smtClean="0"/>
              <a:t>declaration</a:t>
            </a:r>
            <a:r>
              <a:rPr lang="it-IT" sz="6000" dirty="0" smtClean="0"/>
              <a:t> and  </a:t>
            </a:r>
            <a:r>
              <a:rPr lang="it-IT" sz="6000" dirty="0" err="1" smtClean="0"/>
              <a:t>implementation</a:t>
            </a:r>
            <a:endParaRPr lang="it-IT" sz="6000" dirty="0"/>
          </a:p>
        </p:txBody>
      </p:sp>
    </p:spTree>
    <p:extLst>
      <p:ext uri="{BB962C8B-B14F-4D97-AF65-F5344CB8AC3E}">
        <p14:creationId xmlns:p14="http://schemas.microsoft.com/office/powerpoint/2010/main" val="22491045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8" grpId="0" animBg="1"/>
      <p:bldP spid="11" grpId="0" animBg="1"/>
      <p:bldP spid="12"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28" y="1623596"/>
            <a:ext cx="23912597" cy="4806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ttangolo 9"/>
          <p:cNvSpPr/>
          <p:nvPr/>
        </p:nvSpPr>
        <p:spPr bwMode="auto">
          <a:xfrm>
            <a:off x="15072320" y="1615558"/>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7808624" y="1605315"/>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20544928" y="1615557"/>
            <a:ext cx="309634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9" name="Pentagono 18"/>
          <p:cNvSpPr/>
          <p:nvPr/>
        </p:nvSpPr>
        <p:spPr bwMode="auto">
          <a:xfrm>
            <a:off x="3469865" y="7732950"/>
            <a:ext cx="2506843" cy="936104"/>
          </a:xfrm>
          <a:prstGeom prst="homePlate">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PENDING</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25" name="Connettore 7 24"/>
          <p:cNvCxnSpPr>
            <a:stCxn id="21" idx="3"/>
            <a:endCxn id="22" idx="1"/>
          </p:cNvCxnSpPr>
          <p:nvPr/>
        </p:nvCxnSpPr>
        <p:spPr bwMode="auto">
          <a:xfrm flipV="1">
            <a:off x="9014162" y="7049192"/>
            <a:ext cx="1404134" cy="1152128"/>
          </a:xfrm>
          <a:prstGeom prst="curvedConnector3">
            <a:avLst>
              <a:gd name="adj1" fmla="val 50000"/>
            </a:avLst>
          </a:prstGeom>
          <a:solidFill>
            <a:srgbClr val="BBE0E3"/>
          </a:solidFill>
          <a:ln w="101600" cap="flat" cmpd="sng" algn="ctr">
            <a:solidFill>
              <a:srgbClr val="5E50A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6" name="Connettore 7 25"/>
          <p:cNvCxnSpPr>
            <a:stCxn id="21" idx="3"/>
            <a:endCxn id="24" idx="1"/>
          </p:cNvCxnSpPr>
          <p:nvPr/>
        </p:nvCxnSpPr>
        <p:spPr bwMode="auto">
          <a:xfrm>
            <a:off x="9014162" y="8201320"/>
            <a:ext cx="6028420" cy="210559"/>
          </a:xfrm>
          <a:prstGeom prst="curvedConnector3">
            <a:avLst>
              <a:gd name="adj1" fmla="val 50000"/>
            </a:avLst>
          </a:prstGeom>
          <a:solidFill>
            <a:srgbClr val="BBE0E3"/>
          </a:solidFill>
          <a:ln w="101600" cap="flat" cmpd="sng" algn="ctr">
            <a:solidFill>
              <a:srgbClr val="5E50A1"/>
            </a:solidFill>
            <a:prstDash val="dash"/>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36" name="Gruppo 1035"/>
          <p:cNvGrpSpPr/>
          <p:nvPr/>
        </p:nvGrpSpPr>
        <p:grpSpPr>
          <a:xfrm>
            <a:off x="5922507" y="7732950"/>
            <a:ext cx="13254269" cy="4454869"/>
            <a:chOff x="5922507" y="7732950"/>
            <a:chExt cx="13254269" cy="4454869"/>
          </a:xfrm>
        </p:grpSpPr>
        <p:sp>
          <p:nvSpPr>
            <p:cNvPr id="27" name="Cilindro 26"/>
            <p:cNvSpPr/>
            <p:nvPr/>
          </p:nvSpPr>
          <p:spPr bwMode="auto">
            <a:xfrm rot="5400000">
              <a:off x="11649542" y="4660585"/>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b"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nvGrpSpPr>
            <p:cNvPr id="8" name="Gruppo 7"/>
            <p:cNvGrpSpPr/>
            <p:nvPr/>
          </p:nvGrpSpPr>
          <p:grpSpPr>
            <a:xfrm>
              <a:off x="5922509" y="7732950"/>
              <a:ext cx="3091653" cy="3548481"/>
              <a:chOff x="5922509" y="7732950"/>
              <a:chExt cx="3091653" cy="3548481"/>
            </a:xfrm>
          </p:grpSpPr>
          <p:grpSp>
            <p:nvGrpSpPr>
              <p:cNvPr id="2" name="Gruppo 1"/>
              <p:cNvGrpSpPr/>
              <p:nvPr/>
            </p:nvGrpSpPr>
            <p:grpSpPr>
              <a:xfrm>
                <a:off x="5922509" y="7732950"/>
                <a:ext cx="3091653" cy="3548481"/>
                <a:chOff x="5922509" y="7732950"/>
                <a:chExt cx="3091653" cy="3548481"/>
              </a:xfrm>
            </p:grpSpPr>
            <p:sp>
              <p:nvSpPr>
                <p:cNvPr id="21" name="Gallone 20"/>
                <p:cNvSpPr/>
                <p:nvPr/>
              </p:nvSpPr>
              <p:spPr bwMode="auto">
                <a:xfrm>
                  <a:off x="5922509" y="7732950"/>
                  <a:ext cx="3091653"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QUEUED</a:t>
                  </a:r>
                  <a:endParaRPr lang="it-IT" sz="3200" b="1" dirty="0">
                    <a:solidFill>
                      <a:schemeClr val="bg1"/>
                    </a:solidFill>
                    <a:ea typeface="ヒラギノ角ゴ ProN W3" charset="0"/>
                    <a:cs typeface="ヒラギノ角ゴ ProN W3" charset="0"/>
                  </a:endParaRPr>
                </a:p>
              </p:txBody>
            </p:sp>
            <p:sp>
              <p:nvSpPr>
                <p:cNvPr id="28" name="Documento 27"/>
                <p:cNvSpPr/>
                <p:nvPr/>
              </p:nvSpPr>
              <p:spPr bwMode="auto">
                <a:xfrm>
                  <a:off x="6373757" y="9913279"/>
                  <a:ext cx="2189155"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Pending</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cxnSp>
            <p:nvCxnSpPr>
              <p:cNvPr id="6" name="Connettore 2 5"/>
              <p:cNvCxnSpPr>
                <a:endCxn id="28" idx="0"/>
              </p:cNvCxnSpPr>
              <p:nvPr/>
            </p:nvCxnSpPr>
            <p:spPr bwMode="auto">
              <a:xfrm>
                <a:off x="7468335" y="8585760"/>
                <a:ext cx="0" cy="1327519"/>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grpSp>
        <p:nvGrpSpPr>
          <p:cNvPr id="1026" name="Gruppo 1025"/>
          <p:cNvGrpSpPr/>
          <p:nvPr/>
        </p:nvGrpSpPr>
        <p:grpSpPr>
          <a:xfrm>
            <a:off x="9949926" y="6580822"/>
            <a:ext cx="4608512" cy="4700609"/>
            <a:chOff x="9949926" y="6580822"/>
            <a:chExt cx="4608512" cy="4700609"/>
          </a:xfrm>
        </p:grpSpPr>
        <p:sp>
          <p:nvSpPr>
            <p:cNvPr id="22" name="Gallone 21"/>
            <p:cNvSpPr/>
            <p:nvPr/>
          </p:nvSpPr>
          <p:spPr bwMode="auto">
            <a:xfrm>
              <a:off x="9949926" y="6580822"/>
              <a:ext cx="4608512"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CONFIRMED</a:t>
              </a:r>
              <a:endParaRPr lang="it-IT" sz="3200" b="1" dirty="0">
                <a:solidFill>
                  <a:schemeClr val="bg1"/>
                </a:solidFill>
                <a:ea typeface="ヒラギノ角ゴ ProN W3" charset="0"/>
                <a:cs typeface="ヒラギノ角ゴ ProN W3" charset="0"/>
              </a:endParaRPr>
            </a:p>
          </p:txBody>
        </p:sp>
        <p:sp>
          <p:nvSpPr>
            <p:cNvPr id="29" name="Documento 28"/>
            <p:cNvSpPr/>
            <p:nvPr/>
          </p:nvSpPr>
          <p:spPr bwMode="auto">
            <a:xfrm>
              <a:off x="10693702" y="9913279"/>
              <a:ext cx="2682140"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Confirmed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1" name="Connettore 2 30"/>
            <p:cNvCxnSpPr>
              <a:stCxn id="22" idx="2"/>
              <a:endCxn id="29" idx="0"/>
            </p:cNvCxnSpPr>
            <p:nvPr/>
          </p:nvCxnSpPr>
          <p:spPr bwMode="auto">
            <a:xfrm>
              <a:off x="12019997" y="7517562"/>
              <a:ext cx="14775" cy="2395717"/>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1035" name="Gruppo 1034"/>
          <p:cNvGrpSpPr/>
          <p:nvPr/>
        </p:nvGrpSpPr>
        <p:grpSpPr>
          <a:xfrm>
            <a:off x="14574212" y="7943509"/>
            <a:ext cx="4962604" cy="3337922"/>
            <a:chOff x="14529862" y="7943509"/>
            <a:chExt cx="4962604" cy="3337922"/>
          </a:xfrm>
        </p:grpSpPr>
        <p:sp>
          <p:nvSpPr>
            <p:cNvPr id="24" name="Gallone 23"/>
            <p:cNvSpPr/>
            <p:nvPr/>
          </p:nvSpPr>
          <p:spPr bwMode="auto">
            <a:xfrm>
              <a:off x="14529862" y="7943509"/>
              <a:ext cx="4962604"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NOT_CONFIRMED</a:t>
              </a:r>
              <a:endParaRPr lang="it-IT" sz="3200" b="1" dirty="0">
                <a:solidFill>
                  <a:schemeClr val="bg1"/>
                </a:solidFill>
                <a:ea typeface="ヒラギノ角ゴ ProN W3" charset="0"/>
                <a:cs typeface="ヒラギノ角ゴ ProN W3" charset="0"/>
              </a:endParaRPr>
            </a:p>
          </p:txBody>
        </p:sp>
        <p:sp>
          <p:nvSpPr>
            <p:cNvPr id="30" name="Documento 29"/>
            <p:cNvSpPr/>
            <p:nvPr/>
          </p:nvSpPr>
          <p:spPr bwMode="auto">
            <a:xfrm>
              <a:off x="15530746" y="9913279"/>
              <a:ext cx="2606746"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Rejected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6" name="Connettore 2 35"/>
            <p:cNvCxnSpPr/>
            <p:nvPr/>
          </p:nvCxnSpPr>
          <p:spPr bwMode="auto">
            <a:xfrm flipH="1">
              <a:off x="16897668" y="8880249"/>
              <a:ext cx="1" cy="1033030"/>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2" name="Titolo 1"/>
          <p:cNvSpPr>
            <a:spLocks noGrp="1"/>
          </p:cNvSpPr>
          <p:nvPr>
            <p:ph type="title"/>
          </p:nvPr>
        </p:nvSpPr>
        <p:spPr>
          <a:xfrm>
            <a:off x="617538" y="241300"/>
            <a:ext cx="23134637" cy="1358900"/>
          </a:xfrm>
        </p:spPr>
        <p:txBody>
          <a:bodyPr/>
          <a:lstStyle/>
          <a:p>
            <a:r>
              <a:rPr lang="it-IT" dirty="0" smtClean="0"/>
              <a:t>Base model: record workflow</a:t>
            </a:r>
            <a:endParaRPr lang="it-IT" dirty="0"/>
          </a:p>
        </p:txBody>
      </p:sp>
    </p:spTree>
    <p:extLst>
      <p:ext uri="{BB962C8B-B14F-4D97-AF65-F5344CB8AC3E}">
        <p14:creationId xmlns:p14="http://schemas.microsoft.com/office/powerpoint/2010/main" val="16397333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3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3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9"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770723" y="4861738"/>
            <a:ext cx="14373605" cy="7109639"/>
          </a:xfrm>
          <a:prstGeom prst="rect">
            <a:avLst/>
          </a:prstGeom>
          <a:noFill/>
        </p:spPr>
        <p:txBody>
          <a:bodyPr wrap="square" rtlCol="0">
            <a:spAutoFit/>
          </a:bodyPr>
          <a:lstStyle/>
          <a:p>
            <a:r>
              <a:rPr lang="it-IT" sz="2400" dirty="0">
                <a:latin typeface="Consolas"/>
              </a:rPr>
              <a:t>@Component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DbPollingPending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endParaRPr lang="it-IT" sz="2400" dirty="0" smtClean="0">
              <a:latin typeface="Consolas"/>
            </a:endParaRPr>
          </a:p>
          <a:p>
            <a:r>
              <a:rPr lang="it-IT" sz="2400" dirty="0">
                <a:latin typeface="Consolas"/>
              </a:rPr>
              <a:t>    @</a:t>
            </a:r>
            <a:r>
              <a:rPr lang="it-IT" sz="2400" dirty="0" err="1">
                <a:latin typeface="Consolas"/>
              </a:rPr>
              <a:t>Scheduled</a:t>
            </a:r>
            <a:r>
              <a:rPr lang="it-IT" sz="2400" dirty="0">
                <a:latin typeface="Consolas"/>
              </a:rPr>
              <a:t>(</a:t>
            </a:r>
            <a:r>
              <a:rPr lang="it-IT" sz="2400" dirty="0" err="1">
                <a:latin typeface="Consolas"/>
              </a:rPr>
              <a:t>fixedRate</a:t>
            </a:r>
            <a:r>
              <a:rPr lang="it-IT" sz="2400" dirty="0">
                <a:latin typeface="Consolas"/>
              </a:rPr>
              <a:t> = </a:t>
            </a:r>
            <a:r>
              <a:rPr lang="it-IT" sz="2400" dirty="0">
                <a:solidFill>
                  <a:srgbClr val="800080"/>
                </a:solidFill>
                <a:latin typeface="Consolas"/>
              </a:rPr>
              <a:t>60000</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smtClean="0">
                <a:latin typeface="Consolas"/>
              </a:rPr>
              <a:t>);</a:t>
            </a:r>
          </a:p>
          <a:p>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WritePendingTopic</a:t>
            </a:r>
            <a:r>
              <a:rPr lang="it-IT" sz="2400" dirty="0" smtClean="0">
                <a:latin typeface="Consolas"/>
              </a:rPr>
              <a:t> </a:t>
            </a:r>
            <a:r>
              <a:rPr lang="it-IT" sz="2400" dirty="0" err="1">
                <a:latin typeface="Consolas"/>
              </a:rPr>
              <a:t>serviceTopic</a:t>
            </a:r>
            <a:r>
              <a:rPr lang="it-IT" sz="2400" dirty="0">
                <a:latin typeface="Consolas"/>
              </a:rPr>
              <a:t> = </a:t>
            </a:r>
            <a:r>
              <a:rPr lang="it-IT" sz="2400" dirty="0" err="1">
                <a:latin typeface="Consolas"/>
              </a:rPr>
              <a:t>context.getBean</a:t>
            </a:r>
            <a:r>
              <a:rPr lang="it-IT" sz="2400" dirty="0">
                <a:latin typeface="Consolas"/>
              </a:rPr>
              <a:t>(</a:t>
            </a:r>
            <a:r>
              <a:rPr lang="it-IT" sz="2400" dirty="0" err="1">
                <a:latin typeface="Consolas"/>
              </a:rPr>
              <a:t>WritePendingTopic.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List </a:t>
            </a:r>
            <a:r>
              <a:rPr lang="it-IT" sz="2400" dirty="0">
                <a:latin typeface="Consolas"/>
              </a:rPr>
              <a:t>&lt;Booking&gt; </a:t>
            </a:r>
            <a:r>
              <a:rPr lang="it-IT" sz="2400" dirty="0" err="1">
                <a:latin typeface="Consolas"/>
              </a:rPr>
              <a:t>listaItem</a:t>
            </a:r>
            <a:r>
              <a:rPr lang="it-IT" sz="2400" dirty="0">
                <a:latin typeface="Consolas"/>
              </a:rPr>
              <a:t> = </a:t>
            </a:r>
            <a:r>
              <a:rPr lang="it-IT" sz="2400" dirty="0" err="1">
                <a:latin typeface="Consolas"/>
              </a:rPr>
              <a:t>service.getPendingBooking</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serviceTopic.writePendingTopic</a:t>
            </a:r>
            <a:r>
              <a:rPr lang="it-IT" sz="2400" dirty="0" smtClean="0">
                <a:latin typeface="Consolas"/>
              </a:rPr>
              <a:t>(</a:t>
            </a:r>
            <a:r>
              <a:rPr lang="it-IT" sz="2400" dirty="0" err="1" smtClean="0">
                <a:latin typeface="Consolas"/>
              </a:rPr>
              <a:t>listaItem</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service.updateQueued</a:t>
            </a:r>
            <a:r>
              <a:rPr lang="it-IT" sz="2400" dirty="0" smtClean="0">
                <a:latin typeface="Consolas"/>
              </a:rPr>
              <a:t>(</a:t>
            </a:r>
            <a:r>
              <a:rPr lang="it-IT" sz="2400" dirty="0" err="1" smtClean="0">
                <a:latin typeface="Consolas"/>
              </a:rPr>
              <a:t>listaItem</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10" name="Rettangolo 9"/>
          <p:cNvSpPr/>
          <p:nvPr/>
        </p:nvSpPr>
        <p:spPr bwMode="auto">
          <a:xfrm>
            <a:off x="1246785" y="6955185"/>
            <a:ext cx="5760640" cy="108123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1246784" y="9908629"/>
            <a:ext cx="13249472" cy="6835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CasellaDiTesto 10"/>
          <p:cNvSpPr txBox="1"/>
          <p:nvPr/>
        </p:nvSpPr>
        <p:spPr>
          <a:xfrm>
            <a:off x="788047" y="1849855"/>
            <a:ext cx="16116296" cy="2246769"/>
          </a:xfrm>
          <a:prstGeom prst="rect">
            <a:avLst/>
          </a:prstGeom>
          <a:noFill/>
        </p:spPr>
        <p:txBody>
          <a:bodyPr wrap="square" rtlCol="0">
            <a:spAutoFit/>
          </a:bodyPr>
          <a:lstStyle/>
          <a:p>
            <a:r>
              <a:rPr lang="it-IT" sz="2800" dirty="0" smtClean="0">
                <a:latin typeface="Consolas"/>
              </a:rPr>
              <a:t>@</a:t>
            </a:r>
            <a:r>
              <a:rPr lang="it-IT" sz="2800" dirty="0" err="1">
                <a:latin typeface="Consolas"/>
              </a:rPr>
              <a:t>SpringBootApplication</a:t>
            </a:r>
            <a:endParaRPr lang="it-IT" sz="2800" dirty="0">
              <a:latin typeface="Consolas"/>
            </a:endParaRPr>
          </a:p>
          <a:p>
            <a:r>
              <a:rPr lang="it-IT" sz="2800" dirty="0">
                <a:latin typeface="Consolas"/>
              </a:rPr>
              <a:t>@</a:t>
            </a:r>
            <a:r>
              <a:rPr lang="it-IT" sz="2800" dirty="0" err="1">
                <a:latin typeface="Consolas"/>
              </a:rPr>
              <a:t>EnableScheduling</a:t>
            </a:r>
            <a:r>
              <a:rPr lang="en-US" sz="2800" dirty="0" smtClean="0">
                <a:latin typeface="Consolas"/>
              </a:rPr>
              <a:t/>
            </a:r>
            <a:br>
              <a:rPr lang="en-US" sz="2800" dirty="0" smtClean="0">
                <a:latin typeface="Consolas"/>
              </a:rPr>
            </a:b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class</a:t>
            </a:r>
            <a:r>
              <a:rPr lang="en-US" sz="2800" dirty="0" smtClean="0">
                <a:latin typeface="Consolas"/>
              </a:rPr>
              <a:t> Application { </a:t>
            </a:r>
            <a:br>
              <a:rPr lang="en-US" sz="2800" dirty="0" smtClean="0">
                <a:latin typeface="Consolas"/>
              </a:rPr>
            </a:br>
            <a:r>
              <a:rPr lang="en-US" sz="2800" dirty="0" smtClean="0">
                <a:latin typeface="Consolas"/>
              </a:rPr>
              <a:t>    </a:t>
            </a: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static</a:t>
            </a:r>
            <a:r>
              <a:rPr lang="en-US" sz="2800" dirty="0" smtClean="0">
                <a:latin typeface="Consolas"/>
              </a:rPr>
              <a:t> </a:t>
            </a:r>
            <a:r>
              <a:rPr lang="en-US" sz="2800" dirty="0" smtClean="0">
                <a:solidFill>
                  <a:srgbClr val="0000FF"/>
                </a:solidFill>
                <a:latin typeface="Consolas"/>
              </a:rPr>
              <a:t>void</a:t>
            </a:r>
            <a:r>
              <a:rPr lang="en-US" sz="2800" dirty="0" smtClean="0">
                <a:latin typeface="Consolas"/>
              </a:rPr>
              <a:t> main(String[] </a:t>
            </a:r>
            <a:r>
              <a:rPr lang="en-US" sz="2800" dirty="0" err="1" smtClean="0">
                <a:latin typeface="Consolas"/>
              </a:rPr>
              <a:t>args</a:t>
            </a:r>
            <a:r>
              <a:rPr lang="en-US" sz="2800" dirty="0" smtClean="0">
                <a:latin typeface="Consolas"/>
              </a:rPr>
              <a:t>) { </a:t>
            </a:r>
            <a:br>
              <a:rPr lang="en-US" sz="2800" dirty="0" smtClean="0">
                <a:latin typeface="Consolas"/>
              </a:rPr>
            </a:br>
            <a:r>
              <a:rPr lang="en-US" sz="2800" dirty="0" smtClean="0">
                <a:latin typeface="Consolas"/>
              </a:rPr>
              <a:t>        </a:t>
            </a:r>
            <a:r>
              <a:rPr lang="en-US" sz="2800" dirty="0" err="1" smtClean="0">
                <a:latin typeface="Consolas"/>
              </a:rPr>
              <a:t>SpringApplication.run</a:t>
            </a:r>
            <a:r>
              <a:rPr lang="en-US" sz="2800" dirty="0" smtClean="0">
                <a:latin typeface="Consolas"/>
              </a:rPr>
              <a:t>(</a:t>
            </a:r>
            <a:r>
              <a:rPr lang="en-US" sz="2800" dirty="0" err="1" smtClean="0">
                <a:latin typeface="Consolas"/>
              </a:rPr>
              <a:t>Application.</a:t>
            </a:r>
            <a:r>
              <a:rPr lang="en-US" sz="2800" dirty="0" err="1" smtClean="0">
                <a:solidFill>
                  <a:srgbClr val="0000FF"/>
                </a:solidFill>
                <a:latin typeface="Consolas"/>
              </a:rPr>
              <a:t>class</a:t>
            </a:r>
            <a:r>
              <a:rPr lang="en-US" sz="2800" dirty="0" smtClean="0">
                <a:latin typeface="Consolas"/>
              </a:rPr>
              <a:t>, </a:t>
            </a:r>
            <a:r>
              <a:rPr lang="en-US" sz="2800" dirty="0" err="1" smtClean="0">
                <a:latin typeface="Consolas"/>
              </a:rPr>
              <a:t>args</a:t>
            </a:r>
            <a:r>
              <a:rPr lang="en-US" sz="2800" dirty="0" smtClean="0">
                <a:latin typeface="Consolas"/>
              </a:rPr>
              <a:t>);}} </a:t>
            </a:r>
            <a:endParaRPr lang="it-IT" sz="2800" dirty="0" smtClean="0">
              <a:latin typeface="Consolas"/>
            </a:endParaRPr>
          </a:p>
        </p:txBody>
      </p:sp>
      <p:sp>
        <p:nvSpPr>
          <p:cNvPr id="12" name="Rettangolo 11"/>
          <p:cNvSpPr/>
          <p:nvPr/>
        </p:nvSpPr>
        <p:spPr bwMode="auto">
          <a:xfrm>
            <a:off x="710584" y="2349327"/>
            <a:ext cx="3579357"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1246785" y="10678219"/>
            <a:ext cx="13249472" cy="6835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1254450" y="11457706"/>
            <a:ext cx="13249472" cy="6835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Segnaposto contenuto 2"/>
          <p:cNvSpPr txBox="1">
            <a:spLocks/>
          </p:cNvSpPr>
          <p:nvPr/>
        </p:nvSpPr>
        <p:spPr bwMode="auto">
          <a:xfrm>
            <a:off x="15314637" y="6964996"/>
            <a:ext cx="8901558" cy="4054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Scheduler</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i="1" dirty="0" smtClean="0"/>
              <a:t>@</a:t>
            </a:r>
            <a:r>
              <a:rPr lang="it-IT" sz="3600" i="1" dirty="0" err="1" smtClean="0"/>
              <a:t>EnableScheduling</a:t>
            </a:r>
            <a:r>
              <a:rPr lang="it-IT" sz="3600" i="1" dirty="0" smtClean="0"/>
              <a:t> </a:t>
            </a:r>
            <a:r>
              <a:rPr lang="it-IT" sz="3600" dirty="0" err="1" smtClean="0"/>
              <a:t>directive</a:t>
            </a:r>
            <a:endParaRPr lang="it-IT" sz="3600" dirty="0" smtClean="0"/>
          </a:p>
          <a:p>
            <a:pPr lvl="1"/>
            <a:r>
              <a:rPr lang="it-IT" sz="3600" i="1" dirty="0" smtClean="0"/>
              <a:t>@</a:t>
            </a:r>
            <a:r>
              <a:rPr lang="it-IT" sz="3600" i="1" dirty="0" err="1" smtClean="0"/>
              <a:t>Scheduled</a:t>
            </a:r>
            <a:r>
              <a:rPr lang="it-IT" sz="3600" i="1" dirty="0" smtClean="0"/>
              <a:t> </a:t>
            </a:r>
            <a:r>
              <a:rPr lang="it-IT" sz="3600" dirty="0" err="1" smtClean="0"/>
              <a:t>directive</a:t>
            </a:r>
            <a:r>
              <a:rPr lang="it-IT" sz="3600" dirty="0" smtClean="0"/>
              <a:t>  </a:t>
            </a:r>
          </a:p>
          <a:p>
            <a:pPr lvl="1"/>
            <a:r>
              <a:rPr lang="it-IT" sz="3600" dirty="0" smtClean="0"/>
              <a:t>Data </a:t>
            </a:r>
            <a:r>
              <a:rPr lang="it-IT" sz="3600" dirty="0" err="1" smtClean="0"/>
              <a:t>access</a:t>
            </a:r>
            <a:r>
              <a:rPr lang="it-IT" sz="3600" dirty="0" smtClean="0"/>
              <a:t> and </a:t>
            </a:r>
            <a:r>
              <a:rPr lang="it-IT" sz="3600" dirty="0" err="1" smtClean="0"/>
              <a:t>topic</a:t>
            </a:r>
            <a:r>
              <a:rPr lang="it-IT" sz="3600" dirty="0" smtClean="0"/>
              <a:t> </a:t>
            </a:r>
            <a:r>
              <a:rPr lang="it-IT" sz="3600" dirty="0" err="1" smtClean="0"/>
              <a:t>publishing</a:t>
            </a:r>
            <a:r>
              <a:rPr lang="it-IT" sz="3600" dirty="0" smtClean="0"/>
              <a:t> business </a:t>
            </a:r>
            <a:r>
              <a:rPr lang="it-IT" sz="3600" dirty="0" err="1" smtClean="0"/>
              <a:t>logic</a:t>
            </a:r>
            <a:endParaRPr lang="it-IT" sz="3600" dirty="0" smtClean="0"/>
          </a:p>
        </p:txBody>
      </p:sp>
      <p:sp>
        <p:nvSpPr>
          <p:cNvPr id="17" name="Freccia a destra con strisce 1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8" name="Titolo 1"/>
          <p:cNvSpPr>
            <a:spLocks noGrp="1"/>
          </p:cNvSpPr>
          <p:nvPr>
            <p:ph type="title"/>
          </p:nvPr>
        </p:nvSpPr>
        <p:spPr>
          <a:xfrm>
            <a:off x="617538" y="241300"/>
            <a:ext cx="23134637" cy="1358900"/>
          </a:xfrm>
        </p:spPr>
        <p:txBody>
          <a:bodyPr/>
          <a:lstStyle/>
          <a:p>
            <a:r>
              <a:rPr lang="it-IT" dirty="0" smtClean="0"/>
              <a:t>Base model: </a:t>
            </a:r>
            <a:r>
              <a:rPr lang="it-IT" dirty="0" err="1" smtClean="0"/>
              <a:t>scheduler</a:t>
            </a:r>
            <a:r>
              <a:rPr lang="it-IT" dirty="0" smtClean="0"/>
              <a:t> </a:t>
            </a:r>
            <a:r>
              <a:rPr lang="it-IT" dirty="0" err="1" smtClean="0"/>
              <a:t>implentation</a:t>
            </a:r>
            <a:endParaRPr lang="it-IT" dirty="0"/>
          </a:p>
        </p:txBody>
      </p:sp>
    </p:spTree>
    <p:extLst>
      <p:ext uri="{BB962C8B-B14F-4D97-AF65-F5344CB8AC3E}">
        <p14:creationId xmlns:p14="http://schemas.microsoft.com/office/powerpoint/2010/main" val="41935968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8" grpId="0" animBg="1"/>
      <p:bldP spid="12" grpId="0" animBg="1"/>
      <p:bldP spid="14" grpId="0" animBg="1"/>
      <p:bldP spid="15" grpId="0" animBg="1"/>
      <p:bldP spid="17"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1361834"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grpSp>
        <p:nvGrpSpPr>
          <p:cNvPr id="36" name="Gruppo 35"/>
          <p:cNvGrpSpPr/>
          <p:nvPr/>
        </p:nvGrpSpPr>
        <p:grpSpPr>
          <a:xfrm>
            <a:off x="4760746"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123849"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4400" dirty="0" smtClean="0">
                <a:ea typeface="ヒラギノ角ゴ ProN W3" charset="0"/>
              </a:rPr>
              <a:t>http/</a:t>
            </a:r>
            <a:r>
              <a:rPr lang="it-IT" sz="4400" dirty="0" err="1" smtClean="0">
                <a:ea typeface="ヒラギノ角ゴ ProN W3" charset="0"/>
              </a:rPr>
              <a:t>rest</a:t>
            </a:r>
            <a:endParaRPr lang="it-IT" sz="4400" dirty="0">
              <a:ea typeface="ヒラギノ角ゴ ProN W3"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Microservice: Service </a:t>
            </a:r>
            <a:r>
              <a:rPr lang="it-IT" dirty="0" err="1"/>
              <a:t>Discovery</a:t>
            </a:r>
            <a:r>
              <a:rPr lang="it-IT" dirty="0"/>
              <a:t> </a:t>
            </a:r>
          </a:p>
        </p:txBody>
      </p:sp>
      <p:grpSp>
        <p:nvGrpSpPr>
          <p:cNvPr id="8" name="Gruppo 7"/>
          <p:cNvGrpSpPr/>
          <p:nvPr/>
        </p:nvGrpSpPr>
        <p:grpSpPr>
          <a:xfrm>
            <a:off x="1434140"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grpSp>
      <p:cxnSp>
        <p:nvCxnSpPr>
          <p:cNvPr id="89" name="Connettore 2 88"/>
          <p:cNvCxnSpPr>
            <a:stCxn id="84" idx="2"/>
            <a:endCxn id="11" idx="0"/>
          </p:cNvCxnSpPr>
          <p:nvPr/>
        </p:nvCxnSpPr>
        <p:spPr bwMode="auto">
          <a:xfrm>
            <a:off x="7084846"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22" name="Segnaposto contenuto 2"/>
          <p:cNvSpPr txBox="1">
            <a:spLocks/>
          </p:cNvSpPr>
          <p:nvPr/>
        </p:nvSpPr>
        <p:spPr bwMode="auto">
          <a:xfrm>
            <a:off x="12912080" y="2033463"/>
            <a:ext cx="10821269" cy="9156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dirty="0" smtClean="0">
                <a:solidFill>
                  <a:srgbClr val="000000"/>
                </a:solidFill>
              </a:rPr>
              <a:t>In a </a:t>
            </a:r>
            <a:r>
              <a:rPr lang="en-US" dirty="0" err="1" smtClean="0">
                <a:solidFill>
                  <a:srgbClr val="000000"/>
                </a:solidFill>
              </a:rPr>
              <a:t>microservices</a:t>
            </a:r>
            <a:r>
              <a:rPr lang="en-US" dirty="0" smtClean="0">
                <a:solidFill>
                  <a:srgbClr val="000000"/>
                </a:solidFill>
              </a:rPr>
              <a:t>-based architecture  services do not act by themselves </a:t>
            </a:r>
          </a:p>
          <a:p>
            <a:r>
              <a:rPr lang="en-US" dirty="0" smtClean="0">
                <a:solidFill>
                  <a:srgbClr val="000000"/>
                </a:solidFill>
              </a:rPr>
              <a:t>Services </a:t>
            </a:r>
            <a:r>
              <a:rPr lang="en-US" dirty="0" err="1" smtClean="0">
                <a:solidFill>
                  <a:srgbClr val="000000"/>
                </a:solidFill>
              </a:rPr>
              <a:t>infact</a:t>
            </a:r>
            <a:r>
              <a:rPr lang="en-US" dirty="0" smtClean="0">
                <a:solidFill>
                  <a:srgbClr val="000000"/>
                </a:solidFill>
              </a:rPr>
              <a:t> need to cooperate each others to achieve the required system functionalities</a:t>
            </a:r>
          </a:p>
          <a:p>
            <a:r>
              <a:rPr lang="en-US" dirty="0">
                <a:solidFill>
                  <a:srgbClr val="000000"/>
                </a:solidFill>
              </a:rPr>
              <a:t>Service discovery with its registry function  is one of the key tenets of </a:t>
            </a:r>
            <a:r>
              <a:rPr lang="en-US" dirty="0" smtClean="0">
                <a:solidFill>
                  <a:srgbClr val="000000"/>
                </a:solidFill>
              </a:rPr>
              <a:t>a microservices-based  architecture</a:t>
            </a:r>
            <a:endParaRPr lang="en-US" dirty="0">
              <a:solidFill>
                <a:srgbClr val="000000"/>
              </a:solidFill>
            </a:endParaRPr>
          </a:p>
          <a:p>
            <a:r>
              <a:rPr lang="en-US" dirty="0" smtClean="0">
                <a:solidFill>
                  <a:srgbClr val="000000"/>
                </a:solidFill>
              </a:rPr>
              <a:t>This pattern allows microservices to find each others dynamically without a p2p wiring, </a:t>
            </a:r>
          </a:p>
          <a:p>
            <a:pPr marL="0" indent="0">
              <a:buFont typeface="Wingdings" pitchFamily="2" charset="2"/>
              <a:buNone/>
            </a:pPr>
            <a:endParaRPr lang="it-IT" dirty="0">
              <a:solidFill>
                <a:srgbClr val="000000"/>
              </a:solidFill>
            </a:endParaRPr>
          </a:p>
        </p:txBody>
      </p:sp>
    </p:spTree>
    <p:extLst>
      <p:ext uri="{BB962C8B-B14F-4D97-AF65-F5344CB8AC3E}">
        <p14:creationId xmlns:p14="http://schemas.microsoft.com/office/powerpoint/2010/main" val="1704401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Netflix</a:t>
            </a:r>
            <a:r>
              <a:rPr lang="it-IT" dirty="0" smtClean="0"/>
              <a:t> Eureka: </a:t>
            </a:r>
            <a:r>
              <a:rPr lang="it-IT" dirty="0" err="1" smtClean="0"/>
              <a:t>specifications</a:t>
            </a:r>
            <a:endParaRPr lang="it-IT" dirty="0"/>
          </a:p>
        </p:txBody>
      </p:sp>
      <p:sp>
        <p:nvSpPr>
          <p:cNvPr id="3" name="Segnaposto contenuto 2"/>
          <p:cNvSpPr>
            <a:spLocks noGrp="1"/>
          </p:cNvSpPr>
          <p:nvPr>
            <p:ph idx="1"/>
          </p:nvPr>
        </p:nvSpPr>
        <p:spPr>
          <a:xfrm>
            <a:off x="617538" y="1504950"/>
            <a:ext cx="15390886" cy="5065018"/>
          </a:xfrm>
        </p:spPr>
        <p:txBody>
          <a:bodyPr/>
          <a:lstStyle/>
          <a:p>
            <a:r>
              <a:rPr lang="en-US" sz="3600" dirty="0"/>
              <a:t>Eureka </a:t>
            </a:r>
            <a:r>
              <a:rPr lang="en-US" sz="3600" dirty="0" smtClean="0"/>
              <a:t>is </a:t>
            </a:r>
            <a:r>
              <a:rPr lang="en-US" sz="3600" dirty="0"/>
              <a:t>the Netflix discovery service provider. It consists of two modules: </a:t>
            </a:r>
          </a:p>
          <a:p>
            <a:pPr lvl="2"/>
            <a:r>
              <a:rPr lang="en-US" sz="3600" dirty="0"/>
              <a:t> “</a:t>
            </a:r>
            <a:r>
              <a:rPr lang="en-US" sz="3600" b="1" dirty="0"/>
              <a:t>Eureka </a:t>
            </a:r>
            <a:r>
              <a:rPr lang="en-US" sz="3600" b="1" dirty="0" smtClean="0"/>
              <a:t>Server</a:t>
            </a:r>
            <a:r>
              <a:rPr lang="en-US" sz="3600" dirty="0" smtClean="0"/>
              <a:t>”: a REST-based engine for </a:t>
            </a:r>
            <a:r>
              <a:rPr lang="en-US" sz="3600" dirty="0"/>
              <a:t>locating </a:t>
            </a:r>
            <a:r>
              <a:rPr lang="en-US" sz="3600" dirty="0" smtClean="0"/>
              <a:t>services</a:t>
            </a:r>
          </a:p>
          <a:p>
            <a:pPr lvl="2" eaLnBrk="1" fontAlgn="t" hangingPunct="1"/>
            <a:r>
              <a:rPr lang="en-US" sz="3600" dirty="0" smtClean="0"/>
              <a:t> “</a:t>
            </a:r>
            <a:r>
              <a:rPr lang="en-US" sz="3600" b="1" dirty="0" smtClean="0"/>
              <a:t>Eureka Client”</a:t>
            </a:r>
            <a:r>
              <a:rPr lang="en-US" sz="3600" dirty="0" smtClean="0"/>
              <a:t>: a client component, which interacts with the Eureka server. It provides a built-in load balancer that achieves basic round-robin load balancing. </a:t>
            </a:r>
          </a:p>
          <a:p>
            <a:r>
              <a:rPr lang="en-US" sz="3600" dirty="0" smtClean="0"/>
              <a:t>Eureka </a:t>
            </a:r>
            <a:r>
              <a:rPr lang="en-US" sz="3600" dirty="0"/>
              <a:t>can be configured and deployed to be highly available  </a:t>
            </a:r>
            <a:r>
              <a:rPr lang="en-US" sz="3600" dirty="0" smtClean="0"/>
              <a:t>to each server, by replicating the current operating status of each registered service.</a:t>
            </a:r>
            <a:endParaRPr lang="en-US" sz="3600" dirty="0"/>
          </a:p>
          <a:p>
            <a:r>
              <a:rPr lang="en-US" sz="3600" dirty="0" smtClean="0"/>
              <a:t>Once registered, </a:t>
            </a:r>
            <a:r>
              <a:rPr lang="en-US" sz="3600" dirty="0"/>
              <a:t>services send heartbeats to renew their </a:t>
            </a:r>
            <a:r>
              <a:rPr lang="en-US" sz="3600" dirty="0" smtClean="0"/>
              <a:t>leases.</a:t>
            </a:r>
            <a:endParaRPr lang="en-US" sz="3600" dirty="0"/>
          </a:p>
          <a:p>
            <a:pPr marL="0" indent="0">
              <a:buNone/>
            </a:pPr>
            <a:endParaRPr lang="it-IT" sz="3600" dirty="0"/>
          </a:p>
        </p:txBody>
      </p:sp>
      <p:pic>
        <p:nvPicPr>
          <p:cNvPr id="4" name="Picture 4" descr="Eureka High level Architectu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8424" y="305272"/>
            <a:ext cx="8087881" cy="6065912"/>
          </a:xfrm>
          <a:prstGeom prst="rect">
            <a:avLst/>
          </a:prstGeom>
          <a:noFill/>
          <a:extLst>
            <a:ext uri="{909E8E84-426E-40DD-AFC4-6F175D3DCCD1}">
              <a14:hiddenFill xmlns:a14="http://schemas.microsoft.com/office/drawing/2010/main">
                <a:solidFill>
                  <a:srgbClr val="FFFFFF"/>
                </a:solidFill>
              </a14:hiddenFill>
            </a:ext>
          </a:extLst>
        </p:spPr>
      </p:pic>
      <p:sp>
        <p:nvSpPr>
          <p:cNvPr id="7" name="Segnaposto contenuto 2"/>
          <p:cNvSpPr txBox="1">
            <a:spLocks/>
          </p:cNvSpPr>
          <p:nvPr/>
        </p:nvSpPr>
        <p:spPr bwMode="auto">
          <a:xfrm>
            <a:off x="628054" y="7660382"/>
            <a:ext cx="23500968"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If the heartbeat fails to occur over a configurable timetable, the instance is removed.</a:t>
            </a:r>
          </a:p>
          <a:p>
            <a:r>
              <a:rPr lang="en-US" sz="3600" dirty="0" smtClean="0"/>
              <a:t>Eureka does not use a backend store, this means that all instance services in the registry have to send a heartbeat to keep their registration up-to-date. </a:t>
            </a:r>
          </a:p>
          <a:p>
            <a:r>
              <a:rPr lang="en-US" sz="3600" dirty="0" smtClean="0"/>
              <a:t>To maintain their synchronization, Client and Server use the provided memory cache.</a:t>
            </a:r>
          </a:p>
          <a:p>
            <a:r>
              <a:rPr lang="en-US" sz="3600" dirty="0" smtClean="0"/>
              <a:t>Eureka works as a registry, keeping and providing information about the registered services; whether the instances are available or not and how to access them.</a:t>
            </a:r>
          </a:p>
          <a:p>
            <a:pPr marL="457200" lvl="1">
              <a:spcBef>
                <a:spcPts val="2100"/>
              </a:spcBef>
              <a:buFont typeface="Wingdings" pitchFamily="2" charset="2"/>
              <a:buChar char="§"/>
            </a:pPr>
            <a:r>
              <a:rPr lang="it-IT" sz="3600" dirty="0"/>
              <a:t>The </a:t>
            </a:r>
            <a:r>
              <a:rPr lang="it-IT" sz="3600" dirty="0" err="1"/>
              <a:t>two</a:t>
            </a:r>
            <a:r>
              <a:rPr lang="it-IT" sz="3600" dirty="0"/>
              <a:t> </a:t>
            </a:r>
            <a:r>
              <a:rPr lang="it-IT" sz="3600" dirty="0" err="1"/>
              <a:t>caches</a:t>
            </a:r>
            <a:r>
              <a:rPr lang="it-IT" sz="3600" dirty="0"/>
              <a:t> and the </a:t>
            </a:r>
            <a:r>
              <a:rPr lang="it-IT" sz="3600" dirty="0" err="1"/>
              <a:t>hearthbeat</a:t>
            </a:r>
            <a:r>
              <a:rPr lang="it-IT" sz="3600" dirty="0"/>
              <a:t> </a:t>
            </a:r>
            <a:r>
              <a:rPr lang="it-IT" sz="3600" dirty="0" err="1" smtClean="0"/>
              <a:t>make</a:t>
            </a:r>
            <a:r>
              <a:rPr lang="it-IT" sz="3600" dirty="0" smtClean="0"/>
              <a:t> </a:t>
            </a:r>
            <a:r>
              <a:rPr lang="it-IT" sz="3600" dirty="0"/>
              <a:t>a </a:t>
            </a:r>
            <a:r>
              <a:rPr lang="it-IT" sz="3600" dirty="0" err="1"/>
              <a:t>standalone</a:t>
            </a:r>
            <a:r>
              <a:rPr lang="it-IT" sz="3600" dirty="0"/>
              <a:t> </a:t>
            </a:r>
            <a:r>
              <a:rPr lang="it-IT" sz="3600" dirty="0" smtClean="0"/>
              <a:t>Eureka </a:t>
            </a:r>
            <a:r>
              <a:rPr lang="it-IT" sz="3600" dirty="0"/>
              <a:t>server </a:t>
            </a:r>
            <a:r>
              <a:rPr lang="it-IT" sz="3600" dirty="0" err="1" smtClean="0"/>
              <a:t>configuration</a:t>
            </a:r>
            <a:r>
              <a:rPr lang="it-IT" sz="3600" dirty="0" smtClean="0"/>
              <a:t> </a:t>
            </a:r>
            <a:r>
              <a:rPr lang="it-IT" sz="3600" dirty="0" err="1" smtClean="0"/>
              <a:t>that</a:t>
            </a:r>
            <a:r>
              <a:rPr lang="it-IT" sz="3600" dirty="0" smtClean="0"/>
              <a:t> </a:t>
            </a:r>
            <a:r>
              <a:rPr lang="it-IT" sz="3600" dirty="0" err="1" smtClean="0"/>
              <a:t>is</a:t>
            </a:r>
            <a:r>
              <a:rPr lang="it-IT" sz="3600" dirty="0" smtClean="0"/>
              <a:t> </a:t>
            </a:r>
            <a:r>
              <a:rPr lang="it-IT" sz="3600" smtClean="0"/>
              <a:t>very </a:t>
            </a:r>
            <a:r>
              <a:rPr lang="it-IT" sz="3600" dirty="0" err="1" smtClean="0"/>
              <a:t>resilient</a:t>
            </a:r>
            <a:r>
              <a:rPr lang="it-IT" sz="3600" dirty="0"/>
              <a:t>.</a:t>
            </a:r>
          </a:p>
          <a:p>
            <a:endParaRPr lang="it-IT" sz="3600" dirty="0" smtClean="0"/>
          </a:p>
          <a:p>
            <a:endParaRPr lang="en-US" sz="3600" dirty="0" smtClean="0"/>
          </a:p>
          <a:p>
            <a:pPr marL="0" indent="0">
              <a:buFont typeface="Wingdings" pitchFamily="2" charset="2"/>
              <a:buNone/>
            </a:pPr>
            <a:endParaRPr lang="it-IT" sz="3600" dirty="0"/>
          </a:p>
        </p:txBody>
      </p:sp>
    </p:spTree>
    <p:extLst>
      <p:ext uri="{BB962C8B-B14F-4D97-AF65-F5344CB8AC3E}">
        <p14:creationId xmlns:p14="http://schemas.microsoft.com/office/powerpoint/2010/main" val="3108949776"/>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smtClean="0"/>
              <a:t>[Microservices </a:t>
            </a:r>
            <a:r>
              <a:rPr lang="it-IT" sz="5400" dirty="0" err="1" smtClean="0"/>
              <a:t>based</a:t>
            </a:r>
            <a:r>
              <a:rPr lang="it-IT" sz="5400" dirty="0" smtClean="0"/>
              <a:t> </a:t>
            </a:r>
            <a:r>
              <a:rPr lang="it-IT" sz="5400" dirty="0" err="1" smtClean="0"/>
              <a:t>architecture</a:t>
            </a:r>
            <a:r>
              <a:rPr lang="it-IT" sz="5400" dirty="0" smtClean="0"/>
              <a:t> – «database per service» pattern]</a:t>
            </a:r>
            <a:endParaRPr lang="it-IT" sz="5400" dirty="0"/>
          </a:p>
        </p:txBody>
      </p:sp>
      <p:sp>
        <p:nvSpPr>
          <p:cNvPr id="8195" name="Rectangle 2"/>
          <p:cNvSpPr>
            <a:spLocks noGrp="1" noChangeArrowheads="1"/>
          </p:cNvSpPr>
          <p:nvPr>
            <p:ph type="body" idx="1"/>
          </p:nvPr>
        </p:nvSpPr>
        <p:spPr/>
        <p:txBody>
          <a:bodyPr/>
          <a:lstStyle/>
          <a:p>
            <a:r>
              <a:rPr lang="it-IT" dirty="0" err="1"/>
              <a:t>This</a:t>
            </a:r>
            <a:r>
              <a:rPr lang="it-IT" dirty="0"/>
              <a:t> </a:t>
            </a:r>
            <a:r>
              <a:rPr lang="it-IT" dirty="0" err="1"/>
              <a:t>loosely</a:t>
            </a:r>
            <a:r>
              <a:rPr lang="it-IT" dirty="0"/>
              <a:t> </a:t>
            </a:r>
            <a:r>
              <a:rPr lang="it-IT" dirty="0" err="1"/>
              <a:t>coupled</a:t>
            </a:r>
            <a:r>
              <a:rPr lang="it-IT" dirty="0"/>
              <a:t>, self-</a:t>
            </a:r>
            <a:r>
              <a:rPr lang="it-IT" dirty="0" err="1"/>
              <a:t>contained</a:t>
            </a:r>
            <a:r>
              <a:rPr lang="it-IT" dirty="0"/>
              <a:t>, non </a:t>
            </a:r>
            <a:r>
              <a:rPr lang="it-IT" dirty="0" err="1"/>
              <a:t>interdependent</a:t>
            </a:r>
            <a:r>
              <a:rPr lang="it-IT" dirty="0"/>
              <a:t> </a:t>
            </a:r>
            <a:r>
              <a:rPr lang="it-IT" dirty="0" err="1"/>
              <a:t>structure</a:t>
            </a:r>
            <a:r>
              <a:rPr lang="it-IT" dirty="0"/>
              <a:t> </a:t>
            </a:r>
            <a:r>
              <a:rPr lang="it-IT" dirty="0" err="1"/>
              <a:t>yields</a:t>
            </a:r>
            <a:r>
              <a:rPr lang="it-IT" dirty="0"/>
              <a:t> </a:t>
            </a:r>
            <a:r>
              <a:rPr lang="it-IT" dirty="0" err="1"/>
              <a:t>greater</a:t>
            </a:r>
            <a:r>
              <a:rPr lang="it-IT" dirty="0"/>
              <a:t> </a:t>
            </a:r>
            <a:r>
              <a:rPr lang="it-IT" dirty="0" err="1" smtClean="0"/>
              <a:t>efficiency</a:t>
            </a:r>
            <a:r>
              <a:rPr lang="it-IT" dirty="0" smtClean="0"/>
              <a:t> </a:t>
            </a:r>
            <a:r>
              <a:rPr lang="it-IT" dirty="0"/>
              <a:t>and </a:t>
            </a:r>
            <a:r>
              <a:rPr lang="it-IT" dirty="0" err="1"/>
              <a:t>vastly</a:t>
            </a:r>
            <a:r>
              <a:rPr lang="it-IT" dirty="0"/>
              <a:t> </a:t>
            </a:r>
            <a:r>
              <a:rPr lang="it-IT" dirty="0" err="1"/>
              <a:t>improved</a:t>
            </a:r>
            <a:r>
              <a:rPr lang="it-IT" dirty="0"/>
              <a:t> </a:t>
            </a:r>
            <a:r>
              <a:rPr lang="it-IT" dirty="0" err="1"/>
              <a:t>streamlining</a:t>
            </a:r>
            <a:r>
              <a:rPr lang="it-IT" dirty="0"/>
              <a:t> </a:t>
            </a:r>
            <a:r>
              <a:rPr lang="it-IT" dirty="0" err="1"/>
              <a:t>capabilities</a:t>
            </a:r>
            <a:r>
              <a:rPr lang="it-IT" dirty="0"/>
              <a:t> </a:t>
            </a:r>
            <a:r>
              <a:rPr lang="it-IT" dirty="0" err="1"/>
              <a:t>within</a:t>
            </a:r>
            <a:r>
              <a:rPr lang="it-IT" dirty="0"/>
              <a:t> an </a:t>
            </a:r>
            <a:r>
              <a:rPr lang="it-IT" dirty="0" err="1"/>
              <a:t>organically</a:t>
            </a:r>
            <a:r>
              <a:rPr lang="it-IT" dirty="0"/>
              <a:t> </a:t>
            </a:r>
            <a:r>
              <a:rPr lang="it-IT" dirty="0" err="1"/>
              <a:t>cohesive</a:t>
            </a:r>
            <a:r>
              <a:rPr lang="it-IT" dirty="0"/>
              <a:t> </a:t>
            </a:r>
            <a:r>
              <a:rPr lang="it-IT" dirty="0" err="1" smtClean="0"/>
              <a:t>framework</a:t>
            </a:r>
            <a:r>
              <a:rPr lang="it-IT" dirty="0" smtClean="0"/>
              <a:t>. </a:t>
            </a:r>
          </a:p>
          <a:p>
            <a:r>
              <a:rPr lang="it-IT" dirty="0" smtClean="0"/>
              <a:t>In </a:t>
            </a:r>
            <a:r>
              <a:rPr lang="it-IT" dirty="0" err="1"/>
              <a:t>order</a:t>
            </a:r>
            <a:r>
              <a:rPr lang="it-IT" dirty="0"/>
              <a:t> to </a:t>
            </a:r>
            <a:r>
              <a:rPr lang="it-IT" dirty="0" err="1"/>
              <a:t>achieve</a:t>
            </a:r>
            <a:r>
              <a:rPr lang="it-IT" dirty="0"/>
              <a:t> </a:t>
            </a:r>
            <a:r>
              <a:rPr lang="it-IT" dirty="0" err="1"/>
              <a:t>this</a:t>
            </a:r>
            <a:r>
              <a:rPr lang="it-IT" dirty="0"/>
              <a:t> goal, a </a:t>
            </a:r>
            <a:r>
              <a:rPr lang="it-IT" dirty="0" err="1"/>
              <a:t>microservices-based</a:t>
            </a:r>
            <a:r>
              <a:rPr lang="it-IT" dirty="0"/>
              <a:t> </a:t>
            </a:r>
            <a:r>
              <a:rPr lang="it-IT" dirty="0" smtClean="0"/>
              <a:t>«database per service» </a:t>
            </a:r>
            <a:r>
              <a:rPr lang="it-IT" dirty="0" err="1" smtClean="0"/>
              <a:t>architecture</a:t>
            </a:r>
            <a:r>
              <a:rPr lang="it-IT" dirty="0" smtClean="0"/>
              <a:t> </a:t>
            </a:r>
            <a:r>
              <a:rPr lang="it-IT" dirty="0" err="1"/>
              <a:t>is</a:t>
            </a:r>
            <a:r>
              <a:rPr lang="it-IT" dirty="0"/>
              <a:t> </a:t>
            </a:r>
            <a:r>
              <a:rPr lang="it-IT" dirty="0" err="1"/>
              <a:t>required</a:t>
            </a:r>
            <a:r>
              <a:rPr lang="it-IT" dirty="0" smtClean="0"/>
              <a:t>.</a:t>
            </a:r>
          </a:p>
          <a:p>
            <a:pPr lvl="2" eaLnBrk="1" hangingPunct="1"/>
            <a:r>
              <a:rPr lang="it-IT" dirty="0"/>
              <a:t>Once </a:t>
            </a:r>
            <a:r>
              <a:rPr lang="it-IT" dirty="0" err="1"/>
              <a:t>established</a:t>
            </a:r>
            <a:r>
              <a:rPr lang="it-IT" dirty="0"/>
              <a:t>, the </a:t>
            </a:r>
            <a:r>
              <a:rPr lang="it-IT" dirty="0" err="1"/>
              <a:t>requirements</a:t>
            </a:r>
            <a:r>
              <a:rPr lang="it-IT" dirty="0"/>
              <a:t> </a:t>
            </a:r>
            <a:r>
              <a:rPr lang="it-IT" dirty="0" err="1"/>
              <a:t>will</a:t>
            </a:r>
            <a:r>
              <a:rPr lang="it-IT" dirty="0"/>
              <a:t> help </a:t>
            </a:r>
            <a:r>
              <a:rPr lang="it-IT" dirty="0" err="1"/>
              <a:t>us</a:t>
            </a:r>
            <a:r>
              <a:rPr lang="it-IT" dirty="0"/>
              <a:t> </a:t>
            </a:r>
            <a:r>
              <a:rPr lang="it-IT" dirty="0" err="1"/>
              <a:t>choose</a:t>
            </a:r>
            <a:r>
              <a:rPr lang="it-IT" dirty="0"/>
              <a:t>:</a:t>
            </a:r>
          </a:p>
          <a:p>
            <a:pPr lvl="3" eaLnBrk="1" hangingPunct="1"/>
            <a:r>
              <a:rPr lang="it-IT" dirty="0"/>
              <a:t>The </a:t>
            </a:r>
            <a:r>
              <a:rPr lang="it-IT" dirty="0" err="1"/>
              <a:t>type</a:t>
            </a:r>
            <a:r>
              <a:rPr lang="it-IT" dirty="0"/>
              <a:t> of </a:t>
            </a:r>
            <a:r>
              <a:rPr lang="it-IT" dirty="0" err="1"/>
              <a:t>architecture</a:t>
            </a:r>
            <a:r>
              <a:rPr lang="it-IT" dirty="0"/>
              <a:t> of the </a:t>
            </a:r>
            <a:r>
              <a:rPr lang="it-IT" dirty="0" err="1"/>
              <a:t>system</a:t>
            </a:r>
            <a:endParaRPr lang="it-IT" dirty="0"/>
          </a:p>
          <a:p>
            <a:pPr lvl="3" eaLnBrk="1" hangingPunct="1"/>
            <a:r>
              <a:rPr lang="it-IT" dirty="0"/>
              <a:t>The </a:t>
            </a:r>
            <a:r>
              <a:rPr lang="it-IT" dirty="0" err="1"/>
              <a:t>specific</a:t>
            </a:r>
            <a:r>
              <a:rPr lang="it-IT" dirty="0"/>
              <a:t> </a:t>
            </a:r>
            <a:r>
              <a:rPr lang="it-IT" dirty="0" err="1"/>
              <a:t>technologies</a:t>
            </a:r>
            <a:r>
              <a:rPr lang="it-IT" dirty="0"/>
              <a:t> </a:t>
            </a:r>
            <a:r>
              <a:rPr lang="it-IT" dirty="0" err="1"/>
              <a:t>needed</a:t>
            </a:r>
            <a:r>
              <a:rPr lang="it-IT" dirty="0"/>
              <a:t> to </a:t>
            </a:r>
            <a:r>
              <a:rPr lang="it-IT" dirty="0" err="1"/>
              <a:t>implement</a:t>
            </a:r>
            <a:r>
              <a:rPr lang="it-IT" dirty="0"/>
              <a:t> </a:t>
            </a:r>
            <a:r>
              <a:rPr lang="it-IT" dirty="0" err="1"/>
              <a:t>it</a:t>
            </a:r>
            <a:r>
              <a:rPr lang="it-IT" dirty="0"/>
              <a:t> once the set </a:t>
            </a:r>
            <a:r>
              <a:rPr lang="it-IT" dirty="0" err="1"/>
              <a:t>has</a:t>
            </a:r>
            <a:r>
              <a:rPr lang="it-IT" dirty="0"/>
              <a:t> </a:t>
            </a:r>
            <a:r>
              <a:rPr lang="it-IT" dirty="0" err="1"/>
              <a:t>been</a:t>
            </a:r>
            <a:r>
              <a:rPr lang="it-IT" dirty="0"/>
              <a:t> </a:t>
            </a:r>
            <a:r>
              <a:rPr lang="it-IT" dirty="0" err="1"/>
              <a:t>chosen</a:t>
            </a:r>
            <a:endParaRPr lang="it-IT" dirty="0"/>
          </a:p>
          <a:p>
            <a:pPr lvl="3" eaLnBrk="1" hangingPunct="1"/>
            <a:r>
              <a:rPr lang="it-IT" dirty="0"/>
              <a:t>The software life </a:t>
            </a:r>
            <a:r>
              <a:rPr lang="it-IT" dirty="0" err="1"/>
              <a:t>cycle</a:t>
            </a:r>
            <a:r>
              <a:rPr lang="it-IT" dirty="0"/>
              <a:t> </a:t>
            </a:r>
            <a:r>
              <a:rPr lang="it-IT" dirty="0" err="1"/>
              <a:t>leading</a:t>
            </a:r>
            <a:r>
              <a:rPr lang="it-IT" dirty="0"/>
              <a:t> up to delivery  </a:t>
            </a:r>
          </a:p>
          <a:p>
            <a:pPr lvl="3" eaLnBrk="1" hangingPunct="1"/>
            <a:endParaRPr lang="it-IT" sz="3200" dirty="0" smtClean="0"/>
          </a:p>
          <a:p>
            <a:pPr lvl="2" eaLnBrk="1" hangingPunct="1"/>
            <a:endParaRPr lang="it-IT" sz="3200" dirty="0" smtClean="0"/>
          </a:p>
        </p:txBody>
      </p:sp>
    </p:spTree>
    <p:extLst>
      <p:ext uri="{BB962C8B-B14F-4D97-AF65-F5344CB8AC3E}">
        <p14:creationId xmlns:p14="http://schemas.microsoft.com/office/powerpoint/2010/main" val="3576924564"/>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Eureka server </a:t>
            </a:r>
            <a:endParaRPr lang="it-IT"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1963411"/>
            <a:ext cx="12672118" cy="738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asellaDiTesto 7"/>
          <p:cNvSpPr txBox="1"/>
          <p:nvPr/>
        </p:nvSpPr>
        <p:spPr>
          <a:xfrm>
            <a:off x="716197" y="5921896"/>
            <a:ext cx="15508251" cy="5693866"/>
          </a:xfrm>
          <a:prstGeom prst="rect">
            <a:avLst/>
          </a:prstGeom>
          <a:noFill/>
        </p:spPr>
        <p:txBody>
          <a:bodyPr wrap="square" rtlCol="0">
            <a:spAutoFit/>
          </a:bodyPr>
          <a:lstStyle/>
          <a:p>
            <a:r>
              <a:rPr lang="it-IT" sz="2800" dirty="0" smtClean="0"/>
              <a:t>server</a:t>
            </a:r>
            <a:r>
              <a:rPr lang="it-IT" sz="2800" dirty="0"/>
              <a:t>:</a:t>
            </a:r>
          </a:p>
          <a:p>
            <a:r>
              <a:rPr lang="it-IT" sz="2800" dirty="0"/>
              <a:t>  </a:t>
            </a:r>
            <a:r>
              <a:rPr lang="it-IT" sz="2800" dirty="0" err="1"/>
              <a:t>port</a:t>
            </a:r>
            <a:r>
              <a:rPr lang="it-IT" sz="2800" dirty="0"/>
              <a:t>: 8761</a:t>
            </a:r>
          </a:p>
          <a:p>
            <a:endParaRPr lang="it-IT" sz="2800" dirty="0"/>
          </a:p>
          <a:p>
            <a:r>
              <a:rPr lang="it-IT" sz="2800" u="sng" dirty="0"/>
              <a:t>eureka:</a:t>
            </a:r>
          </a:p>
          <a:p>
            <a:r>
              <a:rPr lang="it-IT" sz="2800" dirty="0"/>
              <a:t>  </a:t>
            </a:r>
            <a:r>
              <a:rPr lang="it-IT" sz="2800" dirty="0" err="1"/>
              <a:t>instance</a:t>
            </a:r>
            <a:r>
              <a:rPr lang="it-IT" sz="2800" dirty="0"/>
              <a:t>:</a:t>
            </a:r>
          </a:p>
          <a:p>
            <a:r>
              <a:rPr lang="it-IT" sz="2800" dirty="0"/>
              <a:t>    </a:t>
            </a:r>
            <a:r>
              <a:rPr lang="it-IT" sz="2800" u="sng" dirty="0" err="1"/>
              <a:t>hostname</a:t>
            </a:r>
            <a:r>
              <a:rPr lang="it-IT" sz="2800" u="sng" dirty="0"/>
              <a:t>: </a:t>
            </a:r>
            <a:r>
              <a:rPr lang="it-IT" sz="2800" u="sng" dirty="0" err="1"/>
              <a:t>localhost</a:t>
            </a:r>
            <a:endParaRPr lang="it-IT" sz="2800" u="sng" dirty="0"/>
          </a:p>
          <a:p>
            <a:r>
              <a:rPr lang="it-IT" sz="2800" dirty="0"/>
              <a:t>  client:</a:t>
            </a:r>
          </a:p>
          <a:p>
            <a:r>
              <a:rPr lang="it-IT" sz="2800" dirty="0" smtClean="0"/>
              <a:t>    </a:t>
            </a:r>
            <a:r>
              <a:rPr lang="it-IT" sz="2800" dirty="0" err="1" smtClean="0"/>
              <a:t>registerWithEureka</a:t>
            </a:r>
            <a:r>
              <a:rPr lang="it-IT" sz="2800" dirty="0" smtClean="0"/>
              <a:t>: false</a:t>
            </a:r>
            <a:r>
              <a:rPr lang="it-IT" sz="2800" b="1" dirty="0" smtClean="0">
                <a:solidFill>
                  <a:srgbClr val="FF0000"/>
                </a:solidFill>
              </a:rPr>
              <a:t> #STANDALONE MODE </a:t>
            </a:r>
          </a:p>
          <a:p>
            <a:r>
              <a:rPr lang="it-IT" sz="2800" dirty="0" smtClean="0"/>
              <a:t>    </a:t>
            </a:r>
            <a:r>
              <a:rPr lang="it-IT" sz="2800" dirty="0" err="1"/>
              <a:t>fetchRegistry</a:t>
            </a:r>
            <a:r>
              <a:rPr lang="it-IT" sz="2800" dirty="0"/>
              <a:t>: false</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http://${eureka.instance.hostname}:${server.port}/eureka/</a:t>
            </a:r>
          </a:p>
          <a:p>
            <a:r>
              <a:rPr lang="it-IT" sz="2800" dirty="0"/>
              <a:t>  server:</a:t>
            </a:r>
          </a:p>
          <a:p>
            <a:r>
              <a:rPr lang="da-DK" sz="2800" dirty="0"/>
              <a:t>    enableSelfPreservation: </a:t>
            </a:r>
            <a:r>
              <a:rPr lang="da-DK" sz="2800" dirty="0" smtClean="0"/>
              <a:t>true</a:t>
            </a:r>
            <a:endParaRPr lang="it-IT" sz="2800" dirty="0">
              <a:latin typeface="Consolas"/>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804256" y="3016619"/>
            <a:ext cx="16110556" cy="2677656"/>
          </a:xfrm>
          <a:prstGeom prst="rect">
            <a:avLst/>
          </a:prstGeom>
          <a:noFill/>
        </p:spPr>
        <p:txBody>
          <a:bodyPr wrap="square" rtlCol="0">
            <a:spAutoFit/>
          </a:bodyPr>
          <a:lstStyle/>
          <a:p>
            <a:r>
              <a:rPr lang="en-US" sz="2800" dirty="0">
                <a:latin typeface="Consolas"/>
              </a:rPr>
              <a:t>@</a:t>
            </a:r>
            <a:r>
              <a:rPr lang="en-US" sz="2800" dirty="0" err="1">
                <a:latin typeface="Consolas"/>
              </a:rPr>
              <a:t>EnableEurekaServer</a:t>
            </a:r>
            <a:r>
              <a:rPr lang="en-US" sz="2800" dirty="0">
                <a:latin typeface="Consolas"/>
              </a:rPr>
              <a:t> </a:t>
            </a:r>
            <a:br>
              <a:rPr lang="en-US" sz="2800" dirty="0">
                <a:latin typeface="Consolas"/>
              </a:rPr>
            </a:br>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r>
              <a:rPr lang="it-IT" sz="2800" dirty="0" smtClean="0">
                <a:latin typeface="Consolas"/>
              </a:rPr>
              <a:t> </a:t>
            </a:r>
          </a:p>
        </p:txBody>
      </p:sp>
      <p:sp>
        <p:nvSpPr>
          <p:cNvPr id="10" name="Rettangolo 9"/>
          <p:cNvSpPr/>
          <p:nvPr/>
        </p:nvSpPr>
        <p:spPr bwMode="auto">
          <a:xfrm>
            <a:off x="830497" y="2987720"/>
            <a:ext cx="4527739"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2" name="Rettangolo 11"/>
          <p:cNvSpPr/>
          <p:nvPr/>
        </p:nvSpPr>
        <p:spPr bwMode="auto">
          <a:xfrm>
            <a:off x="914074" y="6380439"/>
            <a:ext cx="1890356"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1" name="Rettangolo 10"/>
          <p:cNvSpPr/>
          <p:nvPr/>
        </p:nvSpPr>
        <p:spPr bwMode="auto">
          <a:xfrm>
            <a:off x="914074" y="8554209"/>
            <a:ext cx="9333710" cy="1224592"/>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4"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solidFill>
                  <a:srgbClr val="000000"/>
                </a:solidFill>
              </a:rPr>
              <a:t>Eureka server </a:t>
            </a:r>
            <a:r>
              <a:rPr lang="it-IT" sz="3600" b="1" dirty="0" err="1" smtClean="0">
                <a:solidFill>
                  <a:srgbClr val="000000"/>
                </a:solidFill>
              </a:rPr>
              <a:t>implementation</a:t>
            </a:r>
            <a:r>
              <a:rPr lang="it-IT" sz="3600" b="1" dirty="0" smtClean="0">
                <a:solidFill>
                  <a:srgbClr val="000000"/>
                </a:solidFill>
              </a:rPr>
              <a:t> </a:t>
            </a:r>
            <a:r>
              <a:rPr lang="it-IT" sz="3600" b="1" dirty="0" err="1" smtClean="0">
                <a:solidFill>
                  <a:srgbClr val="000000"/>
                </a:solidFill>
              </a:rPr>
              <a:t>details</a:t>
            </a:r>
            <a:r>
              <a:rPr lang="it-IT" sz="3600" b="1" dirty="0" smtClean="0">
                <a:solidFill>
                  <a:srgbClr val="000000"/>
                </a:solidFill>
              </a:rPr>
              <a:t> </a:t>
            </a:r>
          </a:p>
          <a:p>
            <a:pPr lvl="1"/>
            <a:r>
              <a:rPr lang="en-US" sz="3600" dirty="0" smtClean="0">
                <a:solidFill>
                  <a:srgbClr val="000000"/>
                </a:solidFill>
              </a:rPr>
              <a:t>Spring Cloud Eureka Server  Maven dependency </a:t>
            </a:r>
          </a:p>
          <a:p>
            <a:pPr lvl="1"/>
            <a:r>
              <a:rPr lang="en-US" sz="3600" dirty="0" smtClean="0">
                <a:solidFill>
                  <a:srgbClr val="000000"/>
                </a:solidFill>
              </a:rPr>
              <a:t>@</a:t>
            </a:r>
            <a:r>
              <a:rPr lang="en-US" sz="3600" dirty="0" err="1" smtClean="0">
                <a:solidFill>
                  <a:srgbClr val="000000"/>
                </a:solidFill>
              </a:rPr>
              <a:t>EnableEurekaServer</a:t>
            </a:r>
            <a:r>
              <a:rPr lang="en-US" sz="3600" dirty="0" smtClean="0">
                <a:solidFill>
                  <a:srgbClr val="000000"/>
                </a:solidFill>
              </a:rPr>
              <a:t> directive </a:t>
            </a:r>
          </a:p>
          <a:p>
            <a:pPr lvl="1"/>
            <a:r>
              <a:rPr lang="en-US" sz="3600" dirty="0" smtClean="0">
                <a:solidFill>
                  <a:srgbClr val="000000"/>
                </a:solidFill>
              </a:rPr>
              <a:t>Listening port </a:t>
            </a:r>
          </a:p>
          <a:p>
            <a:pPr lvl="1"/>
            <a:r>
              <a:rPr lang="en-US" sz="3600" dirty="0" smtClean="0">
                <a:solidFill>
                  <a:srgbClr val="000000"/>
                </a:solidFill>
              </a:rPr>
              <a:t>Eureka Standalone mode</a:t>
            </a: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912420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2" grpId="0" animBg="1"/>
      <p:bldP spid="11"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asellaDiTesto 7"/>
          <p:cNvSpPr txBox="1"/>
          <p:nvPr/>
        </p:nvSpPr>
        <p:spPr>
          <a:xfrm>
            <a:off x="813038" y="5732766"/>
            <a:ext cx="18434048" cy="6555641"/>
          </a:xfrm>
          <a:prstGeom prst="rect">
            <a:avLst/>
          </a:prstGeom>
          <a:noFill/>
        </p:spPr>
        <p:txBody>
          <a:bodyPr wrap="square" rtlCol="0">
            <a:spAutoFit/>
          </a:bodyPr>
          <a:lstStyle/>
          <a:p>
            <a:r>
              <a:rPr lang="it-IT" sz="2800" u="sng" dirty="0"/>
              <a:t>eureka:</a:t>
            </a:r>
          </a:p>
          <a:p>
            <a:r>
              <a:rPr lang="it-IT" sz="2800" dirty="0"/>
              <a:t>  password: password</a:t>
            </a:r>
          </a:p>
          <a:p>
            <a:r>
              <a:rPr lang="it-IT" sz="2800" dirty="0" smtClean="0"/>
              <a:t>  client</a:t>
            </a:r>
            <a:r>
              <a:rPr lang="it-IT" sz="2800" dirty="0"/>
              <a:t>: </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http://user:${eureka.password}@localhost:8761/eureka/</a:t>
            </a:r>
          </a:p>
          <a:p>
            <a:r>
              <a:rPr lang="it-IT" sz="2800" dirty="0"/>
              <a:t>    </a:t>
            </a:r>
            <a:r>
              <a:rPr lang="it-IT" sz="2800" u="sng" dirty="0" err="1"/>
              <a:t>healthcheck</a:t>
            </a:r>
            <a:r>
              <a:rPr lang="it-IT" sz="2800" u="sng" dirty="0"/>
              <a:t>:</a:t>
            </a:r>
          </a:p>
          <a:p>
            <a:r>
              <a:rPr lang="it-IT" sz="2800" dirty="0"/>
              <a:t>      </a:t>
            </a:r>
            <a:r>
              <a:rPr lang="it-IT" sz="2800" dirty="0" err="1"/>
              <a:t>enabled</a:t>
            </a:r>
            <a:r>
              <a:rPr lang="it-IT" sz="2800" dirty="0"/>
              <a:t>: </a:t>
            </a:r>
            <a:r>
              <a:rPr lang="it-IT" sz="2800" dirty="0" err="1"/>
              <a:t>true</a:t>
            </a:r>
            <a:endParaRPr lang="it-IT" sz="2800" dirty="0"/>
          </a:p>
          <a:p>
            <a:r>
              <a:rPr lang="it-IT" sz="2800" dirty="0"/>
              <a:t>    </a:t>
            </a:r>
            <a:r>
              <a:rPr lang="it-IT" sz="2800" dirty="0" err="1"/>
              <a:t>lease</a:t>
            </a:r>
            <a:r>
              <a:rPr lang="it-IT" sz="2800" dirty="0"/>
              <a:t>:</a:t>
            </a:r>
          </a:p>
          <a:p>
            <a:r>
              <a:rPr lang="it-IT" sz="2800" dirty="0"/>
              <a:t>      </a:t>
            </a:r>
            <a:r>
              <a:rPr lang="it-IT" sz="2800" dirty="0" err="1"/>
              <a:t>duration</a:t>
            </a:r>
            <a:r>
              <a:rPr lang="it-IT" sz="2800" dirty="0"/>
              <a:t>: 5</a:t>
            </a:r>
          </a:p>
          <a:p>
            <a:r>
              <a:rPr lang="it-IT" sz="2800" dirty="0"/>
              <a:t>  </a:t>
            </a:r>
            <a:r>
              <a:rPr lang="it-IT" sz="2800" dirty="0" err="1"/>
              <a:t>instance</a:t>
            </a:r>
            <a:r>
              <a:rPr lang="it-IT" sz="2800" dirty="0"/>
              <a:t>:</a:t>
            </a:r>
          </a:p>
          <a:p>
            <a:r>
              <a:rPr lang="it-IT" sz="2800" dirty="0"/>
              <a:t>    </a:t>
            </a:r>
            <a:r>
              <a:rPr lang="it-IT" sz="2800" dirty="0" err="1"/>
              <a:t>leaseRenewalIntervalInSeconds</a:t>
            </a:r>
            <a:r>
              <a:rPr lang="it-IT" sz="2800" dirty="0"/>
              <a:t>: 1</a:t>
            </a:r>
          </a:p>
          <a:p>
            <a:r>
              <a:rPr lang="it-IT" sz="2800" dirty="0"/>
              <a:t>    </a:t>
            </a:r>
            <a:r>
              <a:rPr lang="it-IT" sz="2800" dirty="0" err="1"/>
              <a:t>leaseExpirationDurationInSeconds</a:t>
            </a:r>
            <a:r>
              <a:rPr lang="it-IT" sz="2800" dirty="0"/>
              <a:t>: 2</a:t>
            </a:r>
          </a:p>
          <a:p>
            <a:r>
              <a:rPr lang="it-IT" sz="2800" dirty="0"/>
              <a:t>    </a:t>
            </a:r>
            <a:r>
              <a:rPr lang="it-IT" sz="2800" dirty="0" err="1"/>
              <a:t>metadataMap</a:t>
            </a:r>
            <a:r>
              <a:rPr lang="it-IT" sz="2800" dirty="0"/>
              <a:t>:</a:t>
            </a:r>
          </a:p>
          <a:p>
            <a:r>
              <a:rPr lang="it-IT" sz="2800" dirty="0"/>
              <a:t>      </a:t>
            </a:r>
            <a:r>
              <a:rPr lang="it-IT" sz="2800" dirty="0" err="1"/>
              <a:t>instanceId</a:t>
            </a:r>
            <a:r>
              <a:rPr lang="it-IT" sz="2800" dirty="0"/>
              <a:t>: </a:t>
            </a:r>
            <a:r>
              <a:rPr lang="it-IT" sz="2800" dirty="0" smtClean="0"/>
              <a:t>	${</a:t>
            </a:r>
            <a:r>
              <a:rPr lang="it-IT" sz="2800" dirty="0" err="1"/>
              <a:t>vcap.application.instance_id</a:t>
            </a:r>
            <a:r>
              <a:rPr lang="it-IT" sz="2800" dirty="0"/>
              <a:t>:${spring.application.name}:${</a:t>
            </a:r>
            <a:r>
              <a:rPr lang="it-IT" sz="2800" dirty="0" err="1"/>
              <a:t>spring.application.instance_id</a:t>
            </a:r>
            <a:r>
              <a:rPr lang="it-IT" sz="2800" dirty="0"/>
              <a:t>:${</a:t>
            </a:r>
            <a:r>
              <a:rPr lang="it-IT" sz="2800" dirty="0" err="1"/>
              <a:t>server.port</a:t>
            </a:r>
            <a:r>
              <a:rPr lang="it-IT" sz="2800" dirty="0"/>
              <a:t>}}}</a:t>
            </a: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749316" y="2826304"/>
            <a:ext cx="12162764" cy="2677656"/>
          </a:xfrm>
          <a:prstGeom prst="rect">
            <a:avLst/>
          </a:prstGeom>
          <a:noFill/>
        </p:spPr>
        <p:txBody>
          <a:bodyPr wrap="square" rtlCol="0">
            <a:spAutoFit/>
          </a:bodyPr>
          <a:lstStyle/>
          <a:p>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smtClean="0">
                <a:latin typeface="Consolas"/>
              </a:rPr>
              <a:t>@</a:t>
            </a:r>
            <a:r>
              <a:rPr lang="en-US" sz="2800" dirty="0" err="1">
                <a:latin typeface="Consolas"/>
              </a:rPr>
              <a:t>EnableEurekaClient</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EnableDiscoveryClient</a:t>
            </a:r>
            <a:r>
              <a:rPr lang="en-US" sz="2800" dirty="0">
                <a:latin typeface="Consolas"/>
              </a:rPr>
              <a:t> </a:t>
            </a:r>
            <a:br>
              <a:rPr lang="en-US" sz="2800" dirty="0">
                <a:latin typeface="Consolas"/>
              </a:rPr>
            </a:br>
            <a:r>
              <a:rPr lang="en-US" sz="2800" dirty="0" smtClean="0">
                <a:solidFill>
                  <a:srgbClr val="0000FF"/>
                </a:solidFill>
                <a:latin typeface="Consolas"/>
              </a:rPr>
              <a:t>public</a:t>
            </a:r>
            <a:r>
              <a:rPr lang="en-US" sz="2800" dirty="0" smtClean="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endParaRPr lang="it-IT" sz="2800" dirty="0" smtClean="0">
              <a:latin typeface="Consolas"/>
            </a:endParaRPr>
          </a:p>
        </p:txBody>
      </p:sp>
      <p:sp>
        <p:nvSpPr>
          <p:cNvPr id="10" name="Rettangolo 9"/>
          <p:cNvSpPr/>
          <p:nvPr/>
        </p:nvSpPr>
        <p:spPr bwMode="auto">
          <a:xfrm>
            <a:off x="727648" y="3262201"/>
            <a:ext cx="4527739"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2" name="Rettangolo 11"/>
          <p:cNvSpPr/>
          <p:nvPr/>
        </p:nvSpPr>
        <p:spPr bwMode="auto">
          <a:xfrm>
            <a:off x="1116340" y="6984880"/>
            <a:ext cx="11361993" cy="9801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695" y="1932205"/>
            <a:ext cx="8187679" cy="800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service provider </a:t>
            </a:r>
            <a:endParaRPr lang="it-IT" dirty="0"/>
          </a:p>
        </p:txBody>
      </p:sp>
      <p:sp>
        <p:nvSpPr>
          <p:cNvPr id="17"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solidFill>
                  <a:srgbClr val="000000"/>
                </a:solidFill>
              </a:rPr>
              <a:t>Eureka service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i="1" dirty="0">
                <a:solidFill>
                  <a:srgbClr val="000000"/>
                </a:solidFill>
              </a:rPr>
              <a:t>@</a:t>
            </a:r>
            <a:r>
              <a:rPr lang="it-IT" sz="3600" i="1" dirty="0" err="1">
                <a:solidFill>
                  <a:srgbClr val="000000"/>
                </a:solidFill>
              </a:rPr>
              <a:t>EnableEurekaClient</a:t>
            </a:r>
            <a:endParaRPr lang="it-IT" sz="3600" i="1" dirty="0">
              <a:solidFill>
                <a:srgbClr val="000000"/>
              </a:solidFill>
            </a:endParaRPr>
          </a:p>
          <a:p>
            <a:pPr lvl="1"/>
            <a:r>
              <a:rPr lang="it-IT" sz="3600" i="1" dirty="0">
                <a:solidFill>
                  <a:srgbClr val="000000"/>
                </a:solidFill>
              </a:rPr>
              <a:t>@</a:t>
            </a:r>
            <a:r>
              <a:rPr lang="it-IT" sz="3600" i="1" dirty="0" err="1">
                <a:solidFill>
                  <a:srgbClr val="000000"/>
                </a:solidFill>
              </a:rPr>
              <a:t>EnableDiscoveryClient</a:t>
            </a:r>
            <a:endParaRPr lang="it-IT" sz="3600" i="1" dirty="0">
              <a:solidFill>
                <a:srgbClr val="000000"/>
              </a:solidFill>
            </a:endParaRPr>
          </a:p>
          <a:p>
            <a:pPr lvl="1"/>
            <a:r>
              <a:rPr lang="it-IT" sz="3600" dirty="0" smtClean="0">
                <a:solidFill>
                  <a:srgbClr val="000000"/>
                </a:solidFill>
              </a:rPr>
              <a:t>Eureka configuration </a:t>
            </a:r>
            <a:r>
              <a:rPr lang="it-IT" sz="3600" dirty="0" err="1" smtClean="0">
                <a:solidFill>
                  <a:srgbClr val="000000"/>
                </a:solidFill>
              </a:rPr>
              <a:t>keys</a:t>
            </a: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993107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749316" y="1817440"/>
            <a:ext cx="16483244" cy="10002738"/>
          </a:xfrm>
          <a:prstGeom prst="rect">
            <a:avLst/>
          </a:prstGeom>
          <a:noFill/>
        </p:spPr>
        <p:txBody>
          <a:bodyPr wrap="square" rtlCol="0">
            <a:spAutoFit/>
          </a:bodyPr>
          <a:lstStyle/>
          <a:p>
            <a:r>
              <a:rPr lang="it-IT" sz="2800" dirty="0" smtClean="0">
                <a:latin typeface="Consolas"/>
              </a:rPr>
              <a:t> </a:t>
            </a:r>
            <a:r>
              <a:rPr lang="it-IT" sz="2800" dirty="0">
                <a:latin typeface="Consolas"/>
              </a:rPr>
              <a:t/>
            </a:r>
            <a:br>
              <a:rPr lang="it-IT" sz="2800" dirty="0">
                <a:latin typeface="Consolas"/>
              </a:rPr>
            </a:br>
            <a:r>
              <a:rPr lang="it-IT" sz="2800" dirty="0">
                <a:latin typeface="Consolas"/>
              </a:rPr>
              <a:t>import </a:t>
            </a:r>
            <a:r>
              <a:rPr lang="it-IT" sz="2800" dirty="0" err="1">
                <a:latin typeface="Consolas"/>
              </a:rPr>
              <a:t>org.springframework.cloud.client.ServiceInstance</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org.springframework.cloud.client.discovery.DiscoveryClient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DiscoveryClient</a:t>
            </a:r>
            <a:r>
              <a:rPr lang="it-IT" sz="2800" dirty="0">
                <a:latin typeface="Consolas"/>
              </a:rPr>
              <a:t> </a:t>
            </a:r>
            <a:r>
              <a:rPr lang="it-IT" sz="2800" dirty="0" err="1">
                <a:latin typeface="Consolas"/>
              </a:rPr>
              <a:t>discoveryClient</a:t>
            </a:r>
            <a:r>
              <a:rPr lang="it-IT" sz="2800" dirty="0">
                <a:latin typeface="Consolas"/>
              </a:rPr>
              <a:t>; </a:t>
            </a:r>
            <a:br>
              <a:rPr lang="it-IT" sz="2800" dirty="0">
                <a:latin typeface="Consolas"/>
              </a:rPr>
            </a:br>
            <a:endParaRPr lang="it-IT" sz="2800" dirty="0" smtClean="0">
              <a:latin typeface="Consolas"/>
            </a:endParaRPr>
          </a:p>
          <a:p>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listDiscovery</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latin typeface="Consolas"/>
              </a:rPr>
              <a:t>String</a:t>
            </a:r>
            <a:r>
              <a:rPr lang="it-IT" sz="2800" dirty="0">
                <a:latin typeface="Consolas"/>
              </a:rPr>
              <a:t> </a:t>
            </a:r>
            <a:r>
              <a:rPr lang="it-IT" sz="2800" dirty="0" err="1">
                <a:latin typeface="Consolas"/>
              </a:rPr>
              <a:t>listDiscovery</a:t>
            </a:r>
            <a:r>
              <a:rPr lang="it-IT" sz="2800" dirty="0">
                <a:latin typeface="Consolas"/>
              </a:rPr>
              <a:t>() { </a:t>
            </a:r>
            <a:br>
              <a:rPr lang="it-IT" sz="2800" dirty="0">
                <a:latin typeface="Consolas"/>
              </a:rPr>
            </a:br>
            <a:r>
              <a:rPr lang="it-IT" sz="2800" dirty="0">
                <a:latin typeface="Consolas"/>
              </a:rPr>
              <a:t>    </a:t>
            </a:r>
            <a:r>
              <a:rPr lang="it-IT" sz="2800" dirty="0" smtClean="0">
                <a:latin typeface="Consolas"/>
              </a:rPr>
              <a:t>	List&lt;</a:t>
            </a:r>
            <a:r>
              <a:rPr lang="it-IT" sz="2800" dirty="0" err="1" smtClean="0">
                <a:latin typeface="Consolas"/>
              </a:rPr>
              <a:t>ServiceInstance</a:t>
            </a:r>
            <a:r>
              <a:rPr lang="it-IT" sz="2800" dirty="0">
                <a:latin typeface="Consolas"/>
              </a:rPr>
              <a:t>&gt; </a:t>
            </a:r>
            <a:endParaRPr lang="it-IT" sz="2800" dirty="0" smtClean="0">
              <a:latin typeface="Consolas"/>
            </a:endParaRPr>
          </a:p>
          <a:p>
            <a:r>
              <a:rPr lang="it-IT" sz="2800" dirty="0" smtClean="0">
                <a:latin typeface="Consolas"/>
              </a:rPr>
              <a:t>	</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this</a:t>
            </a:r>
            <a:r>
              <a:rPr lang="it-IT" sz="2800" dirty="0" err="1">
                <a:latin typeface="Consolas"/>
              </a:rPr>
              <a:t>.discoveryClient.getInstances</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pPr lvl="1"/>
            <a:r>
              <a:rPr lang="it-IT" sz="2800" dirty="0" smtClean="0">
                <a:latin typeface="Consolas"/>
              </a:rPr>
              <a:t>	</a:t>
            </a:r>
            <a:r>
              <a:rPr lang="it-IT" sz="2800" dirty="0" err="1" smtClean="0">
                <a:solidFill>
                  <a:srgbClr val="0000FF"/>
                </a:solidFill>
                <a:latin typeface="Consolas"/>
              </a:rPr>
              <a:t>if</a:t>
            </a:r>
            <a:r>
              <a:rPr lang="it-IT" sz="2800" dirty="0" smtClean="0">
                <a:latin typeface="Consolas"/>
              </a:rPr>
              <a:t>(</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null</a:t>
            </a:r>
            <a:r>
              <a:rPr lang="it-IT" sz="2800" dirty="0">
                <a:latin typeface="Consolas"/>
              </a:rPr>
              <a:t> &amp;&amp; !</a:t>
            </a:r>
            <a:r>
              <a:rPr lang="it-IT" sz="2800" dirty="0" err="1">
                <a:latin typeface="Consolas"/>
              </a:rPr>
              <a:t>instances.isEmpty</a:t>
            </a:r>
            <a:r>
              <a:rPr lang="it-IT" sz="2800" dirty="0">
                <a:latin typeface="Consolas"/>
              </a:rPr>
              <a:t>()) { </a:t>
            </a:r>
            <a:br>
              <a:rPr lang="it-IT" sz="2800" dirty="0">
                <a:latin typeface="Consolas"/>
              </a:rPr>
            </a:br>
            <a:r>
              <a:rPr lang="it-IT" sz="2800" dirty="0">
                <a:latin typeface="Consolas"/>
              </a:rPr>
              <a:t>     </a:t>
            </a:r>
            <a:r>
              <a:rPr lang="it-IT" sz="2800" dirty="0">
                <a:solidFill>
                  <a:srgbClr val="0000FF"/>
                </a:solidFill>
                <a:latin typeface="Consolas"/>
              </a:rPr>
              <a:t>for</a:t>
            </a:r>
            <a:r>
              <a:rPr lang="it-IT" sz="2800" dirty="0">
                <a:latin typeface="Consolas"/>
              </a:rPr>
              <a:t>(</a:t>
            </a:r>
            <a:r>
              <a:rPr lang="it-IT" sz="2800" dirty="0" err="1">
                <a:solidFill>
                  <a:srgbClr val="0000FF"/>
                </a:solidFill>
                <a:latin typeface="Consolas"/>
              </a:rPr>
              <a:t>int</a:t>
            </a:r>
            <a:r>
              <a:rPr lang="it-IT" sz="2800" dirty="0">
                <a:latin typeface="Consolas"/>
              </a:rPr>
              <a:t> i=</a:t>
            </a:r>
            <a:r>
              <a:rPr lang="it-IT" sz="2800" dirty="0">
                <a:solidFill>
                  <a:srgbClr val="800080"/>
                </a:solidFill>
                <a:latin typeface="Consolas"/>
              </a:rPr>
              <a:t>0</a:t>
            </a:r>
            <a:r>
              <a:rPr lang="it-IT" sz="2800" dirty="0">
                <a:latin typeface="Consolas"/>
              </a:rPr>
              <a:t>; i&lt;</a:t>
            </a:r>
            <a:r>
              <a:rPr lang="it-IT" sz="2800" dirty="0" err="1">
                <a:latin typeface="Consolas"/>
              </a:rPr>
              <a:t>instances.size</a:t>
            </a:r>
            <a:r>
              <a:rPr lang="it-IT" sz="2800" dirty="0">
                <a:latin typeface="Consolas"/>
              </a:rPr>
              <a:t>();i++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latin typeface="Consolas"/>
              </a:rPr>
              <a:t>ServiceInstance</a:t>
            </a:r>
            <a:r>
              <a:rPr lang="it-IT" sz="2800" dirty="0">
                <a:latin typeface="Consolas"/>
              </a:rPr>
              <a:t> </a:t>
            </a:r>
            <a:r>
              <a:rPr lang="it-IT" sz="2800" dirty="0" err="1">
                <a:latin typeface="Consolas"/>
              </a:rPr>
              <a:t>serviceInstance</a:t>
            </a:r>
            <a:r>
              <a:rPr lang="it-IT" sz="2800" dirty="0">
                <a:latin typeface="Consolas"/>
              </a:rPr>
              <a:t> = </a:t>
            </a:r>
            <a:r>
              <a:rPr lang="it-IT" sz="2800" dirty="0" err="1">
                <a:latin typeface="Consolas"/>
              </a:rPr>
              <a:t>instances.</a:t>
            </a:r>
            <a:r>
              <a:rPr lang="it-IT" sz="2800" dirty="0" err="1">
                <a:solidFill>
                  <a:srgbClr val="0000FF"/>
                </a:solidFill>
                <a:latin typeface="Consolas"/>
              </a:rPr>
              <a:t>get</a:t>
            </a:r>
            <a:r>
              <a:rPr lang="it-IT" sz="2800" dirty="0">
                <a:latin typeface="Consolas"/>
              </a:rPr>
              <a:t>(i</a:t>
            </a:r>
            <a:r>
              <a:rPr lang="it-IT" sz="2800" dirty="0" smtClean="0">
                <a:latin typeface="Consolas"/>
              </a:rPr>
              <a:t>);</a:t>
            </a:r>
          </a:p>
          <a:p>
            <a:pPr lvl="1"/>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r>
              <a:rPr lang="it-IT" sz="2800" dirty="0" err="1" smtClean="0">
                <a:latin typeface="Consolas"/>
              </a:rPr>
              <a:t>System.out.println</a:t>
            </a:r>
            <a:r>
              <a:rPr lang="it-IT" sz="2800" dirty="0" smtClean="0">
                <a:latin typeface="Consolas"/>
              </a:rPr>
              <a:t>(</a:t>
            </a:r>
            <a:r>
              <a:rPr lang="it-IT" sz="2800" dirty="0" smtClean="0">
                <a:solidFill>
                  <a:srgbClr val="800000"/>
                </a:solidFill>
                <a:latin typeface="Consolas"/>
              </a:rPr>
              <a:t>"</a:t>
            </a:r>
            <a:r>
              <a:rPr lang="it-IT" sz="2800" dirty="0" err="1" smtClean="0">
                <a:solidFill>
                  <a:srgbClr val="800000"/>
                </a:solidFill>
                <a:latin typeface="Consolas"/>
              </a:rPr>
              <a:t>hostname</a:t>
            </a:r>
            <a:r>
              <a:rPr lang="it-IT" sz="2800" dirty="0" smtClean="0">
                <a:solidFill>
                  <a:srgbClr val="800000"/>
                </a:solidFill>
                <a:latin typeface="Consolas"/>
              </a:rPr>
              <a:t>-&gt; "</a:t>
            </a:r>
            <a:r>
              <a:rPr lang="it-IT" sz="2800" dirty="0" smtClean="0">
                <a:latin typeface="Consolas"/>
              </a:rPr>
              <a:t> + </a:t>
            </a:r>
            <a:r>
              <a:rPr lang="it-IT" sz="2800" dirty="0" err="1" smtClean="0">
                <a:latin typeface="Consolas"/>
              </a:rPr>
              <a:t>serviceInstance.getHost</a:t>
            </a:r>
            <a:r>
              <a:rPr lang="it-IT" sz="2800" dirty="0" smtClean="0">
                <a:latin typeface="Consolas"/>
              </a:rPr>
              <a:t>());</a:t>
            </a:r>
          </a:p>
          <a:p>
            <a:pPr lvl="1"/>
            <a:r>
              <a:rPr lang="it-IT" sz="2800" dirty="0">
                <a:latin typeface="Consolas"/>
              </a:rPr>
              <a:t>	</a:t>
            </a:r>
            <a:r>
              <a:rPr lang="it-IT" sz="2800" dirty="0" smtClean="0">
                <a:latin typeface="Consolas"/>
              </a:rPr>
              <a:t>	</a:t>
            </a:r>
            <a:r>
              <a:rPr lang="it-IT" sz="2800" dirty="0" err="1" smtClean="0">
                <a:latin typeface="Consolas"/>
              </a:rPr>
              <a:t>System.out.println</a:t>
            </a:r>
            <a:r>
              <a:rPr lang="it-IT" sz="2800" dirty="0" smtClean="0">
                <a:latin typeface="Consolas"/>
              </a:rPr>
              <a:t>(</a:t>
            </a:r>
            <a:r>
              <a:rPr lang="it-IT" sz="2800" dirty="0">
                <a:solidFill>
                  <a:srgbClr val="800000"/>
                </a:solidFill>
                <a:latin typeface="Consolas"/>
              </a:rPr>
              <a:t>"</a:t>
            </a:r>
            <a:r>
              <a:rPr lang="it-IT" sz="2800" dirty="0" err="1" smtClean="0">
                <a:solidFill>
                  <a:srgbClr val="800000"/>
                </a:solidFill>
                <a:latin typeface="Consolas"/>
              </a:rPr>
              <a:t>port</a:t>
            </a:r>
            <a:r>
              <a:rPr lang="it-IT" sz="2800" dirty="0" smtClean="0">
                <a:solidFill>
                  <a:srgbClr val="800000"/>
                </a:solidFill>
                <a:latin typeface="Consolas"/>
              </a:rPr>
              <a:t>-&gt; </a:t>
            </a:r>
            <a:r>
              <a:rPr lang="it-IT" sz="2800" dirty="0">
                <a:solidFill>
                  <a:srgbClr val="800000"/>
                </a:solidFill>
                <a:latin typeface="Consolas"/>
              </a:rPr>
              <a:t>"</a:t>
            </a:r>
            <a:r>
              <a:rPr lang="it-IT" sz="2800" dirty="0" smtClean="0">
                <a:latin typeface="Consolas"/>
              </a:rPr>
              <a:t> + </a:t>
            </a:r>
            <a:r>
              <a:rPr lang="it-IT" sz="2800" dirty="0" err="1" smtClean="0">
                <a:latin typeface="Consolas"/>
              </a:rPr>
              <a:t>serviceInstance.getPort</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a:t>
            </a:r>
          </a:p>
          <a:p>
            <a:pPr lvl="1"/>
            <a:r>
              <a:rPr lang="it-IT" sz="2800" dirty="0">
                <a:latin typeface="Consolas"/>
              </a:rPr>
              <a:t>	</a:t>
            </a:r>
            <a:r>
              <a:rPr lang="it-IT" sz="2800" dirty="0" smtClean="0">
                <a:latin typeface="Consolas"/>
              </a:rPr>
              <a:t>}</a:t>
            </a:r>
            <a:r>
              <a:rPr lang="it-IT" sz="2800" dirty="0">
                <a:latin typeface="Consolas"/>
              </a:rPr>
              <a:t>   </a:t>
            </a:r>
            <a:br>
              <a:rPr lang="it-IT" sz="2800" dirty="0">
                <a:latin typeface="Consolas"/>
              </a:rPr>
            </a:br>
            <a:r>
              <a:rPr lang="it-IT" sz="2800" dirty="0">
                <a:latin typeface="Consolas"/>
              </a:rPr>
              <a:t>} </a:t>
            </a:r>
            <a:br>
              <a:rPr lang="it-IT" sz="2800" dirty="0">
                <a:latin typeface="Consolas"/>
              </a:rPr>
            </a:br>
            <a:endParaRPr lang="it-IT" sz="2800" dirty="0" smtClean="0">
              <a:latin typeface="Consolas"/>
            </a:endParaRPr>
          </a:p>
        </p:txBody>
      </p:sp>
      <p:sp>
        <p:nvSpPr>
          <p:cNvPr id="10" name="Rettangolo 9"/>
          <p:cNvSpPr/>
          <p:nvPr/>
        </p:nvSpPr>
        <p:spPr bwMode="auto">
          <a:xfrm>
            <a:off x="749316" y="2193649"/>
            <a:ext cx="13098868"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1" name="Rettangolo 10"/>
          <p:cNvSpPr/>
          <p:nvPr/>
        </p:nvSpPr>
        <p:spPr bwMode="auto">
          <a:xfrm>
            <a:off x="1708548" y="5731931"/>
            <a:ext cx="14781062" cy="1010862"/>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4" name="Rettangolo 13"/>
          <p:cNvSpPr/>
          <p:nvPr/>
        </p:nvSpPr>
        <p:spPr bwMode="auto">
          <a:xfrm>
            <a:off x="2753882" y="8142341"/>
            <a:ext cx="10186773" cy="59510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8" name="Segnaposto contenuto 2"/>
          <p:cNvSpPr txBox="1">
            <a:spLocks/>
          </p:cNvSpPr>
          <p:nvPr/>
        </p:nvSpPr>
        <p:spPr bwMode="auto">
          <a:xfrm>
            <a:off x="24384000" y="7416219"/>
            <a:ext cx="6237262" cy="4357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endParaRPr lang="it-IT" sz="3600" dirty="0" smtClean="0">
              <a:solidFill>
                <a:srgbClr val="000000"/>
              </a:solidFill>
            </a:endParaRPr>
          </a:p>
        </p:txBody>
      </p:sp>
      <p:sp>
        <p:nvSpPr>
          <p:cNvPr id="13"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solidFill>
                  <a:srgbClr val="000000"/>
                </a:solidFill>
              </a:rPr>
              <a:t>Service Consumer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endParaRPr lang="it-IT" sz="3600" b="1" dirty="0" smtClean="0">
              <a:solidFill>
                <a:srgbClr val="000000"/>
              </a:solidFill>
            </a:endParaRPr>
          </a:p>
          <a:p>
            <a:pPr lvl="1"/>
            <a:r>
              <a:rPr lang="it-IT" sz="3600" dirty="0" smtClean="0">
                <a:solidFill>
                  <a:srgbClr val="000000"/>
                </a:solidFill>
              </a:rPr>
              <a:t>Reference to Spring </a:t>
            </a:r>
            <a:r>
              <a:rPr lang="it-IT" sz="3600" dirty="0" err="1" smtClean="0">
                <a:solidFill>
                  <a:srgbClr val="000000"/>
                </a:solidFill>
              </a:rPr>
              <a:t>Cloud</a:t>
            </a:r>
            <a:r>
              <a:rPr lang="it-IT" sz="3600" dirty="0" smtClean="0">
                <a:solidFill>
                  <a:srgbClr val="000000"/>
                </a:solidFill>
              </a:rPr>
              <a:t>  Client </a:t>
            </a:r>
            <a:r>
              <a:rPr lang="it-IT" sz="3600" dirty="0" err="1" smtClean="0">
                <a:solidFill>
                  <a:srgbClr val="000000"/>
                </a:solidFill>
              </a:rPr>
              <a:t>ServerInstance</a:t>
            </a:r>
            <a:r>
              <a:rPr lang="it-IT" sz="3600" dirty="0" smtClean="0">
                <a:solidFill>
                  <a:srgbClr val="000000"/>
                </a:solidFill>
              </a:rPr>
              <a:t> and </a:t>
            </a:r>
            <a:r>
              <a:rPr lang="it-IT" sz="3600" dirty="0" err="1" smtClean="0">
                <a:solidFill>
                  <a:srgbClr val="000000"/>
                </a:solidFill>
              </a:rPr>
              <a:t>DiscoveryClient</a:t>
            </a:r>
            <a:endParaRPr lang="it-IT" sz="3600" dirty="0" smtClean="0">
              <a:solidFill>
                <a:srgbClr val="000000"/>
              </a:solidFill>
            </a:endParaRPr>
          </a:p>
          <a:p>
            <a:pPr lvl="1"/>
            <a:r>
              <a:rPr lang="it-IT" sz="3600" dirty="0" smtClean="0">
                <a:solidFill>
                  <a:srgbClr val="000000"/>
                </a:solidFill>
              </a:rPr>
              <a:t>Service </a:t>
            </a:r>
            <a:r>
              <a:rPr lang="it-IT" sz="3600" dirty="0" err="1" smtClean="0">
                <a:solidFill>
                  <a:srgbClr val="000000"/>
                </a:solidFill>
              </a:rPr>
              <a:t>instances</a:t>
            </a:r>
            <a:r>
              <a:rPr lang="it-IT" sz="3600" dirty="0" smtClean="0">
                <a:solidFill>
                  <a:srgbClr val="000000"/>
                </a:solidFill>
              </a:rPr>
              <a:t> </a:t>
            </a:r>
            <a:r>
              <a:rPr lang="it-IT" sz="3600" dirty="0" err="1">
                <a:solidFill>
                  <a:srgbClr val="000000"/>
                </a:solidFill>
              </a:rPr>
              <a:t>resolution</a:t>
            </a:r>
            <a:r>
              <a:rPr lang="it-IT" sz="3600" dirty="0">
                <a:solidFill>
                  <a:srgbClr val="000000"/>
                </a:solidFill>
              </a:rPr>
              <a:t> by service </a:t>
            </a:r>
            <a:r>
              <a:rPr lang="it-IT" sz="3600" dirty="0" err="1">
                <a:solidFill>
                  <a:srgbClr val="000000"/>
                </a:solidFill>
              </a:rPr>
              <a:t>discovery</a:t>
            </a:r>
            <a:r>
              <a:rPr lang="it-IT" sz="3600" dirty="0">
                <a:solidFill>
                  <a:srgbClr val="000000"/>
                </a:solidFill>
              </a:rPr>
              <a:t> </a:t>
            </a:r>
            <a:endParaRPr lang="it-IT" sz="3600" dirty="0" smtClean="0">
              <a:solidFill>
                <a:srgbClr val="000000"/>
              </a:solidFill>
            </a:endParaRPr>
          </a:p>
          <a:p>
            <a:pPr lvl="1"/>
            <a:r>
              <a:rPr lang="it-IT" sz="3600" dirty="0" err="1" smtClean="0">
                <a:solidFill>
                  <a:srgbClr val="000000"/>
                </a:solidFill>
              </a:rPr>
              <a:t>Details</a:t>
            </a:r>
            <a:r>
              <a:rPr lang="it-IT" sz="3600" dirty="0" smtClean="0">
                <a:solidFill>
                  <a:srgbClr val="000000"/>
                </a:solidFill>
              </a:rPr>
              <a:t> of the </a:t>
            </a:r>
            <a:r>
              <a:rPr lang="it-IT" sz="3600" dirty="0" err="1" smtClean="0">
                <a:solidFill>
                  <a:srgbClr val="000000"/>
                </a:solidFill>
              </a:rPr>
              <a:t>available</a:t>
            </a:r>
            <a:r>
              <a:rPr lang="it-IT" sz="3600" dirty="0" smtClean="0">
                <a:solidFill>
                  <a:srgbClr val="000000"/>
                </a:solidFill>
              </a:rPr>
              <a:t> </a:t>
            </a:r>
            <a:endParaRPr lang="it-IT" sz="3600" dirty="0">
              <a:solidFill>
                <a:srgbClr val="000000"/>
              </a:solidFill>
            </a:endParaRPr>
          </a:p>
          <a:p>
            <a:pPr marL="419100" lvl="1" indent="0">
              <a:buNone/>
            </a:pPr>
            <a:r>
              <a:rPr lang="it-IT" sz="3600" dirty="0" smtClean="0">
                <a:solidFill>
                  <a:srgbClr val="000000"/>
                </a:solidFill>
              </a:rPr>
              <a:t>	service </a:t>
            </a:r>
            <a:r>
              <a:rPr lang="it-IT" sz="3600" dirty="0" err="1" smtClean="0">
                <a:solidFill>
                  <a:srgbClr val="000000"/>
                </a:solidFill>
              </a:rPr>
              <a:t>instances</a:t>
            </a:r>
            <a:r>
              <a:rPr lang="it-IT" sz="3600" dirty="0" smtClean="0">
                <a:solidFill>
                  <a:srgbClr val="000000"/>
                </a:solidFill>
              </a:rPr>
              <a:t> </a:t>
            </a:r>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service consumer</a:t>
            </a:r>
            <a:endParaRPr lang="it-IT" dirty="0"/>
          </a:p>
        </p:txBody>
      </p:sp>
    </p:spTree>
    <p:extLst>
      <p:ext uri="{BB962C8B-B14F-4D97-AF65-F5344CB8AC3E}">
        <p14:creationId xmlns:p14="http://schemas.microsoft.com/office/powerpoint/2010/main" val="45400708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a:t>
            </a:r>
            <a:r>
              <a:rPr lang="it-IT" dirty="0" err="1" smtClean="0"/>
              <a:t>Feign</a:t>
            </a:r>
            <a:r>
              <a:rPr lang="it-IT" dirty="0" smtClean="0"/>
              <a:t> client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406416" y="1531690"/>
            <a:ext cx="16569333"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org.springframework.cloud.client.discovery.EnableDiscoveryClient; </a:t>
            </a:r>
            <a:br>
              <a:rPr lang="it-IT" sz="2800" dirty="0">
                <a:latin typeface="Consolas"/>
              </a:rPr>
            </a:br>
            <a:r>
              <a:rPr lang="it-IT" sz="2800" dirty="0">
                <a:latin typeface="Consolas"/>
              </a:rPr>
              <a:t>import </a:t>
            </a:r>
            <a:r>
              <a:rPr lang="it-IT" sz="2800" dirty="0" err="1">
                <a:latin typeface="Consolas"/>
              </a:rPr>
              <a:t>org.springframework.cloud.netflix.feign.EnableFeignClients</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org.springframework.cloud.netflix.feign.FeignClient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SpringBootApplication</a:t>
            </a:r>
            <a:r>
              <a:rPr lang="it-IT" sz="2800" dirty="0">
                <a:latin typeface="Consolas"/>
              </a:rPr>
              <a:t> </a:t>
            </a:r>
            <a:br>
              <a:rPr lang="it-IT" sz="2800" dirty="0">
                <a:latin typeface="Consolas"/>
              </a:rPr>
            </a:br>
            <a:r>
              <a:rPr lang="it-IT" sz="2800" dirty="0">
                <a:latin typeface="Consolas"/>
              </a:rPr>
              <a:t>@</a:t>
            </a:r>
            <a:r>
              <a:rPr lang="it-IT" sz="2800" dirty="0" err="1" smtClean="0">
                <a:latin typeface="Consolas"/>
              </a:rPr>
              <a:t>EnableDiscoveryClient</a:t>
            </a:r>
            <a:r>
              <a:rPr lang="it-IT" sz="2800" dirty="0" smtClean="0">
                <a:solidFill>
                  <a:srgbClr val="008000"/>
                </a:solidFill>
                <a:latin typeface="Consolas"/>
              </a:rPr>
              <a:t/>
            </a:r>
            <a:br>
              <a:rPr lang="it-IT" sz="2800" dirty="0" smtClean="0">
                <a:solidFill>
                  <a:srgbClr val="008000"/>
                </a:solidFill>
                <a:latin typeface="Consolas"/>
              </a:rPr>
            </a:br>
            <a:r>
              <a:rPr lang="it-IT" sz="2800" dirty="0" smtClean="0">
                <a:latin typeface="Consolas"/>
              </a:rPr>
              <a:t>@</a:t>
            </a:r>
            <a:r>
              <a:rPr lang="it-IT" sz="2800" dirty="0" err="1">
                <a:latin typeface="Consolas"/>
              </a:rPr>
              <a:t>RestController</a:t>
            </a:r>
            <a:r>
              <a:rPr lang="it-IT" sz="2800" dirty="0">
                <a:latin typeface="Consolas"/>
              </a:rPr>
              <a:t> </a:t>
            </a:r>
            <a:endParaRPr lang="it-IT" sz="2800" dirty="0" smtClean="0">
              <a:latin typeface="Consolas"/>
            </a:endParaRPr>
          </a:p>
          <a:p>
            <a:r>
              <a:rPr lang="it-IT" sz="2800" dirty="0" smtClean="0">
                <a:latin typeface="Consolas"/>
              </a:rPr>
              <a:t>@</a:t>
            </a:r>
            <a:r>
              <a:rPr lang="it-IT" sz="2800" dirty="0" err="1">
                <a:latin typeface="Consolas"/>
              </a:rPr>
              <a:t>EnableFeignClients</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EurekaFeignClientApplication</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static</a:t>
            </a:r>
            <a:r>
              <a:rPr lang="it-IT" sz="2800" dirty="0">
                <a:latin typeface="Consolas"/>
              </a:rPr>
              <a:t> </a:t>
            </a:r>
            <a:r>
              <a:rPr lang="it-IT" sz="2800" dirty="0" err="1">
                <a:solidFill>
                  <a:srgbClr val="0000FF"/>
                </a:solidFill>
                <a:latin typeface="Consolas"/>
              </a:rPr>
              <a:t>void</a:t>
            </a:r>
            <a:r>
              <a:rPr lang="it-IT" sz="2800" dirty="0">
                <a:latin typeface="Consolas"/>
              </a:rPr>
              <a:t> </a:t>
            </a:r>
            <a:r>
              <a:rPr lang="it-IT" sz="2800" dirty="0" err="1">
                <a:latin typeface="Consolas"/>
              </a:rPr>
              <a:t>main</a:t>
            </a:r>
            <a:r>
              <a:rPr lang="it-IT" sz="2800" dirty="0">
                <a:latin typeface="Consolas"/>
              </a:rPr>
              <a:t>(</a:t>
            </a:r>
            <a:r>
              <a:rPr lang="it-IT" sz="2800" dirty="0" err="1">
                <a:latin typeface="Consolas"/>
              </a:rPr>
              <a:t>String</a:t>
            </a:r>
            <a:r>
              <a:rPr lang="it-IT" sz="2800" dirty="0">
                <a:latin typeface="Consolas"/>
              </a:rPr>
              <a:t>[] </a:t>
            </a:r>
            <a:r>
              <a:rPr lang="it-IT" sz="2800" dirty="0" err="1">
                <a:latin typeface="Consolas"/>
              </a:rPr>
              <a:t>args</a:t>
            </a:r>
            <a:r>
              <a:rPr lang="it-IT" sz="2800" dirty="0">
                <a:latin typeface="Consolas"/>
              </a:rPr>
              <a:t>) { </a:t>
            </a:r>
            <a:br>
              <a:rPr lang="it-IT" sz="2800" dirty="0">
                <a:latin typeface="Consolas"/>
              </a:rPr>
            </a:br>
            <a:r>
              <a:rPr lang="it-IT" sz="2800" dirty="0" smtClean="0">
                <a:latin typeface="Consolas"/>
              </a:rPr>
              <a:t>	</a:t>
            </a:r>
            <a:r>
              <a:rPr lang="it-IT" sz="2800" dirty="0" err="1" smtClean="0">
                <a:latin typeface="Consolas"/>
              </a:rPr>
              <a:t>SpringApplication.run</a:t>
            </a:r>
            <a:r>
              <a:rPr lang="it-IT" sz="2800" dirty="0" smtClean="0">
                <a:latin typeface="Consolas"/>
              </a:rPr>
              <a:t>(</a:t>
            </a:r>
            <a:r>
              <a:rPr lang="it-IT" sz="2800" dirty="0" err="1" smtClean="0">
                <a:latin typeface="Consolas"/>
              </a:rPr>
              <a:t>EurekaFeignClientApplication.</a:t>
            </a:r>
            <a:r>
              <a:rPr lang="it-IT" sz="2800" dirty="0" err="1" smtClean="0">
                <a:solidFill>
                  <a:srgbClr val="0000FF"/>
                </a:solidFill>
                <a:latin typeface="Consolas"/>
              </a:rPr>
              <a:t>class</a:t>
            </a:r>
            <a:r>
              <a:rPr lang="it-IT" sz="2800" dirty="0">
                <a:latin typeface="Consolas"/>
              </a:rPr>
              <a:t>, </a:t>
            </a:r>
            <a:r>
              <a:rPr lang="it-IT" sz="2800" dirty="0" err="1">
                <a:latin typeface="Consolas"/>
              </a:rPr>
              <a:t>args</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solidFill>
                  <a:srgbClr val="008000"/>
                </a:solidFill>
                <a:latin typeface="Consolas"/>
              </a:rPr>
              <a:t>	</a:t>
            </a:r>
            <a:r>
              <a:rPr lang="it-IT" sz="2800" dirty="0" smtClean="0">
                <a:latin typeface="Consolas"/>
              </a:rPr>
              <a:t>@</a:t>
            </a:r>
            <a:r>
              <a:rPr lang="it-IT" sz="2800" dirty="0" err="1">
                <a:latin typeface="Consolas"/>
              </a:rPr>
              <a:t>FeignClient</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smtClean="0">
                <a:latin typeface="Consolas"/>
              </a:rPr>
              <a:t>	</a:t>
            </a:r>
            <a:r>
              <a:rPr lang="it-IT" sz="2800" dirty="0" err="1" smtClean="0">
                <a:solidFill>
                  <a:srgbClr val="0000FF"/>
                </a:solidFill>
                <a:latin typeface="Consolas"/>
              </a:rPr>
              <a:t>interface</a:t>
            </a:r>
            <a:r>
              <a:rPr lang="it-IT" sz="2800" dirty="0" smtClean="0">
                <a:latin typeface="Consolas"/>
              </a:rPr>
              <a:t> </a:t>
            </a:r>
            <a:r>
              <a:rPr lang="it-IT" sz="2800" dirty="0" err="1">
                <a:latin typeface="Consolas"/>
              </a:rPr>
              <a:t>IServiceBookAbattery</a:t>
            </a:r>
            <a:r>
              <a:rPr lang="it-IT" sz="2800" dirty="0">
                <a:latin typeface="Consolas"/>
              </a:rPr>
              <a:t> {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err="1">
                <a:latin typeface="Consolas"/>
              </a:rPr>
              <a:t>method</a:t>
            </a:r>
            <a:r>
              <a:rPr lang="it-IT" sz="2800" dirty="0">
                <a:latin typeface="Consolas"/>
              </a:rPr>
              <a:t> = </a:t>
            </a:r>
            <a:r>
              <a:rPr lang="it-IT" sz="2800" dirty="0" err="1">
                <a:latin typeface="Consolas"/>
              </a:rPr>
              <a:t>RequestMethod.GET</a:t>
            </a:r>
            <a:r>
              <a:rPr lang="it-IT" sz="2800" dirty="0">
                <a:latin typeface="Consolas"/>
              </a:rPr>
              <a:t>, </a:t>
            </a:r>
            <a:r>
              <a:rPr lang="it-IT" sz="2800" dirty="0" err="1">
                <a:latin typeface="Consolas"/>
              </a:rPr>
              <a:t>value</a:t>
            </a:r>
            <a:r>
              <a:rPr lang="it-IT" sz="2800" dirty="0">
                <a:latin typeface="Consolas"/>
              </a:rPr>
              <a:t> = </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 </a:t>
            </a:r>
            <a:br>
              <a:rPr lang="it-IT" sz="2800" dirty="0">
                <a:latin typeface="Consolas"/>
              </a:rPr>
            </a:br>
            <a:r>
              <a:rPr lang="it-IT" sz="2800" dirty="0" smtClean="0">
                <a:latin typeface="Consolas"/>
              </a:rPr>
              <a:t>		List&lt;Booking</a:t>
            </a:r>
            <a:r>
              <a:rPr lang="it-IT" sz="2800" dirty="0">
                <a:latin typeface="Consolas"/>
              </a:rPr>
              <a:t>&gt; </a:t>
            </a:r>
            <a:r>
              <a:rPr lang="it-IT" sz="2800" dirty="0" err="1">
                <a:latin typeface="Consolas"/>
              </a:rPr>
              <a:t>getBookingList</a:t>
            </a:r>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a:t>
            </a:r>
          </a:p>
          <a:p>
            <a:r>
              <a:rPr lang="it-IT" sz="2800" dirty="0">
                <a:latin typeface="Consolas"/>
              </a:rPr>
              <a:t>	</a:t>
            </a: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smtClean="0">
                <a:latin typeface="Consolas"/>
              </a:rPr>
              <a:t>	</a:t>
            </a:r>
            <a:r>
              <a:rPr lang="it-IT" sz="2800" dirty="0" err="1" smtClean="0">
                <a:latin typeface="Consolas"/>
              </a:rPr>
              <a:t>IServiceBookAbattery</a:t>
            </a:r>
            <a:r>
              <a:rPr lang="it-IT" sz="2800" dirty="0" smtClean="0">
                <a:latin typeface="Consolas"/>
              </a:rPr>
              <a:t> </a:t>
            </a:r>
            <a:r>
              <a:rPr lang="it-IT" sz="2800" dirty="0">
                <a:latin typeface="Consolas"/>
              </a:rPr>
              <a:t>client; </a:t>
            </a:r>
            <a:br>
              <a:rPr lang="it-IT" sz="2800" dirty="0">
                <a:latin typeface="Consolas"/>
              </a:rPr>
            </a:br>
            <a:r>
              <a:rPr lang="it-IT" sz="2800" dirty="0">
                <a:latin typeface="Consolas"/>
              </a:rPr>
              <a:t>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public</a:t>
            </a:r>
            <a:r>
              <a:rPr lang="it-IT" sz="2800" dirty="0" smtClean="0">
                <a:latin typeface="Consolas"/>
              </a:rPr>
              <a:t> </a:t>
            </a:r>
            <a:r>
              <a:rPr lang="it-IT" sz="2800" dirty="0">
                <a:latin typeface="Consolas"/>
              </a:rPr>
              <a:t>List&lt;Booking&gt; </a:t>
            </a:r>
            <a:r>
              <a:rPr lang="it-IT" sz="2800" dirty="0" err="1">
                <a:latin typeface="Consolas"/>
              </a:rPr>
              <a:t>getBookingList</a:t>
            </a:r>
            <a:r>
              <a:rPr lang="it-IT" sz="2800" dirty="0">
                <a:latin typeface="Consolas"/>
              </a:rPr>
              <a:t>() {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client.getBookingList</a:t>
            </a:r>
            <a:r>
              <a:rPr lang="it-IT" sz="2800" dirty="0">
                <a:latin typeface="Consolas"/>
              </a:rPr>
              <a:t>(); </a:t>
            </a:r>
            <a:r>
              <a:rPr lang="it-IT" sz="2800" dirty="0" smtClean="0">
                <a:latin typeface="Consolas"/>
              </a:rPr>
              <a:t>}}</a:t>
            </a:r>
          </a:p>
        </p:txBody>
      </p:sp>
      <p:sp>
        <p:nvSpPr>
          <p:cNvPr id="7" name="Rettangolo 6"/>
          <p:cNvSpPr/>
          <p:nvPr/>
        </p:nvSpPr>
        <p:spPr bwMode="auto">
          <a:xfrm>
            <a:off x="485917" y="7094029"/>
            <a:ext cx="16242587" cy="180020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8" name="Rettangolo 7"/>
          <p:cNvSpPr/>
          <p:nvPr/>
        </p:nvSpPr>
        <p:spPr bwMode="auto">
          <a:xfrm>
            <a:off x="406417" y="4582382"/>
            <a:ext cx="4248743" cy="57606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1" name="Rettangolo 10"/>
          <p:cNvSpPr/>
          <p:nvPr/>
        </p:nvSpPr>
        <p:spPr bwMode="auto">
          <a:xfrm>
            <a:off x="1246784" y="10552975"/>
            <a:ext cx="8244916" cy="127357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0"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solidFill>
                  <a:srgbClr val="000000"/>
                </a:solidFill>
              </a:rPr>
              <a:t>Netflix</a:t>
            </a:r>
            <a:r>
              <a:rPr lang="it-IT" sz="3600" b="1" dirty="0" smtClean="0">
                <a:solidFill>
                  <a:srgbClr val="000000"/>
                </a:solidFill>
              </a:rPr>
              <a:t> </a:t>
            </a:r>
            <a:r>
              <a:rPr lang="it-IT" sz="3600" b="1" dirty="0" err="1" smtClean="0">
                <a:solidFill>
                  <a:srgbClr val="000000"/>
                </a:solidFill>
              </a:rPr>
              <a:t>Feign</a:t>
            </a:r>
            <a:r>
              <a:rPr lang="it-IT" sz="3600" b="1" dirty="0" smtClean="0">
                <a:solidFill>
                  <a:srgbClr val="000000"/>
                </a:solidFill>
              </a:rPr>
              <a:t> Client </a:t>
            </a:r>
            <a:r>
              <a:rPr lang="it-IT" sz="3600" b="1" dirty="0" err="1" smtClean="0">
                <a:solidFill>
                  <a:srgbClr val="000000"/>
                </a:solidFill>
              </a:rPr>
              <a:t>implementation</a:t>
            </a:r>
            <a:r>
              <a:rPr lang="it-IT" sz="3600" b="1" dirty="0" smtClean="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i="1" dirty="0" smtClean="0">
                <a:solidFill>
                  <a:srgbClr val="000000"/>
                </a:solidFill>
              </a:rPr>
              <a:t>@</a:t>
            </a:r>
            <a:r>
              <a:rPr lang="it-IT" sz="3600" i="1" dirty="0" err="1" smtClean="0">
                <a:solidFill>
                  <a:srgbClr val="000000"/>
                </a:solidFill>
              </a:rPr>
              <a:t>EnableFeignClient</a:t>
            </a:r>
            <a:endParaRPr lang="it-IT" sz="3600" i="1" dirty="0" smtClean="0">
              <a:solidFill>
                <a:srgbClr val="000000"/>
              </a:solidFill>
            </a:endParaRPr>
          </a:p>
          <a:p>
            <a:pPr lvl="1"/>
            <a:r>
              <a:rPr lang="it-IT" sz="3600" i="1" dirty="0" smtClean="0">
                <a:solidFill>
                  <a:srgbClr val="000000"/>
                </a:solidFill>
              </a:rPr>
              <a:t>@</a:t>
            </a:r>
            <a:r>
              <a:rPr lang="it-IT" sz="3600" i="1" dirty="0" err="1" smtClean="0">
                <a:solidFill>
                  <a:srgbClr val="000000"/>
                </a:solidFill>
              </a:rPr>
              <a:t>FeignClient</a:t>
            </a:r>
            <a:r>
              <a:rPr lang="it-IT" sz="3600" i="1" dirty="0" smtClean="0">
                <a:solidFill>
                  <a:srgbClr val="000000"/>
                </a:solidFill>
              </a:rPr>
              <a:t> </a:t>
            </a:r>
            <a:r>
              <a:rPr lang="it-IT" sz="3600" dirty="0" smtClean="0">
                <a:solidFill>
                  <a:srgbClr val="000000"/>
                </a:solidFill>
              </a:rPr>
              <a:t> service </a:t>
            </a:r>
            <a:r>
              <a:rPr lang="it-IT" sz="3600" dirty="0" err="1" smtClean="0">
                <a:solidFill>
                  <a:srgbClr val="000000"/>
                </a:solidFill>
              </a:rPr>
              <a:t>resolution</a:t>
            </a:r>
            <a:endParaRPr lang="it-IT" sz="3600" dirty="0" smtClean="0">
              <a:solidFill>
                <a:srgbClr val="000000"/>
              </a:solidFill>
            </a:endParaRPr>
          </a:p>
          <a:p>
            <a:pPr lvl="1"/>
            <a:r>
              <a:rPr lang="it-IT" sz="3600" dirty="0" err="1" smtClean="0">
                <a:solidFill>
                  <a:srgbClr val="000000"/>
                </a:solidFill>
              </a:rPr>
              <a:t>Rest</a:t>
            </a:r>
            <a:r>
              <a:rPr lang="it-IT" sz="3600" dirty="0" smtClean="0">
                <a:solidFill>
                  <a:srgbClr val="000000"/>
                </a:solidFill>
              </a:rPr>
              <a:t> service </a:t>
            </a:r>
            <a:r>
              <a:rPr lang="it-IT" sz="3600" dirty="0" err="1" smtClean="0">
                <a:solidFill>
                  <a:srgbClr val="000000"/>
                </a:solidFill>
              </a:rPr>
              <a:t>method</a:t>
            </a:r>
            <a:r>
              <a:rPr lang="it-IT" sz="3600" dirty="0" smtClean="0">
                <a:solidFill>
                  <a:srgbClr val="000000"/>
                </a:solidFill>
              </a:rPr>
              <a:t> </a:t>
            </a:r>
            <a:r>
              <a:rPr lang="it-IT" sz="3600" dirty="0" err="1" smtClean="0">
                <a:solidFill>
                  <a:srgbClr val="000000"/>
                </a:solidFill>
              </a:rPr>
              <a:t>invocation</a:t>
            </a:r>
            <a:r>
              <a:rPr lang="it-IT" sz="3600" dirty="0" smtClean="0">
                <a:solidFill>
                  <a:srgbClr val="000000"/>
                </a:solidFill>
              </a:rPr>
              <a:t> </a:t>
            </a:r>
          </a:p>
          <a:p>
            <a:pPr lvl="1"/>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8473830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8" grpId="0" animBg="1"/>
      <p:bldP spid="11"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749316" y="1817440"/>
            <a:ext cx="15691156"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org.springframework.cloud.client.loadbalancer.LoadBalancerClient;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LoadBalancerClient</a:t>
            </a:r>
            <a:r>
              <a:rPr lang="it-IT" sz="2800" dirty="0">
                <a:latin typeface="Consolas"/>
              </a:rPr>
              <a:t> </a:t>
            </a:r>
            <a:r>
              <a:rPr lang="it-IT" sz="2800" dirty="0" err="1">
                <a:latin typeface="Consolas"/>
              </a:rPr>
              <a:t>loadBalancer</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RestTemplate</a:t>
            </a:r>
            <a:r>
              <a:rPr lang="it-IT" sz="2800" dirty="0">
                <a:latin typeface="Consolas"/>
              </a:rPr>
              <a:t> </a:t>
            </a:r>
            <a:r>
              <a:rPr lang="it-IT" sz="2800" dirty="0" err="1">
                <a:latin typeface="Consolas"/>
              </a:rPr>
              <a:t>restTemplate</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@Bean </a:t>
            </a:r>
            <a:br>
              <a:rPr lang="it-IT" sz="2800" dirty="0">
                <a:latin typeface="Consolas"/>
              </a:rPr>
            </a:br>
            <a:r>
              <a:rPr lang="it-IT" sz="2800" dirty="0" err="1" smtClean="0">
                <a:latin typeface="Consolas"/>
              </a:rPr>
              <a:t>RestTemplate</a:t>
            </a:r>
            <a:r>
              <a:rPr lang="it-IT" sz="2800" dirty="0" smtClean="0">
                <a:latin typeface="Consolas"/>
              </a:rPr>
              <a:t> </a:t>
            </a:r>
            <a:r>
              <a:rPr lang="it-IT" sz="2800" dirty="0" err="1">
                <a:latin typeface="Consolas"/>
              </a:rPr>
              <a:t>restTemplate</a:t>
            </a:r>
            <a:r>
              <a:rPr lang="it-IT" sz="2800" dirty="0">
                <a:latin typeface="Consolas"/>
              </a:rPr>
              <a:t>() </a:t>
            </a:r>
            <a:r>
              <a:rPr lang="it-IT" sz="2800" dirty="0" smtClean="0">
                <a:latin typeface="Consolas"/>
              </a:rPr>
              <a:t>{</a:t>
            </a:r>
            <a:r>
              <a:rPr lang="it-IT" sz="2800" dirty="0" err="1" smtClean="0">
                <a:solidFill>
                  <a:srgbClr val="0000FF"/>
                </a:solidFill>
                <a:latin typeface="Consolas"/>
              </a:rPr>
              <a:t>return</a:t>
            </a:r>
            <a:r>
              <a:rPr lang="it-IT" sz="2800" dirty="0" smtClean="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RestTemplate</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loadBalancerBooking</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getBooking</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smtClean="0">
                <a:latin typeface="Consolas"/>
              </a:rPr>
              <a:t>	</a:t>
            </a:r>
            <a:r>
              <a:rPr lang="it-IT" sz="2800" dirty="0" err="1" smtClean="0">
                <a:latin typeface="Consolas"/>
              </a:rPr>
              <a:t>ServiceInstance</a:t>
            </a:r>
            <a:r>
              <a:rPr lang="it-IT" sz="2800" dirty="0" smtClean="0">
                <a:latin typeface="Consolas"/>
              </a:rPr>
              <a:t> </a:t>
            </a:r>
            <a:r>
              <a:rPr lang="it-IT" sz="2800" dirty="0" err="1">
                <a:latin typeface="Consolas"/>
              </a:rPr>
              <a:t>instance</a:t>
            </a:r>
            <a:r>
              <a:rPr lang="it-IT" sz="2800" dirty="0">
                <a:latin typeface="Consolas"/>
              </a:rPr>
              <a:t> = </a:t>
            </a:r>
            <a:endParaRPr lang="it-IT" sz="2800" dirty="0" smtClean="0">
              <a:latin typeface="Consolas"/>
            </a:endParaRPr>
          </a:p>
          <a:p>
            <a:r>
              <a:rPr lang="it-IT" sz="2800" dirty="0">
                <a:solidFill>
                  <a:srgbClr val="0000FF"/>
                </a:solidFill>
                <a:latin typeface="Consolas"/>
              </a:rPr>
              <a:t>	</a:t>
            </a:r>
            <a:r>
              <a:rPr lang="it-IT" sz="2800" dirty="0" smtClean="0">
                <a:solidFill>
                  <a:srgbClr val="0000FF"/>
                </a:solidFill>
                <a:latin typeface="Consolas"/>
              </a:rPr>
              <a:t>	</a:t>
            </a:r>
            <a:r>
              <a:rPr lang="it-IT" sz="2800" dirty="0" err="1" smtClean="0">
                <a:solidFill>
                  <a:srgbClr val="0000FF"/>
                </a:solidFill>
                <a:latin typeface="Consolas"/>
              </a:rPr>
              <a:t>this</a:t>
            </a:r>
            <a:r>
              <a:rPr lang="it-IT" sz="2800" dirty="0" err="1" smtClean="0">
                <a:latin typeface="Consolas"/>
              </a:rPr>
              <a:t>.loadBalancer.choose</a:t>
            </a:r>
            <a:r>
              <a:rPr lang="it-IT" sz="2800" dirty="0">
                <a:latin typeface="Consolas"/>
              </a:rPr>
              <a:t>(</a:t>
            </a:r>
            <a:r>
              <a:rPr lang="it-IT" sz="2800" dirty="0">
                <a:solidFill>
                  <a:srgbClr val="800000"/>
                </a:solidFill>
                <a:latin typeface="Consolas"/>
              </a:rPr>
              <a:t>"BOOKABATTERYSERVICE4EUREKA</a:t>
            </a:r>
            <a:r>
              <a:rPr lang="it-IT" sz="2800" dirty="0" smtClean="0">
                <a:solidFill>
                  <a:srgbClr val="800000"/>
                </a:solidFill>
                <a:latin typeface="Consolas"/>
              </a:rPr>
              <a:t>"</a:t>
            </a:r>
            <a:r>
              <a:rPr lang="it-IT" sz="2800" dirty="0" smtClean="0">
                <a:latin typeface="Consolas"/>
              </a:rPr>
              <a:t>);</a:t>
            </a:r>
          </a:p>
          <a:p>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URI </a:t>
            </a:r>
            <a:r>
              <a:rPr lang="it-IT" sz="2800" dirty="0" err="1">
                <a:latin typeface="Consolas"/>
              </a:rPr>
              <a:t>uri</a:t>
            </a:r>
            <a:r>
              <a:rPr lang="it-IT" sz="2800" dirty="0">
                <a:latin typeface="Consolas"/>
              </a:rPr>
              <a:t> = </a:t>
            </a:r>
            <a:r>
              <a:rPr lang="it-IT" sz="2800" dirty="0" err="1">
                <a:latin typeface="Consolas"/>
              </a:rPr>
              <a:t>UriComponentsBuilder.fromUriString</a:t>
            </a:r>
            <a:r>
              <a:rPr lang="it-IT" sz="2800" dirty="0">
                <a:latin typeface="Consolas"/>
              </a:rPr>
              <a:t>(</a:t>
            </a:r>
            <a:r>
              <a:rPr lang="it-IT" sz="2800" dirty="0" err="1">
                <a:latin typeface="Consolas"/>
              </a:rPr>
              <a:t>instance.getUri</a:t>
            </a:r>
            <a:r>
              <a:rPr lang="it-IT" sz="2800" dirty="0">
                <a:latin typeface="Consolas"/>
              </a:rPr>
              <a:t>().</a:t>
            </a:r>
            <a:r>
              <a:rPr lang="it-IT" sz="2800" dirty="0" err="1">
                <a:latin typeface="Consolas"/>
              </a:rPr>
              <a:t>toString</a:t>
            </a:r>
            <a:r>
              <a:rPr lang="it-IT" sz="2800" dirty="0" smtClean="0">
                <a:latin typeface="Consolas"/>
              </a:rPr>
              <a:t>())</a:t>
            </a:r>
          </a:p>
          <a:p>
            <a:r>
              <a:rPr lang="it-IT" sz="2800" dirty="0">
                <a:latin typeface="Consolas"/>
              </a:rPr>
              <a:t>	</a:t>
            </a:r>
            <a:r>
              <a:rPr lang="it-IT" sz="2800" dirty="0" smtClean="0">
                <a:latin typeface="Consolas"/>
              </a:rPr>
              <a:t>	.</a:t>
            </a:r>
            <a:r>
              <a:rPr lang="it-IT" sz="2800" dirty="0" err="1">
                <a:latin typeface="Consolas"/>
              </a:rPr>
              <a:t>path</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).build().</a:t>
            </a:r>
            <a:r>
              <a:rPr lang="it-IT" sz="2800" dirty="0" err="1">
                <a:latin typeface="Consolas"/>
              </a:rPr>
              <a:t>toUri</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Booking</a:t>
            </a:r>
            <a:r>
              <a:rPr lang="it-IT" sz="2800" dirty="0">
                <a:latin typeface="Consolas"/>
              </a:rPr>
              <a:t>[] </a:t>
            </a:r>
            <a:r>
              <a:rPr lang="it-IT" sz="2800" dirty="0" err="1">
                <a:latin typeface="Consolas"/>
              </a:rPr>
              <a:t>listBooking</a:t>
            </a:r>
            <a:r>
              <a:rPr lang="it-IT" sz="2800" dirty="0">
                <a:latin typeface="Consolas"/>
              </a:rPr>
              <a:t> = </a:t>
            </a:r>
            <a:r>
              <a:rPr lang="it-IT" sz="2800" dirty="0" err="1">
                <a:latin typeface="Consolas"/>
              </a:rPr>
              <a:t>restTemplate.getForObject</a:t>
            </a:r>
            <a:r>
              <a:rPr lang="it-IT" sz="2800" dirty="0">
                <a:latin typeface="Consolas"/>
              </a:rPr>
              <a:t>(uri , Booking[].</a:t>
            </a:r>
            <a:r>
              <a:rPr lang="it-IT" sz="2800" dirty="0" err="1">
                <a:solidFill>
                  <a:srgbClr val="0000FF"/>
                </a:solidFill>
                <a:latin typeface="Consolas"/>
              </a:rPr>
              <a:t>class</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listBooking</a:t>
            </a:r>
            <a:r>
              <a:rPr lang="it-IT" sz="2800" dirty="0">
                <a:latin typeface="Consolas"/>
              </a:rPr>
              <a:t>; </a:t>
            </a:r>
            <a:br>
              <a:rPr lang="it-IT" sz="2800" dirty="0">
                <a:latin typeface="Consolas"/>
              </a:rPr>
            </a:br>
            <a:r>
              <a:rPr lang="it-IT" sz="2800" dirty="0" smtClean="0">
                <a:latin typeface="Consolas"/>
              </a:rPr>
              <a:t>} </a:t>
            </a:r>
          </a:p>
        </p:txBody>
      </p:sp>
      <p:sp>
        <p:nvSpPr>
          <p:cNvPr id="10" name="Rettangolo 9"/>
          <p:cNvSpPr/>
          <p:nvPr/>
        </p:nvSpPr>
        <p:spPr bwMode="auto">
          <a:xfrm>
            <a:off x="1669286" y="7733594"/>
            <a:ext cx="12106890" cy="112348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7" name="Rettangolo 6"/>
          <p:cNvSpPr/>
          <p:nvPr/>
        </p:nvSpPr>
        <p:spPr bwMode="auto">
          <a:xfrm>
            <a:off x="1656184" y="10321612"/>
            <a:ext cx="14856296" cy="59510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8" name="Rettangolo 7"/>
          <p:cNvSpPr/>
          <p:nvPr/>
        </p:nvSpPr>
        <p:spPr bwMode="auto">
          <a:xfrm>
            <a:off x="749316" y="5273824"/>
            <a:ext cx="11874732" cy="108012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6"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a:solidFill>
                  <a:srgbClr val="000000"/>
                </a:solidFill>
              </a:rPr>
              <a:t>Load</a:t>
            </a:r>
            <a:r>
              <a:rPr lang="it-IT" sz="3600" b="1" dirty="0">
                <a:solidFill>
                  <a:srgbClr val="000000"/>
                </a:solidFill>
              </a:rPr>
              <a:t> </a:t>
            </a:r>
            <a:r>
              <a:rPr lang="it-IT" sz="3600" b="1" dirty="0" err="1">
                <a:solidFill>
                  <a:srgbClr val="000000"/>
                </a:solidFill>
              </a:rPr>
              <a:t>balancing</a:t>
            </a:r>
            <a:r>
              <a:rPr lang="it-IT" sz="3600" b="1" dirty="0">
                <a:solidFill>
                  <a:srgbClr val="000000"/>
                </a:solidFill>
              </a:rPr>
              <a:t>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dirty="0">
                <a:solidFill>
                  <a:srgbClr val="000000"/>
                </a:solidFill>
              </a:rPr>
              <a:t>Service </a:t>
            </a:r>
            <a:r>
              <a:rPr lang="it-IT" sz="3600" dirty="0" err="1">
                <a:solidFill>
                  <a:srgbClr val="000000"/>
                </a:solidFill>
              </a:rPr>
              <a:t>instance</a:t>
            </a:r>
            <a:r>
              <a:rPr lang="it-IT" sz="3600" dirty="0">
                <a:solidFill>
                  <a:srgbClr val="000000"/>
                </a:solidFill>
              </a:rPr>
              <a:t> </a:t>
            </a:r>
            <a:r>
              <a:rPr lang="it-IT" sz="3600" dirty="0" err="1">
                <a:solidFill>
                  <a:srgbClr val="000000"/>
                </a:solidFill>
              </a:rPr>
              <a:t>resolution</a:t>
            </a:r>
            <a:r>
              <a:rPr lang="it-IT" sz="3600" dirty="0">
                <a:solidFill>
                  <a:srgbClr val="000000"/>
                </a:solidFill>
              </a:rPr>
              <a:t> by </a:t>
            </a:r>
            <a:r>
              <a:rPr lang="it-IT" sz="3600" dirty="0" smtClean="0">
                <a:solidFill>
                  <a:srgbClr val="000000"/>
                </a:solidFill>
              </a:rPr>
              <a:t>the Spring </a:t>
            </a:r>
            <a:r>
              <a:rPr lang="it-IT" sz="3600" dirty="0" err="1" smtClean="0">
                <a:solidFill>
                  <a:srgbClr val="000000"/>
                </a:solidFill>
              </a:rPr>
              <a:t>Cloud</a:t>
            </a:r>
            <a:r>
              <a:rPr lang="it-IT" sz="3600" dirty="0" smtClean="0">
                <a:solidFill>
                  <a:srgbClr val="000000"/>
                </a:solidFill>
              </a:rPr>
              <a:t> Client </a:t>
            </a:r>
            <a:r>
              <a:rPr lang="it-IT" sz="3600" dirty="0" err="1" smtClean="0">
                <a:solidFill>
                  <a:srgbClr val="000000"/>
                </a:solidFill>
              </a:rPr>
              <a:t>load</a:t>
            </a:r>
            <a:r>
              <a:rPr lang="it-IT" sz="3600" dirty="0" smtClean="0">
                <a:solidFill>
                  <a:srgbClr val="000000"/>
                </a:solidFill>
              </a:rPr>
              <a:t> </a:t>
            </a:r>
            <a:r>
              <a:rPr lang="it-IT" sz="3600" dirty="0" err="1" smtClean="0">
                <a:solidFill>
                  <a:srgbClr val="000000"/>
                </a:solidFill>
              </a:rPr>
              <a:t>balancer</a:t>
            </a:r>
            <a:r>
              <a:rPr lang="it-IT" sz="3600" dirty="0" smtClean="0">
                <a:solidFill>
                  <a:srgbClr val="000000"/>
                </a:solidFill>
              </a:rPr>
              <a:t> </a:t>
            </a:r>
          </a:p>
          <a:p>
            <a:pPr lvl="1"/>
            <a:r>
              <a:rPr lang="it-IT" sz="3600" dirty="0" smtClean="0">
                <a:solidFill>
                  <a:srgbClr val="000000"/>
                </a:solidFill>
              </a:rPr>
              <a:t>The </a:t>
            </a:r>
            <a:r>
              <a:rPr lang="it-IT" sz="3600" dirty="0" err="1">
                <a:solidFill>
                  <a:srgbClr val="000000"/>
                </a:solidFill>
              </a:rPr>
              <a:t>invocation</a:t>
            </a:r>
            <a:r>
              <a:rPr lang="it-IT" sz="3600" dirty="0">
                <a:solidFill>
                  <a:srgbClr val="000000"/>
                </a:solidFill>
              </a:rPr>
              <a:t> </a:t>
            </a:r>
            <a:r>
              <a:rPr lang="it-IT" sz="3600" dirty="0" smtClean="0">
                <a:solidFill>
                  <a:srgbClr val="000000"/>
                </a:solidFill>
              </a:rPr>
              <a:t> of the service </a:t>
            </a:r>
            <a:r>
              <a:rPr lang="it-IT" sz="3600" dirty="0" err="1" smtClean="0">
                <a:solidFill>
                  <a:srgbClr val="000000"/>
                </a:solidFill>
              </a:rPr>
              <a:t>Rest</a:t>
            </a:r>
            <a:r>
              <a:rPr lang="it-IT" sz="3600" dirty="0" smtClean="0">
                <a:solidFill>
                  <a:srgbClr val="000000"/>
                </a:solidFill>
              </a:rPr>
              <a:t> </a:t>
            </a:r>
            <a:r>
              <a:rPr lang="it-IT" sz="3600" dirty="0" err="1" smtClean="0">
                <a:solidFill>
                  <a:srgbClr val="000000"/>
                </a:solidFill>
              </a:rPr>
              <a:t>method</a:t>
            </a:r>
            <a:r>
              <a:rPr lang="it-IT" sz="3600" dirty="0" smtClean="0">
                <a:solidFill>
                  <a:srgbClr val="000000"/>
                </a:solidFill>
              </a:rPr>
              <a:t> </a:t>
            </a:r>
            <a:r>
              <a:rPr lang="it-IT" sz="3600" dirty="0" err="1" smtClean="0">
                <a:solidFill>
                  <a:srgbClr val="000000"/>
                </a:solidFill>
              </a:rPr>
              <a:t>is</a:t>
            </a:r>
            <a:r>
              <a:rPr lang="it-IT" sz="3600" dirty="0" smtClean="0">
                <a:solidFill>
                  <a:srgbClr val="000000"/>
                </a:solidFill>
              </a:rPr>
              <a:t> </a:t>
            </a:r>
            <a:r>
              <a:rPr lang="it-IT" sz="3600" dirty="0" err="1" smtClean="0">
                <a:solidFill>
                  <a:srgbClr val="000000"/>
                </a:solidFill>
              </a:rPr>
              <a:t>done</a:t>
            </a:r>
            <a:r>
              <a:rPr lang="it-IT" sz="3600" dirty="0" smtClean="0">
                <a:solidFill>
                  <a:srgbClr val="000000"/>
                </a:solidFill>
              </a:rPr>
              <a:t> by </a:t>
            </a:r>
            <a:r>
              <a:rPr lang="it-IT" sz="3600" dirty="0" err="1" smtClean="0">
                <a:solidFill>
                  <a:srgbClr val="000000"/>
                </a:solidFill>
              </a:rPr>
              <a:t>means</a:t>
            </a:r>
            <a:r>
              <a:rPr lang="it-IT" sz="3600" dirty="0" smtClean="0">
                <a:solidFill>
                  <a:srgbClr val="000000"/>
                </a:solidFill>
              </a:rPr>
              <a:t> of a </a:t>
            </a:r>
            <a:r>
              <a:rPr lang="it-IT" sz="3600" dirty="0" err="1" smtClean="0">
                <a:solidFill>
                  <a:srgbClr val="000000"/>
                </a:solidFill>
              </a:rPr>
              <a:t>RestTemplate</a:t>
            </a:r>
            <a:r>
              <a:rPr lang="it-IT" sz="3600" dirty="0" smtClean="0">
                <a:solidFill>
                  <a:srgbClr val="000000"/>
                </a:solidFill>
              </a:rPr>
              <a:t> </a:t>
            </a:r>
            <a:r>
              <a:rPr lang="it-IT" sz="3600" dirty="0" err="1" smtClean="0">
                <a:solidFill>
                  <a:srgbClr val="000000"/>
                </a:solidFill>
              </a:rPr>
              <a:t>class</a:t>
            </a:r>
            <a:endParaRPr lang="it-IT" sz="3600" dirty="0" smtClean="0">
              <a:solidFill>
                <a:srgbClr val="000000"/>
              </a:solidFill>
            </a:endParaRPr>
          </a:p>
          <a:p>
            <a:pPr lvl="1"/>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12480" y="762769"/>
            <a:ext cx="6724650" cy="559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itolo 1"/>
          <p:cNvSpPr>
            <a:spLocks noGrp="1"/>
          </p:cNvSpPr>
          <p:nvPr>
            <p:ph type="title"/>
          </p:nvPr>
        </p:nvSpPr>
        <p:spPr>
          <a:xfrm>
            <a:off x="617539" y="241300"/>
            <a:ext cx="23023734" cy="1358900"/>
          </a:xfrm>
        </p:spPr>
        <p:txBody>
          <a:bodyPr/>
          <a:lstStyle/>
          <a:p>
            <a:r>
              <a:rPr lang="it-IT" sz="6600" dirty="0" err="1" smtClean="0"/>
              <a:t>Dynamic</a:t>
            </a:r>
            <a:r>
              <a:rPr lang="it-IT" sz="6600" dirty="0" smtClean="0"/>
              <a:t> </a:t>
            </a:r>
            <a:r>
              <a:rPr lang="it-IT" sz="6600" dirty="0" err="1" smtClean="0"/>
              <a:t>routing</a:t>
            </a:r>
            <a:r>
              <a:rPr lang="it-IT" sz="6600" dirty="0" smtClean="0"/>
              <a:t> and </a:t>
            </a:r>
            <a:r>
              <a:rPr lang="it-IT" sz="6600" dirty="0" err="1" smtClean="0"/>
              <a:t>load</a:t>
            </a:r>
            <a:r>
              <a:rPr lang="it-IT" sz="6600" dirty="0" smtClean="0"/>
              <a:t> </a:t>
            </a:r>
            <a:r>
              <a:rPr lang="it-IT" sz="6600" dirty="0" err="1" smtClean="0"/>
              <a:t>balancing</a:t>
            </a:r>
            <a:r>
              <a:rPr lang="it-IT" sz="6600" dirty="0" smtClean="0"/>
              <a:t> </a:t>
            </a:r>
            <a:endParaRPr lang="it-IT" sz="6600" dirty="0"/>
          </a:p>
        </p:txBody>
      </p:sp>
    </p:spTree>
    <p:extLst>
      <p:ext uri="{BB962C8B-B14F-4D97-AF65-F5344CB8AC3E}">
        <p14:creationId xmlns:p14="http://schemas.microsoft.com/office/powerpoint/2010/main" val="21457665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7" grpId="0" animBg="1"/>
      <p:bldP spid="8"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po 35"/>
          <p:cNvGrpSpPr/>
          <p:nvPr/>
        </p:nvGrpSpPr>
        <p:grpSpPr>
          <a:xfrm>
            <a:off x="4931744" y="33620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294847" y="18882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4400" dirty="0" smtClean="0">
                <a:ea typeface="ヒラギノ角ゴ ProN W3" charset="0"/>
              </a:rPr>
              <a:t>http/</a:t>
            </a:r>
            <a:r>
              <a:rPr lang="it-IT" sz="4400" dirty="0" err="1" smtClean="0">
                <a:ea typeface="ヒラギノ角ゴ ProN W3" charset="0"/>
              </a:rPr>
              <a:t>rest</a:t>
            </a:r>
            <a:endParaRPr lang="it-IT" sz="4400" dirty="0">
              <a:ea typeface="ヒラギノ角ゴ ProN W3" charset="0"/>
            </a:endParaRPr>
          </a:p>
        </p:txBody>
      </p:sp>
      <p:cxnSp>
        <p:nvCxnSpPr>
          <p:cNvPr id="89" name="Connettore 2 88"/>
          <p:cNvCxnSpPr>
            <a:stCxn id="84" idx="2"/>
            <a:endCxn id="11" idx="0"/>
          </p:cNvCxnSpPr>
          <p:nvPr/>
        </p:nvCxnSpPr>
        <p:spPr bwMode="auto">
          <a:xfrm>
            <a:off x="7255844" y="5420872"/>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5887815" y="4687447"/>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lang="it-IT" sz="20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131" name="Rettangolo arrotondato 130"/>
          <p:cNvSpPr/>
          <p:nvPr/>
        </p:nvSpPr>
        <p:spPr bwMode="auto">
          <a:xfrm rot="16200000">
            <a:off x="-1122270" y="82401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2" name="Rettangolo arrotondato 1"/>
          <p:cNvSpPr/>
          <p:nvPr/>
        </p:nvSpPr>
        <p:spPr bwMode="auto">
          <a:xfrm>
            <a:off x="1605138" y="73151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6801763" y="112839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6" name="Connettore 2 5"/>
          <p:cNvCxnSpPr>
            <a:stCxn id="2" idx="2"/>
            <a:endCxn id="3" idx="1"/>
          </p:cNvCxnSpPr>
          <p:nvPr/>
        </p:nvCxnSpPr>
        <p:spPr bwMode="auto">
          <a:xfrm>
            <a:off x="7258963" y="104424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258962" y="68304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123231" y="65693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57" name="Titolo 1"/>
          <p:cNvSpPr>
            <a:spLocks noGrp="1"/>
          </p:cNvSpPr>
          <p:nvPr>
            <p:ph type="title"/>
          </p:nvPr>
        </p:nvSpPr>
        <p:spPr>
          <a:xfrm>
            <a:off x="617539" y="241300"/>
            <a:ext cx="23023734" cy="1358900"/>
          </a:xfrm>
        </p:spPr>
        <p:txBody>
          <a:bodyPr/>
          <a:lstStyle/>
          <a:p>
            <a:r>
              <a:rPr lang="it-IT" sz="6600" dirty="0" err="1" smtClean="0"/>
              <a:t>Dynamic</a:t>
            </a:r>
            <a:r>
              <a:rPr lang="it-IT" sz="6600" dirty="0" smtClean="0"/>
              <a:t> </a:t>
            </a:r>
            <a:r>
              <a:rPr lang="it-IT" sz="6600" dirty="0" err="1" smtClean="0"/>
              <a:t>routing</a:t>
            </a:r>
            <a:r>
              <a:rPr lang="it-IT" sz="6600" dirty="0" smtClean="0"/>
              <a:t> and </a:t>
            </a:r>
            <a:r>
              <a:rPr lang="it-IT" sz="6600" dirty="0" err="1" smtClean="0"/>
              <a:t>load</a:t>
            </a:r>
            <a:r>
              <a:rPr lang="it-IT" sz="6600" dirty="0" smtClean="0"/>
              <a:t> </a:t>
            </a:r>
            <a:r>
              <a:rPr lang="it-IT" sz="6600" dirty="0" err="1" smtClean="0"/>
              <a:t>balancing</a:t>
            </a:r>
            <a:r>
              <a:rPr lang="it-IT" sz="6600" dirty="0" smtClean="0"/>
              <a:t>: </a:t>
            </a:r>
            <a:r>
              <a:rPr lang="it-IT" sz="6600" dirty="0" err="1" smtClean="0"/>
              <a:t>Ribbon</a:t>
            </a:r>
            <a:r>
              <a:rPr lang="it-IT" sz="6600" dirty="0" smtClean="0"/>
              <a:t> </a:t>
            </a:r>
            <a:endParaRPr lang="it-IT" sz="6600" dirty="0"/>
          </a:p>
        </p:txBody>
      </p:sp>
      <p:sp>
        <p:nvSpPr>
          <p:cNvPr id="60" name="Rettangolo arrotondato 59"/>
          <p:cNvSpPr/>
          <p:nvPr/>
        </p:nvSpPr>
        <p:spPr bwMode="auto">
          <a:xfrm>
            <a:off x="171155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62" name="Rettangolo arrotondato 61"/>
          <p:cNvSpPr/>
          <p:nvPr/>
        </p:nvSpPr>
        <p:spPr bwMode="auto">
          <a:xfrm>
            <a:off x="5475319" y="85985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65" name="Rettangolo arrotondato 64"/>
          <p:cNvSpPr/>
          <p:nvPr/>
        </p:nvSpPr>
        <p:spPr bwMode="auto">
          <a:xfrm>
            <a:off x="911874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33" name="Connettore 2 32"/>
          <p:cNvCxnSpPr/>
          <p:nvPr/>
        </p:nvCxnSpPr>
        <p:spPr bwMode="auto">
          <a:xfrm flipH="1">
            <a:off x="3434931" y="73151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7198694" y="73151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7258963" y="7315121"/>
            <a:ext cx="3583159" cy="1544330"/>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Segnaposto contenuto 2"/>
          <p:cNvSpPr txBox="1">
            <a:spLocks/>
          </p:cNvSpPr>
          <p:nvPr/>
        </p:nvSpPr>
        <p:spPr bwMode="auto">
          <a:xfrm>
            <a:off x="13344128" y="1667927"/>
            <a:ext cx="10264031" cy="96197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200" dirty="0" smtClean="0"/>
              <a:t>To </a:t>
            </a:r>
            <a:r>
              <a:rPr lang="it-IT" sz="3200" dirty="0" err="1" smtClean="0"/>
              <a:t>avoid</a:t>
            </a:r>
            <a:r>
              <a:rPr lang="it-IT" sz="3200" dirty="0" smtClean="0"/>
              <a:t> service </a:t>
            </a:r>
            <a:r>
              <a:rPr lang="it-IT" sz="3200" dirty="0" err="1" smtClean="0"/>
              <a:t>outage</a:t>
            </a:r>
            <a:r>
              <a:rPr lang="it-IT" sz="3200" dirty="0" smtClean="0"/>
              <a:t> </a:t>
            </a:r>
            <a:r>
              <a:rPr lang="it-IT" sz="3200" dirty="0" err="1" smtClean="0"/>
              <a:t>it</a:t>
            </a:r>
            <a:r>
              <a:rPr lang="it-IT" sz="3200" dirty="0" smtClean="0"/>
              <a:t> </a:t>
            </a:r>
            <a:r>
              <a:rPr lang="it-IT" sz="3200" dirty="0" err="1" smtClean="0"/>
              <a:t>is</a:t>
            </a:r>
            <a:r>
              <a:rPr lang="it-IT" sz="3200" dirty="0" smtClean="0"/>
              <a:t> common to </a:t>
            </a:r>
            <a:r>
              <a:rPr lang="it-IT" sz="3200" dirty="0" err="1" smtClean="0"/>
              <a:t>realize</a:t>
            </a:r>
            <a:r>
              <a:rPr lang="it-IT" sz="3200" dirty="0" smtClean="0"/>
              <a:t> a </a:t>
            </a:r>
            <a:r>
              <a:rPr lang="it-IT" sz="3200" dirty="0" err="1" smtClean="0"/>
              <a:t>system</a:t>
            </a:r>
            <a:r>
              <a:rPr lang="it-IT" sz="3200" dirty="0" smtClean="0"/>
              <a:t> </a:t>
            </a:r>
            <a:r>
              <a:rPr lang="it-IT" sz="3200" dirty="0" err="1" smtClean="0"/>
              <a:t>landscape</a:t>
            </a:r>
            <a:r>
              <a:rPr lang="it-IT" sz="3200" dirty="0" smtClean="0"/>
              <a:t> with more </a:t>
            </a:r>
            <a:r>
              <a:rPr lang="it-IT" sz="3200" dirty="0" err="1" smtClean="0"/>
              <a:t>than</a:t>
            </a:r>
            <a:r>
              <a:rPr lang="it-IT" sz="3200" dirty="0" smtClean="0"/>
              <a:t> </a:t>
            </a:r>
            <a:r>
              <a:rPr lang="it-IT" sz="3200" dirty="0" err="1" smtClean="0"/>
              <a:t>one</a:t>
            </a:r>
            <a:r>
              <a:rPr lang="it-IT" sz="3200" dirty="0" smtClean="0"/>
              <a:t> service </a:t>
            </a:r>
            <a:r>
              <a:rPr lang="it-IT" sz="3200" dirty="0" err="1" smtClean="0"/>
              <a:t>instance</a:t>
            </a:r>
            <a:r>
              <a:rPr lang="it-IT" sz="3200" dirty="0" smtClean="0"/>
              <a:t> of the </a:t>
            </a:r>
            <a:r>
              <a:rPr lang="it-IT" sz="3200" dirty="0" err="1" smtClean="0"/>
              <a:t>same</a:t>
            </a:r>
            <a:r>
              <a:rPr lang="it-IT" sz="3200" dirty="0" smtClean="0"/>
              <a:t> </a:t>
            </a:r>
            <a:r>
              <a:rPr lang="it-IT" sz="3200" dirty="0" err="1" smtClean="0"/>
              <a:t>type</a:t>
            </a:r>
            <a:r>
              <a:rPr lang="it-IT" sz="3200" dirty="0" smtClean="0"/>
              <a:t> </a:t>
            </a:r>
            <a:r>
              <a:rPr lang="it-IT" sz="3200" dirty="0" err="1" smtClean="0"/>
              <a:t>running</a:t>
            </a:r>
            <a:r>
              <a:rPr lang="it-IT" sz="3200" dirty="0" smtClean="0"/>
              <a:t>.</a:t>
            </a:r>
          </a:p>
          <a:p>
            <a:r>
              <a:rPr lang="it-IT" sz="3200" dirty="0" smtClean="0"/>
              <a:t>In </a:t>
            </a:r>
            <a:r>
              <a:rPr lang="it-IT" sz="3200" dirty="0" err="1" smtClean="0"/>
              <a:t>this</a:t>
            </a:r>
            <a:r>
              <a:rPr lang="it-IT" sz="3200" dirty="0" smtClean="0"/>
              <a:t> </a:t>
            </a:r>
            <a:r>
              <a:rPr lang="it-IT" sz="3200" dirty="0" err="1" smtClean="0"/>
              <a:t>context</a:t>
            </a:r>
            <a:r>
              <a:rPr lang="it-IT" sz="3200" dirty="0" smtClean="0"/>
              <a:t>  a </a:t>
            </a:r>
            <a:r>
              <a:rPr lang="it-IT" sz="3200" dirty="0" err="1" smtClean="0"/>
              <a:t>load</a:t>
            </a:r>
            <a:r>
              <a:rPr lang="it-IT" sz="3200" dirty="0" smtClean="0"/>
              <a:t> </a:t>
            </a:r>
            <a:r>
              <a:rPr lang="it-IT" sz="3200" dirty="0" err="1" smtClean="0"/>
              <a:t>balancer</a:t>
            </a:r>
            <a:r>
              <a:rPr lang="it-IT" sz="3200" dirty="0" smtClean="0"/>
              <a:t> </a:t>
            </a:r>
            <a:r>
              <a:rPr lang="it-IT" sz="3200" dirty="0" err="1" smtClean="0"/>
              <a:t>will</a:t>
            </a:r>
            <a:r>
              <a:rPr lang="it-IT" sz="3200" dirty="0" smtClean="0"/>
              <a:t> spread </a:t>
            </a:r>
            <a:r>
              <a:rPr lang="it-IT" sz="3200" dirty="0" err="1" smtClean="0"/>
              <a:t>all</a:t>
            </a:r>
            <a:r>
              <a:rPr lang="it-IT" sz="3200" dirty="0" smtClean="0"/>
              <a:t> the </a:t>
            </a:r>
            <a:r>
              <a:rPr lang="it-IT" sz="3200" dirty="0" err="1" smtClean="0"/>
              <a:t>incoming</a:t>
            </a:r>
            <a:r>
              <a:rPr lang="it-IT" sz="3200" dirty="0" smtClean="0"/>
              <a:t> </a:t>
            </a:r>
            <a:r>
              <a:rPr lang="it-IT" sz="3200" dirty="0" err="1" smtClean="0"/>
              <a:t>calls</a:t>
            </a:r>
            <a:r>
              <a:rPr lang="it-IT" sz="3200" dirty="0" smtClean="0"/>
              <a:t> over </a:t>
            </a:r>
            <a:r>
              <a:rPr lang="it-IT" sz="3200" dirty="0" err="1" smtClean="0"/>
              <a:t>all</a:t>
            </a:r>
            <a:r>
              <a:rPr lang="it-IT" sz="3200" dirty="0" smtClean="0"/>
              <a:t> the </a:t>
            </a:r>
            <a:r>
              <a:rPr lang="it-IT" sz="3200" dirty="0" err="1" smtClean="0"/>
              <a:t>available</a:t>
            </a:r>
            <a:r>
              <a:rPr lang="it-IT" sz="3200" dirty="0" smtClean="0"/>
              <a:t> </a:t>
            </a:r>
            <a:r>
              <a:rPr lang="it-IT" sz="3200" dirty="0" err="1" smtClean="0"/>
              <a:t>instances</a:t>
            </a:r>
            <a:r>
              <a:rPr lang="it-IT" sz="3200" dirty="0" smtClean="0"/>
              <a:t>.</a:t>
            </a:r>
          </a:p>
          <a:p>
            <a:r>
              <a:rPr lang="it-IT" sz="3200" dirty="0" err="1" smtClean="0"/>
              <a:t>As</a:t>
            </a:r>
            <a:r>
              <a:rPr lang="it-IT" sz="3200" dirty="0" smtClean="0"/>
              <a:t> </a:t>
            </a:r>
            <a:r>
              <a:rPr lang="it-IT" sz="3200" dirty="0" err="1" smtClean="0"/>
              <a:t>stated</a:t>
            </a:r>
            <a:r>
              <a:rPr lang="it-IT" sz="3200" dirty="0" smtClean="0"/>
              <a:t> in the </a:t>
            </a:r>
            <a:r>
              <a:rPr lang="it-IT" sz="3200" dirty="0" err="1" smtClean="0"/>
              <a:t>requirements</a:t>
            </a:r>
            <a:r>
              <a:rPr lang="it-IT" sz="3200" dirty="0" smtClean="0"/>
              <a:t>, </a:t>
            </a:r>
            <a:r>
              <a:rPr lang="it-IT" sz="3200" dirty="0" err="1" smtClean="0"/>
              <a:t>load</a:t>
            </a:r>
            <a:r>
              <a:rPr lang="it-IT" sz="3200" dirty="0" smtClean="0"/>
              <a:t>  </a:t>
            </a:r>
            <a:r>
              <a:rPr lang="it-IT" sz="3200" dirty="0" err="1" smtClean="0"/>
              <a:t>balancing</a:t>
            </a:r>
            <a:r>
              <a:rPr lang="it-IT" sz="3200" dirty="0" smtClean="0"/>
              <a:t> </a:t>
            </a:r>
            <a:r>
              <a:rPr lang="it-IT" sz="3200" dirty="0" err="1" smtClean="0"/>
              <a:t>shoud</a:t>
            </a:r>
            <a:r>
              <a:rPr lang="it-IT" sz="3200" dirty="0" smtClean="0"/>
              <a:t> be </a:t>
            </a:r>
            <a:r>
              <a:rPr lang="it-IT" sz="3200" dirty="0" err="1" smtClean="0"/>
              <a:t>realized</a:t>
            </a:r>
            <a:r>
              <a:rPr lang="it-IT" sz="3200" dirty="0" smtClean="0"/>
              <a:t> just </a:t>
            </a:r>
            <a:r>
              <a:rPr lang="it-IT" sz="3200" dirty="0" err="1" smtClean="0"/>
              <a:t>adding</a:t>
            </a:r>
            <a:r>
              <a:rPr lang="it-IT" sz="3200" dirty="0" smtClean="0"/>
              <a:t> </a:t>
            </a:r>
            <a:r>
              <a:rPr lang="it-IT" sz="3200" dirty="0" err="1" smtClean="0"/>
              <a:t>reference</a:t>
            </a:r>
            <a:r>
              <a:rPr lang="it-IT" sz="3200" dirty="0" smtClean="0"/>
              <a:t> of the new </a:t>
            </a:r>
            <a:r>
              <a:rPr lang="it-IT" sz="3200" dirty="0" err="1" smtClean="0"/>
              <a:t>services</a:t>
            </a:r>
            <a:r>
              <a:rPr lang="it-IT" sz="3200" dirty="0" smtClean="0"/>
              <a:t>, </a:t>
            </a:r>
            <a:r>
              <a:rPr lang="it-IT" sz="3200" dirty="0" err="1" smtClean="0"/>
              <a:t>without</a:t>
            </a:r>
            <a:r>
              <a:rPr lang="it-IT" sz="3200" dirty="0" smtClean="0"/>
              <a:t> </a:t>
            </a:r>
            <a:r>
              <a:rPr lang="it-IT" sz="3200" dirty="0" err="1" smtClean="0"/>
              <a:t>configuring</a:t>
            </a:r>
            <a:r>
              <a:rPr lang="it-IT" sz="3200" dirty="0" smtClean="0"/>
              <a:t> </a:t>
            </a:r>
            <a:r>
              <a:rPr lang="it-IT" sz="3200" dirty="0" err="1" smtClean="0"/>
              <a:t>any</a:t>
            </a:r>
            <a:r>
              <a:rPr lang="it-IT" sz="3200" dirty="0" smtClean="0"/>
              <a:t> </a:t>
            </a:r>
            <a:r>
              <a:rPr lang="it-IT" sz="3200" dirty="0" err="1" smtClean="0"/>
              <a:t>proxying</a:t>
            </a:r>
            <a:r>
              <a:rPr lang="it-IT" sz="3200" dirty="0" smtClean="0"/>
              <a:t> </a:t>
            </a:r>
            <a:r>
              <a:rPr lang="it-IT" sz="3200" dirty="0" err="1" smtClean="0"/>
              <a:t>load</a:t>
            </a:r>
            <a:r>
              <a:rPr lang="it-IT" sz="3200" dirty="0" smtClean="0"/>
              <a:t> </a:t>
            </a:r>
            <a:r>
              <a:rPr lang="it-IT" sz="3200" dirty="0" err="1" smtClean="0"/>
              <a:t>balancer</a:t>
            </a:r>
            <a:r>
              <a:rPr lang="it-IT" sz="3200" dirty="0" smtClean="0"/>
              <a:t> </a:t>
            </a:r>
          </a:p>
          <a:p>
            <a:r>
              <a:rPr lang="it-IT" sz="3200" dirty="0" err="1" smtClean="0"/>
              <a:t>Ribbon</a:t>
            </a:r>
            <a:r>
              <a:rPr lang="it-IT" sz="3200" dirty="0" smtClean="0"/>
              <a:t> </a:t>
            </a:r>
            <a:r>
              <a:rPr lang="it-IT" sz="3200" dirty="0" err="1" smtClean="0"/>
              <a:t>is</a:t>
            </a:r>
            <a:r>
              <a:rPr lang="it-IT" sz="3200" dirty="0" smtClean="0"/>
              <a:t> the </a:t>
            </a:r>
            <a:r>
              <a:rPr lang="it-IT" sz="3200" dirty="0" err="1" smtClean="0"/>
              <a:t>Netflix</a:t>
            </a:r>
            <a:r>
              <a:rPr lang="it-IT" sz="3200" dirty="0" smtClean="0"/>
              <a:t> </a:t>
            </a:r>
            <a:r>
              <a:rPr lang="it-IT" sz="3200" dirty="0" err="1" smtClean="0"/>
              <a:t>solution</a:t>
            </a:r>
            <a:r>
              <a:rPr lang="it-IT" sz="3200" dirty="0" smtClean="0"/>
              <a:t> to </a:t>
            </a:r>
            <a:r>
              <a:rPr lang="it-IT" sz="3200" dirty="0" err="1" smtClean="0"/>
              <a:t>these</a:t>
            </a:r>
            <a:r>
              <a:rPr lang="it-IT" sz="3200" dirty="0" smtClean="0"/>
              <a:t> </a:t>
            </a:r>
            <a:r>
              <a:rPr lang="it-IT" sz="3200" dirty="0" err="1" smtClean="0"/>
              <a:t>load</a:t>
            </a:r>
            <a:r>
              <a:rPr lang="it-IT" sz="3200" dirty="0" smtClean="0"/>
              <a:t> </a:t>
            </a:r>
            <a:r>
              <a:rPr lang="it-IT" sz="3200" dirty="0" err="1" smtClean="0"/>
              <a:t>balancing</a:t>
            </a:r>
            <a:r>
              <a:rPr lang="it-IT" sz="3200" dirty="0" smtClean="0"/>
              <a:t> </a:t>
            </a:r>
            <a:r>
              <a:rPr lang="it-IT" sz="3200" dirty="0" err="1" smtClean="0"/>
              <a:t>features</a:t>
            </a:r>
            <a:endParaRPr lang="it-IT" sz="3200" dirty="0" smtClean="0"/>
          </a:p>
          <a:p>
            <a:pPr lvl="1"/>
            <a:r>
              <a:rPr lang="it-IT" sz="3200" dirty="0" err="1" smtClean="0"/>
              <a:t>Ribbon</a:t>
            </a:r>
            <a:r>
              <a:rPr lang="it-IT" sz="3200" dirty="0" smtClean="0"/>
              <a:t> </a:t>
            </a:r>
            <a:r>
              <a:rPr lang="it-IT" sz="3200" dirty="0" err="1" smtClean="0"/>
              <a:t>uses</a:t>
            </a:r>
            <a:r>
              <a:rPr lang="it-IT" sz="3200" dirty="0" smtClean="0"/>
              <a:t> the information </a:t>
            </a:r>
            <a:r>
              <a:rPr lang="it-IT" sz="3200" dirty="0" err="1" smtClean="0"/>
              <a:t>available</a:t>
            </a:r>
            <a:r>
              <a:rPr lang="it-IT" sz="3200" dirty="0" smtClean="0"/>
              <a:t> in Eureka lo locate appropriate service </a:t>
            </a:r>
            <a:r>
              <a:rPr lang="it-IT" sz="3200" dirty="0" err="1" smtClean="0"/>
              <a:t>instances</a:t>
            </a:r>
            <a:endParaRPr lang="it-IT" sz="3200" dirty="0" smtClean="0"/>
          </a:p>
          <a:p>
            <a:pPr lvl="1"/>
            <a:r>
              <a:rPr lang="it-IT" sz="3200" dirty="0" err="1" smtClean="0"/>
              <a:t>If</a:t>
            </a:r>
            <a:r>
              <a:rPr lang="it-IT" sz="3200" dirty="0" smtClean="0"/>
              <a:t> more </a:t>
            </a:r>
            <a:r>
              <a:rPr lang="it-IT" sz="3200" dirty="0" err="1" smtClean="0"/>
              <a:t>than</a:t>
            </a:r>
            <a:r>
              <a:rPr lang="it-IT" sz="3200" dirty="0" smtClean="0"/>
              <a:t> </a:t>
            </a:r>
            <a:r>
              <a:rPr lang="it-IT" sz="3200" dirty="0" err="1" smtClean="0"/>
              <a:t>one</a:t>
            </a:r>
            <a:r>
              <a:rPr lang="it-IT" sz="3200" dirty="0" smtClean="0"/>
              <a:t> </a:t>
            </a:r>
            <a:r>
              <a:rPr lang="it-IT" sz="3200" dirty="0" err="1" smtClean="0"/>
              <a:t>instance</a:t>
            </a:r>
            <a:r>
              <a:rPr lang="it-IT" sz="3200" dirty="0" smtClean="0"/>
              <a:t> </a:t>
            </a:r>
            <a:r>
              <a:rPr lang="it-IT" sz="3200" dirty="0" err="1" smtClean="0"/>
              <a:t>is</a:t>
            </a:r>
            <a:r>
              <a:rPr lang="it-IT" sz="3200" dirty="0" smtClean="0"/>
              <a:t> </a:t>
            </a:r>
            <a:r>
              <a:rPr lang="it-IT" sz="3200" dirty="0" err="1" smtClean="0"/>
              <a:t>found</a:t>
            </a:r>
            <a:r>
              <a:rPr lang="it-IT" sz="3200" dirty="0" smtClean="0"/>
              <a:t>, </a:t>
            </a:r>
            <a:r>
              <a:rPr lang="it-IT" sz="3200" dirty="0" err="1" smtClean="0"/>
              <a:t>Ribbon</a:t>
            </a:r>
            <a:r>
              <a:rPr lang="it-IT" sz="3200" dirty="0" smtClean="0"/>
              <a:t> </a:t>
            </a:r>
            <a:r>
              <a:rPr lang="it-IT" sz="3200" dirty="0" err="1" smtClean="0"/>
              <a:t>will</a:t>
            </a:r>
            <a:r>
              <a:rPr lang="it-IT" sz="3200" dirty="0" smtClean="0"/>
              <a:t> </a:t>
            </a:r>
            <a:r>
              <a:rPr lang="it-IT" sz="3200" dirty="0" err="1" smtClean="0"/>
              <a:t>apply</a:t>
            </a:r>
            <a:r>
              <a:rPr lang="it-IT" sz="3200" dirty="0" smtClean="0"/>
              <a:t> </a:t>
            </a:r>
            <a:r>
              <a:rPr lang="it-IT" sz="3200" dirty="0" err="1" smtClean="0"/>
              <a:t>load</a:t>
            </a:r>
            <a:r>
              <a:rPr lang="it-IT" sz="3200" dirty="0" smtClean="0"/>
              <a:t> </a:t>
            </a:r>
            <a:r>
              <a:rPr lang="it-IT" sz="3200" dirty="0" err="1" smtClean="0"/>
              <a:t>balancing</a:t>
            </a:r>
            <a:r>
              <a:rPr lang="it-IT" sz="3200" dirty="0" smtClean="0"/>
              <a:t> to spread the </a:t>
            </a:r>
            <a:r>
              <a:rPr lang="it-IT" sz="3200" dirty="0" err="1" smtClean="0"/>
              <a:t>request</a:t>
            </a:r>
            <a:r>
              <a:rPr lang="it-IT" sz="3200" dirty="0" smtClean="0"/>
              <a:t> over the </a:t>
            </a:r>
            <a:r>
              <a:rPr lang="it-IT" sz="3200" dirty="0" err="1" smtClean="0"/>
              <a:t>available</a:t>
            </a:r>
            <a:r>
              <a:rPr lang="it-IT" sz="3200" dirty="0" smtClean="0"/>
              <a:t> </a:t>
            </a:r>
            <a:r>
              <a:rPr lang="it-IT" sz="3200" dirty="0" err="1" smtClean="0"/>
              <a:t>instances</a:t>
            </a:r>
            <a:endParaRPr lang="it-IT" sz="3200" dirty="0" smtClean="0"/>
          </a:p>
          <a:p>
            <a:pPr lvl="1"/>
            <a:r>
              <a:rPr lang="it-IT" sz="3200" dirty="0" err="1" smtClean="0"/>
              <a:t>Ribbon</a:t>
            </a:r>
            <a:r>
              <a:rPr lang="it-IT" sz="3200" dirty="0" smtClean="0"/>
              <a:t> </a:t>
            </a:r>
            <a:r>
              <a:rPr lang="it-IT" sz="3200" dirty="0" err="1" smtClean="0"/>
              <a:t>does</a:t>
            </a:r>
            <a:r>
              <a:rPr lang="it-IT" sz="3200" dirty="0" smtClean="0"/>
              <a:t> </a:t>
            </a:r>
            <a:r>
              <a:rPr lang="it-IT" sz="3200" dirty="0" err="1" smtClean="0"/>
              <a:t>not</a:t>
            </a:r>
            <a:r>
              <a:rPr lang="it-IT" sz="3200" dirty="0" smtClean="0"/>
              <a:t> </a:t>
            </a:r>
            <a:r>
              <a:rPr lang="it-IT" sz="3200" dirty="0" err="1" smtClean="0"/>
              <a:t>run</a:t>
            </a:r>
            <a:r>
              <a:rPr lang="it-IT" sz="3200" dirty="0" smtClean="0"/>
              <a:t> </a:t>
            </a:r>
            <a:r>
              <a:rPr lang="it-IT" sz="3200" dirty="0" err="1" smtClean="0"/>
              <a:t>as</a:t>
            </a:r>
            <a:r>
              <a:rPr lang="it-IT" sz="3200" dirty="0" smtClean="0"/>
              <a:t> a separate service </a:t>
            </a:r>
            <a:r>
              <a:rPr lang="it-IT" sz="3200" dirty="0" err="1" smtClean="0"/>
              <a:t>but</a:t>
            </a:r>
            <a:r>
              <a:rPr lang="it-IT" sz="3200" dirty="0" smtClean="0"/>
              <a:t> </a:t>
            </a:r>
            <a:r>
              <a:rPr lang="it-IT" sz="3200" dirty="0" err="1" smtClean="0"/>
              <a:t>as</a:t>
            </a:r>
            <a:r>
              <a:rPr lang="it-IT" sz="3200" dirty="0" smtClean="0"/>
              <a:t> an </a:t>
            </a:r>
            <a:r>
              <a:rPr lang="it-IT" sz="3200" dirty="0" err="1" smtClean="0"/>
              <a:t>embedded</a:t>
            </a:r>
            <a:r>
              <a:rPr lang="it-IT" sz="3200" dirty="0" smtClean="0"/>
              <a:t> component inside </a:t>
            </a:r>
            <a:r>
              <a:rPr lang="it-IT" sz="3200" dirty="0" err="1" smtClean="0"/>
              <a:t>each</a:t>
            </a:r>
            <a:r>
              <a:rPr lang="it-IT" sz="3200" dirty="0" smtClean="0"/>
              <a:t> service consumer.</a:t>
            </a:r>
          </a:p>
          <a:p>
            <a:pPr marL="419100" lvl="1" indent="0">
              <a:buFont typeface="Arial" pitchFamily="34" charset="0"/>
              <a:buNone/>
            </a:pPr>
            <a:endParaRPr lang="it-IT" sz="3200" dirty="0" smtClean="0"/>
          </a:p>
          <a:p>
            <a:endParaRPr lang="it-IT" sz="3200" dirty="0"/>
          </a:p>
        </p:txBody>
      </p:sp>
    </p:spTree>
    <p:extLst>
      <p:ext uri="{BB962C8B-B14F-4D97-AF65-F5344CB8AC3E}">
        <p14:creationId xmlns:p14="http://schemas.microsoft.com/office/powerpoint/2010/main" val="6129891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p:cNvSpPr/>
          <p:nvPr/>
        </p:nvSpPr>
        <p:spPr bwMode="auto">
          <a:xfrm>
            <a:off x="382688" y="3623225"/>
            <a:ext cx="13321480" cy="8419351"/>
          </a:xfrm>
          <a:prstGeom prst="rect">
            <a:avLst/>
          </a:prstGeom>
          <a:solidFill>
            <a:schemeClr val="accent2">
              <a:lumMod val="20000"/>
              <a:lumOff val="8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sz="6000" dirty="0" smtClean="0"/>
              <a:t>Eureka and PWS: service </a:t>
            </a:r>
            <a:r>
              <a:rPr lang="it-IT" sz="6000" dirty="0" err="1" smtClean="0"/>
              <a:t>instance</a:t>
            </a:r>
            <a:r>
              <a:rPr lang="it-IT" sz="6000" dirty="0" smtClean="0"/>
              <a:t> scale up and </a:t>
            </a:r>
            <a:r>
              <a:rPr lang="it-IT" sz="6000" dirty="0" err="1"/>
              <a:t>l</a:t>
            </a:r>
            <a:r>
              <a:rPr lang="it-IT" sz="6000" dirty="0" err="1" smtClean="0"/>
              <a:t>oad</a:t>
            </a:r>
            <a:r>
              <a:rPr lang="it-IT" sz="6000" dirty="0" smtClean="0"/>
              <a:t> </a:t>
            </a:r>
            <a:r>
              <a:rPr lang="it-IT" sz="6000" dirty="0" err="1" smtClean="0"/>
              <a:t>balancing</a:t>
            </a:r>
            <a:r>
              <a:rPr lang="it-IT" sz="6000" dirty="0" smtClean="0"/>
              <a:t> </a:t>
            </a:r>
            <a:endParaRPr lang="it-IT" sz="6000"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6" name="Gruppo 5"/>
          <p:cNvGrpSpPr/>
          <p:nvPr/>
        </p:nvGrpSpPr>
        <p:grpSpPr>
          <a:xfrm>
            <a:off x="4931744" y="3401616"/>
            <a:ext cx="6199254" cy="2333581"/>
            <a:chOff x="14935200" y="2848035"/>
            <a:chExt cx="6199254" cy="2333581"/>
          </a:xfrm>
        </p:grpSpPr>
        <p:sp>
          <p:nvSpPr>
            <p:cNvPr id="7" name="Rettangolo arrotondato 6"/>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9" name="Connettore 2 8"/>
            <p:cNvCxnSpPr>
              <a:stCxn id="7" idx="0"/>
              <a:endCxn id="10" idx="4"/>
            </p:cNvCxnSpPr>
            <p:nvPr/>
          </p:nvCxnSpPr>
          <p:spPr bwMode="auto">
            <a:xfrm flipH="1" flipV="1">
              <a:off x="17259298" y="2848035"/>
              <a:ext cx="2" cy="927697"/>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0" name="Ovale 9"/>
            <p:cNvSpPr/>
            <p:nvPr/>
          </p:nvSpPr>
          <p:spPr bwMode="auto">
            <a:xfrm flipH="1" flipV="1">
              <a:off x="17123567" y="2848035"/>
              <a:ext cx="271463" cy="274791"/>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Cilindro 10"/>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2" name="Connettore 2 11"/>
            <p:cNvCxnSpPr>
              <a:stCxn id="7" idx="3"/>
              <a:endCxn id="11"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3" name="Fumetto 2 12"/>
          <p:cNvSpPr/>
          <p:nvPr/>
        </p:nvSpPr>
        <p:spPr bwMode="auto">
          <a:xfrm>
            <a:off x="6294847" y="18882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4" name="Connettore 2 13"/>
          <p:cNvCxnSpPr>
            <a:stCxn id="7" idx="2"/>
            <a:endCxn id="21" idx="0"/>
          </p:cNvCxnSpPr>
          <p:nvPr/>
        </p:nvCxnSpPr>
        <p:spPr bwMode="auto">
          <a:xfrm>
            <a:off x="7255844" y="5735197"/>
            <a:ext cx="3118" cy="8341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5" name="Rettangolo arrotondato 14"/>
          <p:cNvSpPr/>
          <p:nvPr/>
        </p:nvSpPr>
        <p:spPr bwMode="auto">
          <a:xfrm>
            <a:off x="5887815" y="5001772"/>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kumimoji="0" lang="it-IT" sz="20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6" name="Rettangolo arrotondato 15"/>
          <p:cNvSpPr/>
          <p:nvPr/>
        </p:nvSpPr>
        <p:spPr bwMode="auto">
          <a:xfrm rot="16200000">
            <a:off x="-1122270" y="82401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7" name="Rettangolo arrotondato 16"/>
          <p:cNvSpPr/>
          <p:nvPr/>
        </p:nvSpPr>
        <p:spPr bwMode="auto">
          <a:xfrm>
            <a:off x="1605138" y="73151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8" name="Cilindro 17"/>
          <p:cNvSpPr/>
          <p:nvPr/>
        </p:nvSpPr>
        <p:spPr bwMode="auto">
          <a:xfrm>
            <a:off x="6801763" y="1086318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9" name="Connettore 2 18"/>
          <p:cNvCxnSpPr>
            <a:stCxn id="17" idx="2"/>
            <a:endCxn id="18" idx="1"/>
          </p:cNvCxnSpPr>
          <p:nvPr/>
        </p:nvCxnSpPr>
        <p:spPr bwMode="auto">
          <a:xfrm>
            <a:off x="7258963" y="10442470"/>
            <a:ext cx="0" cy="420718"/>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0" name="Connettore 2 19"/>
          <p:cNvCxnSpPr>
            <a:stCxn id="17" idx="0"/>
            <a:endCxn id="21" idx="4"/>
          </p:cNvCxnSpPr>
          <p:nvPr/>
        </p:nvCxnSpPr>
        <p:spPr bwMode="auto">
          <a:xfrm flipH="1" flipV="1">
            <a:off x="7258962" y="68304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Ovale 20"/>
          <p:cNvSpPr/>
          <p:nvPr/>
        </p:nvSpPr>
        <p:spPr bwMode="auto">
          <a:xfrm flipH="1">
            <a:off x="7123231" y="65693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2" name="Rettangolo arrotondato 21"/>
          <p:cNvSpPr/>
          <p:nvPr/>
        </p:nvSpPr>
        <p:spPr bwMode="auto">
          <a:xfrm>
            <a:off x="171155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#0 </a:t>
            </a:r>
          </a:p>
        </p:txBody>
      </p:sp>
      <p:sp>
        <p:nvSpPr>
          <p:cNvPr id="23" name="Rettangolo arrotondato 22"/>
          <p:cNvSpPr/>
          <p:nvPr/>
        </p:nvSpPr>
        <p:spPr bwMode="auto">
          <a:xfrm>
            <a:off x="5475319" y="85985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p:txBody>
      </p:sp>
      <p:cxnSp>
        <p:nvCxnSpPr>
          <p:cNvPr id="24" name="Connettore 2 23"/>
          <p:cNvCxnSpPr/>
          <p:nvPr/>
        </p:nvCxnSpPr>
        <p:spPr bwMode="auto">
          <a:xfrm flipH="1">
            <a:off x="3434931" y="73151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5" name="Connettore 2 24"/>
          <p:cNvCxnSpPr>
            <a:stCxn id="17" idx="0"/>
            <a:endCxn id="23" idx="0"/>
          </p:cNvCxnSpPr>
          <p:nvPr/>
        </p:nvCxnSpPr>
        <p:spPr bwMode="auto">
          <a:xfrm flipH="1">
            <a:off x="7198694" y="73151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Segnaposto contenuto 2"/>
          <p:cNvSpPr>
            <a:spLocks noGrp="1"/>
          </p:cNvSpPr>
          <p:nvPr>
            <p:ph idx="1"/>
          </p:nvPr>
        </p:nvSpPr>
        <p:spPr>
          <a:xfrm>
            <a:off x="14280232" y="1676400"/>
            <a:ext cx="9471943" cy="9072488"/>
          </a:xfrm>
        </p:spPr>
        <p:txBody>
          <a:bodyPr/>
          <a:lstStyle/>
          <a:p>
            <a:r>
              <a:rPr lang="it-IT" dirty="0" smtClean="0"/>
              <a:t>To </a:t>
            </a:r>
            <a:r>
              <a:rPr lang="it-IT" dirty="0" err="1" smtClean="0"/>
              <a:t>achieve</a:t>
            </a:r>
            <a:r>
              <a:rPr lang="it-IT" dirty="0" smtClean="0"/>
              <a:t> </a:t>
            </a:r>
            <a:r>
              <a:rPr lang="it-IT" dirty="0" err="1" smtClean="0"/>
              <a:t>services</a:t>
            </a:r>
            <a:r>
              <a:rPr lang="it-IT" dirty="0" smtClean="0"/>
              <a:t> </a:t>
            </a:r>
            <a:r>
              <a:rPr lang="it-IT" dirty="0" err="1" smtClean="0"/>
              <a:t>scaling</a:t>
            </a:r>
            <a:r>
              <a:rPr lang="it-IT" dirty="0" smtClean="0"/>
              <a:t>-up Eureka </a:t>
            </a:r>
            <a:r>
              <a:rPr lang="it-IT" dirty="0" err="1" smtClean="0"/>
              <a:t>uses</a:t>
            </a:r>
            <a:r>
              <a:rPr lang="it-IT" dirty="0" smtClean="0"/>
              <a:t> the PWS </a:t>
            </a:r>
            <a:r>
              <a:rPr lang="it-IT" dirty="0" err="1" smtClean="0"/>
              <a:t>features</a:t>
            </a:r>
            <a:r>
              <a:rPr lang="it-IT" dirty="0" smtClean="0"/>
              <a:t> of </a:t>
            </a:r>
            <a:r>
              <a:rPr lang="it-IT" dirty="0" err="1" smtClean="0"/>
              <a:t>dynamical</a:t>
            </a:r>
            <a:r>
              <a:rPr lang="it-IT" dirty="0" smtClean="0"/>
              <a:t> </a:t>
            </a:r>
            <a:r>
              <a:rPr lang="it-IT" dirty="0" err="1" smtClean="0"/>
              <a:t>allocating</a:t>
            </a:r>
            <a:r>
              <a:rPr lang="it-IT" dirty="0" smtClean="0"/>
              <a:t> </a:t>
            </a:r>
            <a:r>
              <a:rPr lang="it-IT" dirty="0" err="1" smtClean="0"/>
              <a:t>ports</a:t>
            </a:r>
            <a:r>
              <a:rPr lang="it-IT" dirty="0" smtClean="0"/>
              <a:t> </a:t>
            </a:r>
          </a:p>
          <a:p>
            <a:r>
              <a:rPr lang="it-IT" dirty="0" err="1" smtClean="0"/>
              <a:t>It</a:t>
            </a:r>
            <a:r>
              <a:rPr lang="it-IT" dirty="0" smtClean="0"/>
              <a:t> </a:t>
            </a:r>
            <a:r>
              <a:rPr lang="it-IT" dirty="0" err="1" smtClean="0"/>
              <a:t>will</a:t>
            </a:r>
            <a:r>
              <a:rPr lang="it-IT" dirty="0" smtClean="0"/>
              <a:t> be </a:t>
            </a:r>
            <a:r>
              <a:rPr lang="it-IT" dirty="0" err="1" smtClean="0"/>
              <a:t>enought</a:t>
            </a:r>
            <a:r>
              <a:rPr lang="it-IT" dirty="0" smtClean="0"/>
              <a:t> to scale out an </a:t>
            </a:r>
            <a:r>
              <a:rPr lang="it-IT" dirty="0" err="1" smtClean="0"/>
              <a:t>instance</a:t>
            </a:r>
            <a:r>
              <a:rPr lang="it-IT" dirty="0" smtClean="0"/>
              <a:t> (of a </a:t>
            </a:r>
            <a:r>
              <a:rPr lang="it-IT" dirty="0" err="1" smtClean="0"/>
              <a:t>registered</a:t>
            </a:r>
            <a:r>
              <a:rPr lang="it-IT" dirty="0" smtClean="0"/>
              <a:t> service under Eureka) and PWS </a:t>
            </a:r>
            <a:r>
              <a:rPr lang="it-IT" dirty="0" err="1" smtClean="0"/>
              <a:t>will</a:t>
            </a:r>
            <a:r>
              <a:rPr lang="it-IT" dirty="0" smtClean="0"/>
              <a:t> allocate a new </a:t>
            </a:r>
            <a:r>
              <a:rPr lang="it-IT" dirty="0" err="1" smtClean="0"/>
              <a:t>port</a:t>
            </a:r>
            <a:r>
              <a:rPr lang="it-IT" dirty="0" smtClean="0"/>
              <a:t> </a:t>
            </a:r>
            <a:r>
              <a:rPr lang="it-IT" dirty="0" err="1" smtClean="0"/>
              <a:t>dinamically</a:t>
            </a:r>
            <a:r>
              <a:rPr lang="it-IT" dirty="0" smtClean="0"/>
              <a:t> and </a:t>
            </a:r>
            <a:r>
              <a:rPr lang="it-IT" dirty="0" err="1" smtClean="0"/>
              <a:t>then</a:t>
            </a:r>
            <a:r>
              <a:rPr lang="it-IT" dirty="0" smtClean="0"/>
              <a:t> </a:t>
            </a:r>
            <a:r>
              <a:rPr lang="it-IT" dirty="0" err="1" smtClean="0"/>
              <a:t>register</a:t>
            </a:r>
            <a:r>
              <a:rPr lang="it-IT" dirty="0" smtClean="0"/>
              <a:t> the new </a:t>
            </a:r>
            <a:r>
              <a:rPr lang="it-IT" dirty="0" err="1" smtClean="0"/>
              <a:t>instances</a:t>
            </a:r>
            <a:r>
              <a:rPr lang="it-IT" dirty="0" smtClean="0"/>
              <a:t> to the service </a:t>
            </a:r>
            <a:r>
              <a:rPr lang="it-IT" dirty="0" err="1" smtClean="0"/>
              <a:t>discovery</a:t>
            </a:r>
            <a:r>
              <a:rPr lang="it-IT" dirty="0" smtClean="0"/>
              <a:t> server</a:t>
            </a:r>
          </a:p>
          <a:p>
            <a:pPr marL="457200" lvl="1">
              <a:spcBef>
                <a:spcPts val="2100"/>
              </a:spcBef>
              <a:buFont typeface="Wingdings" pitchFamily="2" charset="2"/>
              <a:buChar char="§"/>
            </a:pPr>
            <a:r>
              <a:rPr lang="en-US" dirty="0" smtClean="0"/>
              <a:t>The application </a:t>
            </a:r>
            <a:r>
              <a:rPr lang="en-US" dirty="0"/>
              <a:t>receives an entry in a dynamic routing </a:t>
            </a:r>
            <a:r>
              <a:rPr lang="en-US" dirty="0" smtClean="0"/>
              <a:t>tier of Eureka Server, </a:t>
            </a:r>
            <a:r>
              <a:rPr lang="en-US" dirty="0"/>
              <a:t>which load balances traffic across all </a:t>
            </a:r>
            <a:r>
              <a:rPr lang="en-US" dirty="0" smtClean="0"/>
              <a:t>available instances</a:t>
            </a:r>
            <a:r>
              <a:rPr lang="en-US" dirty="0"/>
              <a:t>.</a:t>
            </a:r>
          </a:p>
          <a:p>
            <a:pPr marL="457200" lvl="1">
              <a:spcBef>
                <a:spcPts val="2100"/>
              </a:spcBef>
              <a:buFont typeface="Wingdings" pitchFamily="2" charset="2"/>
              <a:buChar char="§"/>
            </a:pPr>
            <a:endParaRPr lang="it-IT" sz="3600" dirty="0"/>
          </a:p>
          <a:p>
            <a:pPr marL="0" indent="0">
              <a:buNone/>
            </a:pPr>
            <a:endParaRPr lang="it-IT" sz="3600" dirty="0"/>
          </a:p>
          <a:p>
            <a:pPr marL="0" indent="0">
              <a:buNone/>
            </a:pPr>
            <a:endParaRPr lang="it-IT" sz="3600" dirty="0"/>
          </a:p>
          <a:p>
            <a:pPr lvl="1"/>
            <a:endParaRPr lang="it-IT" sz="3600" dirty="0"/>
          </a:p>
          <a:p>
            <a:endParaRPr lang="it-IT" sz="3600" dirty="0"/>
          </a:p>
        </p:txBody>
      </p:sp>
      <p:sp>
        <p:nvSpPr>
          <p:cNvPr id="33" name="Rettangolo 32"/>
          <p:cNvSpPr/>
          <p:nvPr/>
        </p:nvSpPr>
        <p:spPr bwMode="auto">
          <a:xfrm>
            <a:off x="557926" y="3854276"/>
            <a:ext cx="4230968" cy="1174495"/>
          </a:xfrm>
          <a:prstGeom prst="rect">
            <a:avLst/>
          </a:prstGeom>
          <a:solidFill>
            <a:schemeClr val="accent2">
              <a:lumMod val="20000"/>
              <a:lumOff val="80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000" b="1" i="0" u="none" strike="noStrike" cap="none" normalizeH="0" baseline="0" dirty="0" err="1" smtClean="0">
                <a:ln>
                  <a:noFill/>
                </a:ln>
                <a:solidFill>
                  <a:srgbClr val="7030A0"/>
                </a:solidFill>
                <a:effectLst/>
                <a:latin typeface="Gill Sans" charset="0"/>
                <a:ea typeface="ヒラギノ角ゴ ProN W3" charset="0"/>
                <a:cs typeface="ヒラギノ角ゴ ProN W3" charset="0"/>
                <a:sym typeface="Gill Sans" charset="0"/>
              </a:rPr>
              <a:t>Pivotal</a:t>
            </a:r>
            <a:r>
              <a:rPr kumimoji="0" lang="it-IT" sz="4000" b="1" i="0" u="none" strike="noStrike" cap="none" normalizeH="0" baseline="0" dirty="0" smtClean="0">
                <a:ln>
                  <a:noFill/>
                </a:ln>
                <a:solidFill>
                  <a:srgbClr val="7030A0"/>
                </a:solidFill>
                <a:effectLst/>
                <a:latin typeface="Gill Sans" charset="0"/>
                <a:ea typeface="ヒラギノ角ゴ ProN W3" charset="0"/>
                <a:cs typeface="ヒラギノ角ゴ ProN W3" charset="0"/>
                <a:sym typeface="Gill Sans" charset="0"/>
              </a:rPr>
              <a:t> Web Services</a:t>
            </a:r>
            <a:endParaRPr kumimoji="0" lang="it-IT" sz="4000" b="1" i="0" u="none" strike="noStrike" cap="none" normalizeH="0" baseline="0" dirty="0">
              <a:ln>
                <a:noFill/>
              </a:ln>
              <a:solidFill>
                <a:srgbClr val="7030A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7306722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29" name="CasellaDiTesto 28"/>
          <p:cNvSpPr txBox="1"/>
          <p:nvPr/>
        </p:nvSpPr>
        <p:spPr>
          <a:xfrm>
            <a:off x="1462808" y="2609528"/>
            <a:ext cx="15816834" cy="3416320"/>
          </a:xfrm>
          <a:prstGeom prst="rect">
            <a:avLst/>
          </a:prstGeom>
          <a:noFill/>
        </p:spPr>
        <p:txBody>
          <a:bodyPr wrap="square" rtlCol="0">
            <a:spAutoFit/>
          </a:bodyPr>
          <a:lstStyle/>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20:27:43.431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s.b.c.e.t.TomcatEmbeddedServletContainer</a:t>
            </a:r>
            <a:r>
              <a:rPr lang="it-IT" sz="2400" b="1" dirty="0">
                <a:solidFill>
                  <a:srgbClr val="00B050"/>
                </a:solidFill>
                <a:latin typeface="Consolas"/>
              </a:rPr>
              <a:t> : </a:t>
            </a:r>
            <a:r>
              <a:rPr lang="it-IT" sz="2400" b="1" dirty="0" err="1">
                <a:solidFill>
                  <a:srgbClr val="00B050"/>
                </a:solidFill>
                <a:latin typeface="Consolas"/>
              </a:rPr>
              <a:t>Tomcat</a:t>
            </a:r>
            <a:r>
              <a:rPr lang="it-IT" sz="2400" b="1" dirty="0">
                <a:solidFill>
                  <a:srgbClr val="00B050"/>
                </a:solidFill>
                <a:latin typeface="Consolas"/>
              </a:rPr>
              <a:t> </a:t>
            </a:r>
            <a:r>
              <a:rPr lang="it-IT" sz="2400" b="1" dirty="0" err="1">
                <a:solidFill>
                  <a:srgbClr val="00B050"/>
                </a:solidFill>
                <a:latin typeface="Consolas"/>
              </a:rPr>
              <a:t>started</a:t>
            </a:r>
            <a:r>
              <a:rPr lang="it-IT" sz="2400" b="1" dirty="0">
                <a:solidFill>
                  <a:srgbClr val="00B050"/>
                </a:solidFill>
                <a:latin typeface="Consolas"/>
              </a:rPr>
              <a:t> on </a:t>
            </a:r>
            <a:r>
              <a:rPr lang="it-IT" sz="2400" b="1" dirty="0" err="1">
                <a:solidFill>
                  <a:srgbClr val="00B050"/>
                </a:solidFill>
                <a:latin typeface="Consolas"/>
              </a:rPr>
              <a:t>port</a:t>
            </a:r>
            <a:r>
              <a:rPr lang="it-IT" sz="2400" b="1" dirty="0">
                <a:solidFill>
                  <a:srgbClr val="00B050"/>
                </a:solidFill>
                <a:latin typeface="Consolas"/>
              </a:rPr>
              <a:t>(s): 8080 (http</a:t>
            </a:r>
            <a:r>
              <a:rPr lang="it-IT" sz="2400" b="1" dirty="0" smtClean="0">
                <a:solidFill>
                  <a:srgbClr val="00B050"/>
                </a:solidFill>
                <a:latin typeface="Consolas"/>
              </a:rPr>
              <a:t>)</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20:27:43.433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c.n.e.EurekaDiscoveryClientConfiguration</a:t>
            </a:r>
            <a:r>
              <a:rPr lang="it-IT" sz="2400" b="1" dirty="0">
                <a:solidFill>
                  <a:srgbClr val="00B050"/>
                </a:solidFill>
                <a:latin typeface="Consolas"/>
              </a:rPr>
              <a:t> : </a:t>
            </a:r>
            <a:r>
              <a:rPr lang="it-IT" sz="2400" b="1" dirty="0" err="1">
                <a:solidFill>
                  <a:srgbClr val="00B050"/>
                </a:solidFill>
                <a:latin typeface="Consolas"/>
              </a:rPr>
              <a:t>Updating</a:t>
            </a:r>
            <a:r>
              <a:rPr lang="it-IT" sz="2400" b="1" dirty="0">
                <a:solidFill>
                  <a:srgbClr val="00B050"/>
                </a:solidFill>
                <a:latin typeface="Consolas"/>
              </a:rPr>
              <a:t> </a:t>
            </a:r>
            <a:r>
              <a:rPr lang="it-IT" sz="2400" b="1" dirty="0" err="1">
                <a:solidFill>
                  <a:srgbClr val="00B050"/>
                </a:solidFill>
                <a:latin typeface="Consolas"/>
              </a:rPr>
              <a:t>port</a:t>
            </a:r>
            <a:r>
              <a:rPr lang="it-IT" sz="2400" b="1" dirty="0">
                <a:solidFill>
                  <a:srgbClr val="00B050"/>
                </a:solidFill>
                <a:latin typeface="Consolas"/>
              </a:rPr>
              <a:t> to </a:t>
            </a:r>
            <a:r>
              <a:rPr lang="it-IT" sz="2400" b="1" dirty="0" smtClean="0">
                <a:solidFill>
                  <a:srgbClr val="00B050"/>
                </a:solidFill>
                <a:latin typeface="Consolas"/>
              </a:rPr>
              <a:t>8080</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20:27:43.438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i.l.microservice.Application</a:t>
            </a:r>
            <a:r>
              <a:rPr lang="it-IT" sz="2400" b="1" dirty="0">
                <a:solidFill>
                  <a:srgbClr val="00B050"/>
                </a:solidFill>
                <a:latin typeface="Consolas"/>
              </a:rPr>
              <a:t> : </a:t>
            </a:r>
            <a:r>
              <a:rPr lang="it-IT" sz="2400" b="1" dirty="0" err="1">
                <a:solidFill>
                  <a:srgbClr val="00B050"/>
                </a:solidFill>
                <a:latin typeface="Consolas"/>
              </a:rPr>
              <a:t>Started</a:t>
            </a:r>
            <a:r>
              <a:rPr lang="it-IT" sz="2400" b="1" dirty="0">
                <a:solidFill>
                  <a:srgbClr val="00B050"/>
                </a:solidFill>
                <a:latin typeface="Consolas"/>
              </a:rPr>
              <a:t> Application in 18.953 </a:t>
            </a:r>
            <a:r>
              <a:rPr lang="it-IT" sz="2400" b="1" dirty="0" err="1">
                <a:solidFill>
                  <a:srgbClr val="00B050"/>
                </a:solidFill>
                <a:latin typeface="Consolas"/>
              </a:rPr>
              <a:t>seconds</a:t>
            </a:r>
            <a:r>
              <a:rPr lang="it-IT" sz="2400" b="1" dirty="0">
                <a:solidFill>
                  <a:srgbClr val="00B050"/>
                </a:solidFill>
                <a:latin typeface="Consolas"/>
              </a:rPr>
              <a:t> </a:t>
            </a:r>
            <a:endParaRPr lang="it-IT" sz="2400" b="1" dirty="0" smtClean="0">
              <a:solidFill>
                <a:srgbClr val="00B050"/>
              </a:solidFill>
              <a:latin typeface="Consolas"/>
            </a:endParaRPr>
          </a:p>
          <a:p>
            <a:r>
              <a:rPr lang="it-IT" sz="2400" b="1" dirty="0">
                <a:solidFill>
                  <a:srgbClr val="00B050"/>
                </a:solidFill>
                <a:latin typeface="Consolas"/>
              </a:rPr>
              <a:t>	</a:t>
            </a:r>
            <a:r>
              <a:rPr lang="it-IT" sz="2400" b="1" dirty="0" smtClean="0">
                <a:solidFill>
                  <a:srgbClr val="00B050"/>
                </a:solidFill>
                <a:latin typeface="Consolas"/>
              </a:rPr>
              <a:t>	(</a:t>
            </a:r>
            <a:r>
              <a:rPr lang="it-IT" sz="2400" b="1" dirty="0">
                <a:solidFill>
                  <a:srgbClr val="00B050"/>
                </a:solidFill>
                <a:latin typeface="Consolas"/>
              </a:rPr>
              <a:t>JVM </a:t>
            </a:r>
            <a:r>
              <a:rPr lang="it-IT" sz="2400" b="1" dirty="0" err="1">
                <a:solidFill>
                  <a:srgbClr val="00B050"/>
                </a:solidFill>
                <a:latin typeface="Consolas"/>
              </a:rPr>
              <a:t>running</a:t>
            </a:r>
            <a:r>
              <a:rPr lang="it-IT" sz="2400" b="1" dirty="0">
                <a:solidFill>
                  <a:srgbClr val="00B050"/>
                </a:solidFill>
                <a:latin typeface="Consolas"/>
              </a:rPr>
              <a:t> for 20.013</a:t>
            </a:r>
            <a:r>
              <a:rPr lang="it-IT" sz="2400" b="1" dirty="0" smtClean="0">
                <a:solidFill>
                  <a:srgbClr val="00B050"/>
                </a:solidFill>
                <a:latin typeface="Consolas"/>
              </a:rPr>
              <a:t>)</a:t>
            </a:r>
            <a:endParaRPr lang="it-IT" sz="2400" b="1" dirty="0">
              <a:solidFill>
                <a:srgbClr val="00B050"/>
              </a:solidFill>
              <a:latin typeface="Consolas"/>
            </a:endParaRPr>
          </a:p>
        </p:txBody>
      </p:sp>
      <p:sp>
        <p:nvSpPr>
          <p:cNvPr id="42" name="Rettangolo 41"/>
          <p:cNvSpPr/>
          <p:nvPr/>
        </p:nvSpPr>
        <p:spPr bwMode="auto">
          <a:xfrm>
            <a:off x="1462808" y="2635046"/>
            <a:ext cx="15121680"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1" name="CasellaDiTesto 40"/>
          <p:cNvSpPr txBox="1"/>
          <p:nvPr/>
        </p:nvSpPr>
        <p:spPr>
          <a:xfrm>
            <a:off x="1462808" y="6353944"/>
            <a:ext cx="15337704" cy="3046988"/>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00B050"/>
                </a:solidFill>
                <a:latin typeface="Consolas"/>
              </a:rPr>
              <a:t>RTR/2] [OUT] 06-bookABatterySERVICE4EUREKA.cfapps.io - [19/09/2016:20:28:45.667 +0000]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x_forwarded_for:"54.86.233.33" </a:t>
            </a:r>
          </a:p>
          <a:p>
            <a:r>
              <a:rPr lang="it-IT" sz="2400" b="1" dirty="0">
                <a:solidFill>
                  <a:srgbClr val="00B050"/>
                </a:solidFill>
                <a:latin typeface="Consolas"/>
              </a:rPr>
              <a:t>	</a:t>
            </a:r>
            <a:r>
              <a:rPr lang="it-IT" sz="2400" b="1" dirty="0" err="1">
                <a:solidFill>
                  <a:srgbClr val="00B050"/>
                </a:solidFill>
                <a:latin typeface="Consolas"/>
              </a:rPr>
              <a:t>x_forwarded_proto:"http</a:t>
            </a:r>
            <a:r>
              <a:rPr lang="it-IT" sz="2400" b="1" dirty="0">
                <a:solidFill>
                  <a:srgbClr val="00B050"/>
                </a:solidFill>
                <a:latin typeface="Consolas"/>
              </a:rPr>
              <a:t>" </a:t>
            </a:r>
          </a:p>
          <a:p>
            <a:r>
              <a:rPr lang="it-IT" sz="2400" b="1" dirty="0">
                <a:solidFill>
                  <a:srgbClr val="00B050"/>
                </a:solidFill>
                <a:latin typeface="Consolas"/>
              </a:rPr>
              <a:t>	vcap_request_id:b0cffe94-a597-42fe-500d-4e13585f8677 </a:t>
            </a:r>
          </a:p>
          <a:p>
            <a:r>
              <a:rPr lang="it-IT" sz="2400" b="1" dirty="0">
                <a:solidFill>
                  <a:srgbClr val="00B050"/>
                </a:solidFill>
                <a:latin typeface="Consolas"/>
              </a:rPr>
              <a:t>	response_time:0.299727231 </a:t>
            </a:r>
          </a:p>
          <a:p>
            <a:r>
              <a:rPr lang="it-IT" sz="2400" b="1" dirty="0">
                <a:solidFill>
                  <a:srgbClr val="00B050"/>
                </a:solidFill>
                <a:latin typeface="Consolas"/>
              </a:rPr>
              <a:t>	app_id:e33d3d68-2efb-41db-8ac5-d61d43c4af3f </a:t>
            </a:r>
          </a:p>
          <a:p>
            <a:r>
              <a:rPr lang="it-IT" sz="2400" b="1" dirty="0">
                <a:solidFill>
                  <a:srgbClr val="00B050"/>
                </a:solidFill>
                <a:latin typeface="Consolas"/>
              </a:rPr>
              <a:t>	index:0 </a:t>
            </a:r>
          </a:p>
        </p:txBody>
      </p:sp>
      <p:sp>
        <p:nvSpPr>
          <p:cNvPr id="43" name="Rettangolo 42"/>
          <p:cNvSpPr/>
          <p:nvPr/>
        </p:nvSpPr>
        <p:spPr bwMode="auto">
          <a:xfrm>
            <a:off x="1478052" y="6353944"/>
            <a:ext cx="15322460"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4" name="Rettangolo 43"/>
          <p:cNvSpPr/>
          <p:nvPr/>
        </p:nvSpPr>
        <p:spPr bwMode="auto">
          <a:xfrm>
            <a:off x="2326904" y="8990087"/>
            <a:ext cx="8856984" cy="45164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0" name="CasellaDiTesto 39"/>
          <p:cNvSpPr txBox="1"/>
          <p:nvPr/>
        </p:nvSpPr>
        <p:spPr>
          <a:xfrm>
            <a:off x="1486400" y="9973074"/>
            <a:ext cx="15314112" cy="1938992"/>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r>
              <a:rPr lang="it-IT" sz="2400" b="1" dirty="0" smtClean="0">
                <a:solidFill>
                  <a:srgbClr val="00B050"/>
                </a:solidFill>
                <a:latin typeface="Consolas"/>
              </a:rPr>
              <a:t>2016.10.19.20.28.50</a:t>
            </a:r>
            <a:r>
              <a:rPr lang="it-IT" sz="2400" b="1" dirty="0">
                <a:solidFill>
                  <a:srgbClr val="00B050"/>
                </a:solidFill>
                <a:latin typeface="Consolas"/>
              </a:rPr>
              <a: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dirty="0">
              <a:latin typeface="Consolas"/>
            </a:endParaRPr>
          </a:p>
        </p:txBody>
      </p:sp>
      <p:sp>
        <p:nvSpPr>
          <p:cNvPr id="45" name="Rettangolo 44"/>
          <p:cNvSpPr/>
          <p:nvPr/>
        </p:nvSpPr>
        <p:spPr bwMode="auto">
          <a:xfrm>
            <a:off x="1429250" y="9960049"/>
            <a:ext cx="1488576" cy="178077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Segnaposto contenuto 2"/>
          <p:cNvSpPr txBox="1">
            <a:spLocks/>
          </p:cNvSpPr>
          <p:nvPr/>
        </p:nvSpPr>
        <p:spPr bwMode="auto">
          <a:xfrm>
            <a:off x="17449838" y="7468908"/>
            <a:ext cx="6237262" cy="464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err="1" smtClean="0"/>
              <a:t>Tomcat</a:t>
            </a:r>
            <a:r>
              <a:rPr lang="it-IT" sz="3600" dirty="0" smtClean="0"/>
              <a:t> container </a:t>
            </a:r>
            <a:r>
              <a:rPr lang="it-IT" sz="3600" dirty="0" err="1" smtClean="0"/>
              <a:t>correcly</a:t>
            </a:r>
            <a:r>
              <a:rPr lang="it-IT" sz="3600" dirty="0" smtClean="0"/>
              <a:t> </a:t>
            </a:r>
            <a:r>
              <a:rPr lang="it-IT" sz="3600" dirty="0" err="1" smtClean="0"/>
              <a:t>started</a:t>
            </a:r>
            <a:endParaRPr lang="it-IT" sz="3600" dirty="0" smtClean="0"/>
          </a:p>
          <a:p>
            <a:pPr lvl="1"/>
            <a:r>
              <a:rPr lang="it-IT" sz="3600" dirty="0" smtClean="0"/>
              <a:t>Client </a:t>
            </a:r>
            <a:r>
              <a:rPr lang="it-IT" sz="3600" dirty="0" err="1" smtClean="0"/>
              <a:t>invocation</a:t>
            </a:r>
            <a:r>
              <a:rPr lang="it-IT" sz="3600" dirty="0" smtClean="0"/>
              <a:t> </a:t>
            </a:r>
            <a:r>
              <a:rPr lang="it-IT" sz="3600" dirty="0" err="1" smtClean="0"/>
              <a:t>details</a:t>
            </a:r>
            <a:endParaRPr lang="it-IT" sz="3600" dirty="0" smtClean="0"/>
          </a:p>
          <a:p>
            <a:pPr lvl="1"/>
            <a:r>
              <a:rPr lang="it-IT" sz="3600" dirty="0" smtClean="0"/>
              <a:t>APP/0 </a:t>
            </a:r>
            <a:r>
              <a:rPr lang="it-IT" sz="3600" dirty="0" err="1" smtClean="0"/>
              <a:t>is</a:t>
            </a:r>
            <a:r>
              <a:rPr lang="it-IT" sz="3600" dirty="0" smtClean="0"/>
              <a:t> the </a:t>
            </a:r>
            <a:r>
              <a:rPr lang="it-IT" sz="3600" dirty="0" err="1" smtClean="0"/>
              <a:t>responding</a:t>
            </a:r>
            <a:r>
              <a:rPr lang="it-IT" sz="3600" dirty="0" smtClean="0"/>
              <a:t> service </a:t>
            </a:r>
            <a:r>
              <a:rPr lang="it-IT" sz="3600" dirty="0" err="1" smtClean="0"/>
              <a:t>instance</a:t>
            </a:r>
            <a:endParaRPr lang="it-IT" sz="3600" dirty="0" smtClean="0"/>
          </a:p>
          <a:p>
            <a:pPr marL="419100" lvl="1" indent="0">
              <a:buNone/>
            </a:pPr>
            <a:r>
              <a:rPr lang="it-IT" sz="3600" dirty="0"/>
              <a:t>	</a:t>
            </a:r>
            <a:endParaRPr lang="it-IT" sz="3600" dirty="0" smtClean="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4812" y="1732731"/>
            <a:ext cx="7267575" cy="561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Freccia a destra con strisce 1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828236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13"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CasellaDiTesto 9"/>
          <p:cNvSpPr txBox="1"/>
          <p:nvPr/>
        </p:nvSpPr>
        <p:spPr>
          <a:xfrm>
            <a:off x="1462808" y="2609528"/>
            <a:ext cx="15514736" cy="8956298"/>
          </a:xfrm>
          <a:prstGeom prst="rect">
            <a:avLst/>
          </a:prstGeom>
          <a:noFill/>
        </p:spPr>
        <p:txBody>
          <a:bodyPr wrap="square" rtlCol="0">
            <a:spAutoFit/>
          </a:bodyPr>
          <a:lstStyle/>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21:27:43.431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s.b.c.e.t.TomcatEmbeddedServletContainer</a:t>
            </a:r>
            <a:r>
              <a:rPr lang="it-IT" sz="2400" b="1" dirty="0">
                <a:solidFill>
                  <a:srgbClr val="00B050"/>
                </a:solidFill>
                <a:latin typeface="Consolas"/>
              </a:rPr>
              <a:t> : </a:t>
            </a:r>
            <a:r>
              <a:rPr lang="it-IT" sz="2400" b="1" dirty="0" err="1">
                <a:solidFill>
                  <a:srgbClr val="00B050"/>
                </a:solidFill>
                <a:latin typeface="Consolas"/>
              </a:rPr>
              <a:t>Tomcat</a:t>
            </a:r>
            <a:r>
              <a:rPr lang="it-IT" sz="2400" b="1" dirty="0">
                <a:solidFill>
                  <a:srgbClr val="00B050"/>
                </a:solidFill>
                <a:latin typeface="Consolas"/>
              </a:rPr>
              <a:t> </a:t>
            </a:r>
            <a:r>
              <a:rPr lang="it-IT" sz="2400" b="1" dirty="0" err="1">
                <a:solidFill>
                  <a:srgbClr val="00B050"/>
                </a:solidFill>
                <a:latin typeface="Consolas"/>
              </a:rPr>
              <a:t>started</a:t>
            </a:r>
            <a:r>
              <a:rPr lang="it-IT" sz="2400" b="1" dirty="0">
                <a:solidFill>
                  <a:srgbClr val="00B050"/>
                </a:solidFill>
                <a:latin typeface="Consolas"/>
              </a:rPr>
              <a:t> on </a:t>
            </a:r>
            <a:r>
              <a:rPr lang="it-IT" sz="2400" b="1" dirty="0" err="1">
                <a:solidFill>
                  <a:srgbClr val="00B050"/>
                </a:solidFill>
                <a:latin typeface="Consolas"/>
              </a:rPr>
              <a:t>port</a:t>
            </a:r>
            <a:r>
              <a:rPr lang="it-IT" sz="2400" b="1" dirty="0">
                <a:solidFill>
                  <a:srgbClr val="00B050"/>
                </a:solidFill>
                <a:latin typeface="Consolas"/>
              </a:rPr>
              <a:t>(s): 8080 (http</a:t>
            </a:r>
            <a:r>
              <a:rPr lang="it-IT" sz="2400" b="1" dirty="0" smtClean="0">
                <a:solidFill>
                  <a:srgbClr val="00B050"/>
                </a:solidFill>
                <a:latin typeface="Consolas"/>
              </a:rPr>
              <a:t>)</a:t>
            </a: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21:27:43.433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c.n.e.EurekaDiscoveryClientConfiguration</a:t>
            </a:r>
            <a:r>
              <a:rPr lang="it-IT" sz="2400" b="1" dirty="0">
                <a:solidFill>
                  <a:srgbClr val="00B050"/>
                </a:solidFill>
                <a:latin typeface="Consolas"/>
              </a:rPr>
              <a:t> : </a:t>
            </a:r>
            <a:r>
              <a:rPr lang="it-IT" sz="2400" b="1" dirty="0" err="1">
                <a:solidFill>
                  <a:srgbClr val="00B050"/>
                </a:solidFill>
                <a:latin typeface="Consolas"/>
              </a:rPr>
              <a:t>Updating</a:t>
            </a:r>
            <a:r>
              <a:rPr lang="it-IT" sz="2400" b="1" dirty="0">
                <a:solidFill>
                  <a:srgbClr val="00B050"/>
                </a:solidFill>
                <a:latin typeface="Consolas"/>
              </a:rPr>
              <a:t> </a:t>
            </a:r>
            <a:r>
              <a:rPr lang="it-IT" sz="2400" b="1" dirty="0" err="1">
                <a:solidFill>
                  <a:srgbClr val="00B050"/>
                </a:solidFill>
                <a:latin typeface="Consolas"/>
              </a:rPr>
              <a:t>port</a:t>
            </a:r>
            <a:r>
              <a:rPr lang="it-IT" sz="2400" b="1" dirty="0">
                <a:solidFill>
                  <a:srgbClr val="00B050"/>
                </a:solidFill>
                <a:latin typeface="Consolas"/>
              </a:rPr>
              <a:t> to </a:t>
            </a:r>
            <a:r>
              <a:rPr lang="it-IT" sz="2400" b="1" dirty="0" smtClean="0">
                <a:solidFill>
                  <a:srgbClr val="00B050"/>
                </a:solidFill>
                <a:latin typeface="Consolas"/>
              </a:rPr>
              <a:t>8080</a:t>
            </a: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21:27:43.438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i.l.microservice.Application</a:t>
            </a:r>
            <a:r>
              <a:rPr lang="it-IT" sz="2400" b="1" dirty="0">
                <a:solidFill>
                  <a:srgbClr val="00B050"/>
                </a:solidFill>
                <a:latin typeface="Consolas"/>
              </a:rPr>
              <a:t> : </a:t>
            </a:r>
            <a:r>
              <a:rPr lang="it-IT" sz="2400" b="1" dirty="0" err="1">
                <a:solidFill>
                  <a:srgbClr val="00B050"/>
                </a:solidFill>
                <a:latin typeface="Consolas"/>
              </a:rPr>
              <a:t>Started</a:t>
            </a:r>
            <a:r>
              <a:rPr lang="it-IT" sz="2400" b="1" dirty="0">
                <a:solidFill>
                  <a:srgbClr val="00B050"/>
                </a:solidFill>
                <a:latin typeface="Consolas"/>
              </a:rPr>
              <a:t> Application in 18.953 </a:t>
            </a:r>
            <a:r>
              <a:rPr lang="it-IT" sz="2400" b="1" dirty="0" err="1">
                <a:solidFill>
                  <a:srgbClr val="00B050"/>
                </a:solidFill>
                <a:latin typeface="Consolas"/>
              </a:rPr>
              <a:t>seconds</a:t>
            </a:r>
            <a:r>
              <a:rPr lang="it-IT" sz="2400" b="1" dirty="0">
                <a:solidFill>
                  <a:srgbClr val="00B050"/>
                </a:solidFill>
                <a:latin typeface="Consolas"/>
              </a:rPr>
              <a:t> (JVM </a:t>
            </a:r>
            <a:r>
              <a:rPr lang="it-IT" sz="2400" b="1" dirty="0" err="1">
                <a:solidFill>
                  <a:srgbClr val="00B050"/>
                </a:solidFill>
                <a:latin typeface="Consolas"/>
              </a:rPr>
              <a:t>running</a:t>
            </a:r>
            <a:r>
              <a:rPr lang="it-IT" sz="2400" b="1" dirty="0">
                <a:solidFill>
                  <a:srgbClr val="00B050"/>
                </a:solidFill>
                <a:latin typeface="Consolas"/>
              </a:rPr>
              <a:t> for 20.013)</a:t>
            </a:r>
          </a:p>
          <a:p>
            <a:endParaRPr lang="it-IT" sz="2400" b="1" dirty="0">
              <a:solidFill>
                <a:srgbClr val="00B050"/>
              </a:solidFill>
              <a:latin typeface="Consolas"/>
            </a:endParaRPr>
          </a:p>
          <a:p>
            <a:r>
              <a:rPr lang="it-IT" sz="2400" b="1" dirty="0">
                <a:solidFill>
                  <a:srgbClr val="00B050"/>
                </a:solidFill>
                <a:latin typeface="Consolas"/>
              </a:rPr>
              <a:t>[RTR/2] [OUT] 06-bookABatterySERVICE4EUREKA.cfapps.io - [</a:t>
            </a:r>
            <a:r>
              <a:rPr lang="it-IT" sz="2400" b="1" dirty="0" smtClean="0">
                <a:solidFill>
                  <a:srgbClr val="00B050"/>
                </a:solidFill>
                <a:latin typeface="Consolas"/>
              </a:rPr>
              <a:t>19/10/2016:20:28:45.667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x_forwarded_for:"54.86.233.33" </a:t>
            </a:r>
          </a:p>
          <a:p>
            <a:r>
              <a:rPr lang="it-IT" sz="2400" b="1" dirty="0">
                <a:solidFill>
                  <a:srgbClr val="00B050"/>
                </a:solidFill>
                <a:latin typeface="Consolas"/>
              </a:rPr>
              <a:t>	</a:t>
            </a:r>
            <a:r>
              <a:rPr lang="it-IT" sz="2400" b="1" dirty="0" err="1">
                <a:solidFill>
                  <a:srgbClr val="00B050"/>
                </a:solidFill>
                <a:latin typeface="Consolas"/>
              </a:rPr>
              <a:t>x_forwarded_proto:"http</a:t>
            </a:r>
            <a:r>
              <a:rPr lang="it-IT" sz="2400" b="1" dirty="0">
                <a:solidFill>
                  <a:srgbClr val="00B050"/>
                </a:solidFill>
                <a:latin typeface="Consolas"/>
              </a:rPr>
              <a:t>" </a:t>
            </a:r>
          </a:p>
          <a:p>
            <a:r>
              <a:rPr lang="it-IT" sz="2400" b="1" dirty="0">
                <a:solidFill>
                  <a:srgbClr val="00B050"/>
                </a:solidFill>
                <a:latin typeface="Consolas"/>
              </a:rPr>
              <a:t>	vcap_request_id:b0cffe94-a597-42fe-500d-4e13585f8677 </a:t>
            </a:r>
          </a:p>
          <a:p>
            <a:r>
              <a:rPr lang="it-IT" sz="2400" b="1" dirty="0">
                <a:solidFill>
                  <a:srgbClr val="00B050"/>
                </a:solidFill>
                <a:latin typeface="Consolas"/>
              </a:rPr>
              <a:t>	response_time:0.299727231 </a:t>
            </a:r>
          </a:p>
          <a:p>
            <a:r>
              <a:rPr lang="it-IT" sz="2400" b="1" dirty="0">
                <a:solidFill>
                  <a:srgbClr val="00B050"/>
                </a:solidFill>
                <a:latin typeface="Consolas"/>
              </a:rPr>
              <a:t>	app_id:e33d3d68-2efb-41db-8ac5-d61d43c4af3f </a:t>
            </a:r>
          </a:p>
          <a:p>
            <a:r>
              <a:rPr lang="it-IT" sz="2400" b="1" dirty="0">
                <a:solidFill>
                  <a:srgbClr val="00B050"/>
                </a:solidFill>
                <a:latin typeface="Consolas"/>
              </a:rPr>
              <a:t>	index:0 </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2016.10.19.20.28.50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dirty="0">
              <a:latin typeface="Consolas"/>
            </a:endParaRPr>
          </a:p>
        </p:txBody>
      </p:sp>
      <p:sp>
        <p:nvSpPr>
          <p:cNvPr id="11" name="Rettangolo 10"/>
          <p:cNvSpPr/>
          <p:nvPr/>
        </p:nvSpPr>
        <p:spPr bwMode="auto">
          <a:xfrm>
            <a:off x="1462808" y="2635046"/>
            <a:ext cx="1581683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491383" y="6225927"/>
            <a:ext cx="15486161"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462808" y="9470851"/>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16" name="Segnaposto contenuto 2"/>
          <p:cNvSpPr txBox="1">
            <a:spLocks/>
          </p:cNvSpPr>
          <p:nvPr/>
        </p:nvSpPr>
        <p:spPr bwMode="auto">
          <a:xfrm>
            <a:off x="17449838" y="7468910"/>
            <a:ext cx="6237262" cy="3279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smtClean="0"/>
              <a:t>Start-up of the </a:t>
            </a:r>
            <a:r>
              <a:rPr lang="it-IT" sz="3600" dirty="0" err="1" smtClean="0"/>
              <a:t>second</a:t>
            </a:r>
            <a:r>
              <a:rPr lang="it-IT" sz="3600" dirty="0" smtClean="0"/>
              <a:t> </a:t>
            </a:r>
            <a:r>
              <a:rPr lang="it-IT" sz="3600" dirty="0" err="1" smtClean="0"/>
              <a:t>instance</a:t>
            </a:r>
            <a:r>
              <a:rPr lang="it-IT" sz="3600" dirty="0" smtClean="0"/>
              <a:t> (APP/1)</a:t>
            </a:r>
          </a:p>
          <a:p>
            <a:pPr lvl="1"/>
            <a:r>
              <a:rPr lang="it-IT" sz="3600" dirty="0" err="1" smtClean="0"/>
              <a:t>Evidence</a:t>
            </a:r>
            <a:r>
              <a:rPr lang="it-IT" sz="3600" dirty="0" smtClean="0"/>
              <a:t> of the Eureka </a:t>
            </a:r>
            <a:r>
              <a:rPr lang="it-IT" sz="3600" dirty="0" err="1" smtClean="0"/>
              <a:t>Discovery</a:t>
            </a:r>
            <a:r>
              <a:rPr lang="it-IT" sz="3600" dirty="0" smtClean="0"/>
              <a:t> configuration</a:t>
            </a:r>
          </a:p>
        </p:txBody>
      </p:sp>
      <p:sp>
        <p:nvSpPr>
          <p:cNvPr id="17" name="Rettangolo 16"/>
          <p:cNvSpPr/>
          <p:nvPr/>
        </p:nvSpPr>
        <p:spPr bwMode="auto">
          <a:xfrm>
            <a:off x="1477095" y="3742124"/>
            <a:ext cx="1581683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544" y="1864111"/>
            <a:ext cx="718185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78989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fade">
                                      <p:cBhvr>
                                        <p:cTn id="2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P spid="13" grpId="0" animBg="1"/>
      <p:bldP spid="17"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CasellaDiTesto 28"/>
          <p:cNvSpPr txBox="1"/>
          <p:nvPr/>
        </p:nvSpPr>
        <p:spPr>
          <a:xfrm>
            <a:off x="1462808" y="2602523"/>
            <a:ext cx="15816834" cy="8956298"/>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00B050"/>
                </a:solidFill>
                <a:latin typeface="Consolas"/>
              </a:rPr>
              <a:t>RTR/2] [OUT] 06-bookABatterySERVICE4EUREKA.cfapps.io - [</a:t>
            </a:r>
            <a:r>
              <a:rPr lang="it-IT" sz="2400" b="1" dirty="0" smtClean="0">
                <a:solidFill>
                  <a:srgbClr val="00B050"/>
                </a:solidFill>
                <a:latin typeface="Consolas"/>
              </a:rPr>
              <a:t>19/10/2016:20:28:45.667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a:t>
            </a:r>
            <a:r>
              <a:rPr lang="it-IT" sz="2400" b="1" dirty="0" smtClean="0">
                <a:solidFill>
                  <a:srgbClr val="00B050"/>
                </a:solidFill>
                <a:latin typeface="Consolas"/>
              </a:rPr>
              <a:t>………</a:t>
            </a:r>
            <a:endParaRPr lang="it-IT" sz="2400" b="1" dirty="0">
              <a:solidFill>
                <a:srgbClr val="00B050"/>
              </a:solidFill>
              <a:latin typeface="Consolas"/>
            </a:endParaRPr>
          </a:p>
          <a:p>
            <a:r>
              <a:rPr lang="it-IT" sz="2400" b="1" dirty="0">
                <a:solidFill>
                  <a:srgbClr val="00B050"/>
                </a:solidFill>
                <a:latin typeface="Consolas"/>
              </a:rPr>
              <a:t>	app_id:e33d3d68-2efb-41db-8ac5-d61d43c4af3f </a:t>
            </a:r>
          </a:p>
          <a:p>
            <a:r>
              <a:rPr lang="it-IT" sz="2400" b="1" dirty="0">
                <a:solidFill>
                  <a:srgbClr val="00B050"/>
                </a:solidFill>
                <a:latin typeface="Consolas"/>
              </a:rPr>
              <a:t>	</a:t>
            </a:r>
            <a:r>
              <a:rPr lang="it-IT" sz="2400" b="1" dirty="0" smtClean="0">
                <a:solidFill>
                  <a:srgbClr val="00B050"/>
                </a:solidFill>
                <a:latin typeface="Consolas"/>
              </a:rPr>
              <a:t>index:1 </a:t>
            </a:r>
            <a:endParaRPr lang="it-IT" sz="2400" b="1" dirty="0">
              <a:solidFill>
                <a:srgbClr val="00B050"/>
              </a:solidFill>
              <a:latin typeface="Consolas"/>
            </a:endParaRP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2016.10.19.20.28.50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 CALLED BOOKING LIST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p>
          <a:p>
            <a:endParaRPr lang="it-IT" sz="2400" b="1" dirty="0">
              <a:solidFill>
                <a:srgbClr val="00B050"/>
              </a:solidFill>
              <a:latin typeface="Consolas"/>
            </a:endParaRPr>
          </a:p>
          <a:p>
            <a:r>
              <a:rPr lang="it-IT" sz="2400" b="1" dirty="0">
                <a:solidFill>
                  <a:srgbClr val="00B050"/>
                </a:solidFill>
                <a:latin typeface="Consolas"/>
              </a:rPr>
              <a:t>[RTR/3] [OUT] 06-bookABatterySERVICE4EUREKA.cfapps.io - [</a:t>
            </a:r>
            <a:r>
              <a:rPr lang="it-IT" sz="2400" b="1" dirty="0" smtClean="0">
                <a:solidFill>
                  <a:srgbClr val="00B050"/>
                </a:solidFill>
                <a:latin typeface="Consolas"/>
              </a:rPr>
              <a:t>19/10/2016:20:28:47.969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10.10.66.180:2509 </a:t>
            </a:r>
          </a:p>
          <a:p>
            <a:r>
              <a:rPr lang="it-IT" sz="2400" b="1" dirty="0">
                <a:solidFill>
                  <a:srgbClr val="00B050"/>
                </a:solidFill>
                <a:latin typeface="Consolas"/>
              </a:rPr>
              <a:t>	 ………</a:t>
            </a:r>
            <a:r>
              <a:rPr lang="it-IT" sz="2400" b="1" dirty="0" smtClean="0">
                <a:solidFill>
                  <a:srgbClr val="00B050"/>
                </a:solidFill>
                <a:latin typeface="Consolas"/>
              </a:rPr>
              <a:t> </a:t>
            </a:r>
            <a:endParaRPr lang="it-IT" sz="2400" b="1" dirty="0">
              <a:solidFill>
                <a:srgbClr val="00B050"/>
              </a:solidFill>
              <a:latin typeface="Consolas"/>
            </a:endParaRPr>
          </a:p>
          <a:p>
            <a:r>
              <a:rPr lang="it-IT" sz="2400" b="1" dirty="0">
                <a:solidFill>
                  <a:srgbClr val="00B050"/>
                </a:solidFill>
                <a:latin typeface="Consolas"/>
              </a:rPr>
              <a:t>	app_id:e33d3d68-2efb-41db-8ac5-d61d43c4af3f </a:t>
            </a:r>
          </a:p>
          <a:p>
            <a:r>
              <a:rPr lang="it-IT" sz="2400" b="1" dirty="0">
                <a:solidFill>
                  <a:srgbClr val="00B050"/>
                </a:solidFill>
                <a:latin typeface="Consolas"/>
              </a:rPr>
              <a:t>	index:0</a:t>
            </a:r>
          </a:p>
          <a:p>
            <a:r>
              <a:rPr lang="it-IT" sz="2400" b="1" dirty="0">
                <a:solidFill>
                  <a:srgbClr val="00B050"/>
                </a:solidFill>
                <a:latin typeface="Consolas"/>
              </a:rPr>
              <a: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2016.10.19.20.28.55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b="1" dirty="0">
              <a:solidFill>
                <a:srgbClr val="00B050"/>
              </a:solidFill>
              <a:latin typeface="Consolas"/>
            </a:endParaRPr>
          </a:p>
          <a:p>
            <a:r>
              <a:rPr lang="it-IT" sz="2400" b="1" dirty="0">
                <a:solidFill>
                  <a:srgbClr val="00B050"/>
                </a:solidFill>
                <a:latin typeface="Consolas"/>
              </a:rPr>
              <a:t/>
            </a:r>
            <a:br>
              <a:rPr lang="it-IT" sz="2400" b="1" dirty="0">
                <a:solidFill>
                  <a:srgbClr val="00B050"/>
                </a:solidFill>
                <a:latin typeface="Consolas"/>
              </a:rPr>
            </a:br>
            <a:endParaRPr lang="it-IT" sz="2400" b="1" dirty="0">
              <a:solidFill>
                <a:srgbClr val="00B050"/>
              </a:solidFill>
              <a:latin typeface="Consolas"/>
            </a:endParaRPr>
          </a:p>
        </p:txBody>
      </p:sp>
      <p:sp>
        <p:nvSpPr>
          <p:cNvPr id="5" name="Rettangolo 4"/>
          <p:cNvSpPr/>
          <p:nvPr/>
        </p:nvSpPr>
        <p:spPr bwMode="auto">
          <a:xfrm>
            <a:off x="1462808" y="2635046"/>
            <a:ext cx="15514736"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472975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879648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9" name="Rettangolo 8"/>
          <p:cNvSpPr/>
          <p:nvPr/>
        </p:nvSpPr>
        <p:spPr bwMode="auto">
          <a:xfrm>
            <a:off x="2200418" y="4050448"/>
            <a:ext cx="9055478" cy="559872"/>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Rettangolo 9"/>
          <p:cNvSpPr/>
          <p:nvPr/>
        </p:nvSpPr>
        <p:spPr bwMode="auto">
          <a:xfrm>
            <a:off x="2309664" y="7723899"/>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13" name="Freccia a destra con strisce 1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4" name="Segnaposto contenuto 2"/>
          <p:cNvSpPr txBox="1">
            <a:spLocks/>
          </p:cNvSpPr>
          <p:nvPr/>
        </p:nvSpPr>
        <p:spPr bwMode="auto">
          <a:xfrm>
            <a:off x="17449838" y="7468910"/>
            <a:ext cx="6237262" cy="3279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smtClean="0"/>
              <a:t>Request are </a:t>
            </a:r>
            <a:r>
              <a:rPr lang="it-IT" sz="3600" dirty="0" err="1" smtClean="0"/>
              <a:t>balanced</a:t>
            </a:r>
            <a:r>
              <a:rPr lang="it-IT" sz="3600" dirty="0" smtClean="0"/>
              <a:t> </a:t>
            </a:r>
            <a:r>
              <a:rPr lang="it-IT" sz="3600" dirty="0" err="1" smtClean="0"/>
              <a:t>between</a:t>
            </a:r>
            <a:r>
              <a:rPr lang="it-IT" sz="3600" dirty="0" smtClean="0"/>
              <a:t> by the </a:t>
            </a:r>
            <a:r>
              <a:rPr lang="it-IT" sz="3600" dirty="0" err="1" smtClean="0"/>
              <a:t>available</a:t>
            </a:r>
            <a:r>
              <a:rPr lang="it-IT" sz="3600" dirty="0" smtClean="0"/>
              <a:t> </a:t>
            </a:r>
            <a:r>
              <a:rPr lang="it-IT" sz="3600" dirty="0" err="1" smtClean="0"/>
              <a:t>instance</a:t>
            </a:r>
            <a:r>
              <a:rPr lang="it-IT" sz="3600" dirty="0" smtClean="0"/>
              <a:t> (APP/1 and APP/0)</a:t>
            </a:r>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544" y="1864111"/>
            <a:ext cx="718185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52480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err="1" smtClean="0"/>
              <a:t>Microservices-based</a:t>
            </a:r>
            <a:r>
              <a:rPr lang="it-IT" sz="5400" dirty="0" smtClean="0"/>
              <a:t> </a:t>
            </a:r>
            <a:r>
              <a:rPr lang="it-IT" sz="5400" dirty="0" err="1" smtClean="0"/>
              <a:t>architecture</a:t>
            </a:r>
            <a:r>
              <a:rPr lang="it-IT" sz="5400" dirty="0" smtClean="0"/>
              <a:t> – «database per service» pattern</a:t>
            </a:r>
            <a:endParaRPr lang="it-IT" sz="5400" dirty="0"/>
          </a:p>
        </p:txBody>
      </p:sp>
      <p:sp>
        <p:nvSpPr>
          <p:cNvPr id="8195" name="Rectangle 2"/>
          <p:cNvSpPr>
            <a:spLocks noGrp="1" noChangeArrowheads="1"/>
          </p:cNvSpPr>
          <p:nvPr>
            <p:ph type="body" idx="1"/>
          </p:nvPr>
        </p:nvSpPr>
        <p:spPr/>
        <p:txBody>
          <a:bodyPr/>
          <a:lstStyle/>
          <a:p>
            <a:pPr lvl="2">
              <a:buFont typeface="Wingdings" pitchFamily="2" charset="2"/>
              <a:buChar char="§"/>
            </a:pPr>
            <a:r>
              <a:rPr lang="it-IT" sz="3600" dirty="0" smtClean="0"/>
              <a:t>The </a:t>
            </a:r>
            <a:r>
              <a:rPr lang="it-IT" sz="3600" dirty="0" err="1" smtClean="0"/>
              <a:t>services</a:t>
            </a:r>
            <a:r>
              <a:rPr lang="it-IT" sz="3600" dirty="0" smtClean="0"/>
              <a:t> </a:t>
            </a:r>
            <a:r>
              <a:rPr lang="it-IT" sz="3600" dirty="0" err="1" smtClean="0"/>
              <a:t>will</a:t>
            </a:r>
            <a:r>
              <a:rPr lang="it-IT" sz="3600" dirty="0" smtClean="0"/>
              <a:t> be </a:t>
            </a:r>
            <a:r>
              <a:rPr lang="it-IT" sz="3600" dirty="0" err="1" smtClean="0"/>
              <a:t>loosely</a:t>
            </a:r>
            <a:r>
              <a:rPr lang="it-IT" sz="3600" dirty="0" smtClean="0"/>
              <a:t> </a:t>
            </a:r>
            <a:r>
              <a:rPr lang="it-IT" sz="3600" dirty="0" err="1" smtClean="0"/>
              <a:t>coupled</a:t>
            </a:r>
            <a:r>
              <a:rPr lang="it-IT" sz="3600" dirty="0" smtClean="0"/>
              <a:t>, so </a:t>
            </a:r>
            <a:r>
              <a:rPr lang="it-IT" sz="3600" dirty="0" err="1" smtClean="0"/>
              <a:t>that</a:t>
            </a:r>
            <a:r>
              <a:rPr lang="it-IT" sz="3600" dirty="0" smtClean="0"/>
              <a:t> </a:t>
            </a:r>
            <a:r>
              <a:rPr lang="it-IT" sz="3600" dirty="0" err="1" smtClean="0"/>
              <a:t>that</a:t>
            </a:r>
            <a:r>
              <a:rPr lang="it-IT" sz="3600" dirty="0" smtClean="0"/>
              <a:t> can be </a:t>
            </a:r>
            <a:r>
              <a:rPr lang="it-IT" sz="3600" dirty="0" err="1" smtClean="0"/>
              <a:t>developed</a:t>
            </a:r>
            <a:r>
              <a:rPr lang="it-IT" sz="3600" dirty="0"/>
              <a:t>, </a:t>
            </a:r>
            <a:r>
              <a:rPr lang="it-IT" sz="3600" dirty="0" err="1"/>
              <a:t>deployed</a:t>
            </a:r>
            <a:r>
              <a:rPr lang="it-IT" sz="3600" dirty="0"/>
              <a:t> and </a:t>
            </a:r>
            <a:r>
              <a:rPr lang="it-IT" sz="3600" dirty="0" err="1" smtClean="0"/>
              <a:t>scaled</a:t>
            </a:r>
            <a:r>
              <a:rPr lang="it-IT" sz="3600" dirty="0" smtClean="0"/>
              <a:t>-out </a:t>
            </a:r>
            <a:r>
              <a:rPr lang="it-IT" sz="3600" dirty="0" err="1" smtClean="0"/>
              <a:t>independently</a:t>
            </a:r>
            <a:r>
              <a:rPr lang="it-IT" sz="3600" dirty="0" smtClean="0"/>
              <a:t> </a:t>
            </a:r>
            <a:endParaRPr lang="it-IT" sz="3600" dirty="0"/>
          </a:p>
          <a:p>
            <a:pPr lvl="2" eaLnBrk="1" hangingPunct="1">
              <a:buFont typeface="Wingdings" pitchFamily="2" charset="2"/>
              <a:buChar char="§"/>
            </a:pPr>
            <a:r>
              <a:rPr lang="it-IT" sz="3600" dirty="0" err="1" smtClean="0"/>
              <a:t>Each</a:t>
            </a:r>
            <a:r>
              <a:rPr lang="it-IT" sz="3600" dirty="0" smtClean="0"/>
              <a:t> service </a:t>
            </a:r>
            <a:r>
              <a:rPr lang="it-IT" sz="3600" dirty="0" err="1" smtClean="0"/>
              <a:t>could</a:t>
            </a:r>
            <a:r>
              <a:rPr lang="it-IT" sz="3600" dirty="0" smtClean="0"/>
              <a:t> be </a:t>
            </a:r>
            <a:r>
              <a:rPr lang="it-IT" sz="3600" dirty="0" err="1" smtClean="0"/>
              <a:t>developed</a:t>
            </a:r>
            <a:r>
              <a:rPr lang="it-IT" sz="3600" dirty="0" smtClean="0"/>
              <a:t> </a:t>
            </a:r>
            <a:r>
              <a:rPr lang="it-IT" sz="3600" dirty="0" err="1" smtClean="0"/>
              <a:t>using</a:t>
            </a:r>
            <a:r>
              <a:rPr lang="it-IT" sz="3600" dirty="0" smtClean="0"/>
              <a:t> a </a:t>
            </a:r>
            <a:r>
              <a:rPr lang="it-IT" sz="3600" dirty="0" err="1" smtClean="0"/>
              <a:t>different</a:t>
            </a:r>
            <a:r>
              <a:rPr lang="it-IT" sz="3600" dirty="0" smtClean="0"/>
              <a:t> </a:t>
            </a:r>
            <a:r>
              <a:rPr lang="it-IT" sz="3600" dirty="0" err="1" smtClean="0"/>
              <a:t>technology</a:t>
            </a:r>
            <a:endParaRPr lang="it-IT" sz="3600" strike="sngStrike" dirty="0" smtClean="0"/>
          </a:p>
          <a:p>
            <a:pPr lvl="2" eaLnBrk="1" hangingPunct="1">
              <a:buFont typeface="Wingdings" pitchFamily="2" charset="2"/>
              <a:buChar char="§"/>
            </a:pPr>
            <a:r>
              <a:rPr lang="it-IT" sz="3600" dirty="0" smtClean="0"/>
              <a:t>The </a:t>
            </a:r>
            <a:r>
              <a:rPr lang="it-IT" sz="3600" dirty="0" err="1" smtClean="0"/>
              <a:t>need</a:t>
            </a:r>
            <a:r>
              <a:rPr lang="it-IT" sz="3600" dirty="0" smtClean="0"/>
              <a:t> for service </a:t>
            </a:r>
            <a:r>
              <a:rPr lang="it-IT" sz="3600" dirty="0" err="1" smtClean="0"/>
              <a:t>improvement</a:t>
            </a:r>
            <a:r>
              <a:rPr lang="it-IT" sz="3600" dirty="0" smtClean="0"/>
              <a:t> </a:t>
            </a:r>
            <a:r>
              <a:rPr lang="it-IT" sz="3600" dirty="0" err="1" smtClean="0"/>
              <a:t>could</a:t>
            </a:r>
            <a:r>
              <a:rPr lang="it-IT" sz="3600" dirty="0" smtClean="0"/>
              <a:t> be </a:t>
            </a:r>
            <a:r>
              <a:rPr lang="it-IT" sz="3600" dirty="0" err="1" smtClean="0"/>
              <a:t>addressed</a:t>
            </a:r>
            <a:r>
              <a:rPr lang="it-IT" sz="3600" dirty="0" smtClean="0"/>
              <a:t> </a:t>
            </a:r>
            <a:r>
              <a:rPr lang="it-IT" sz="3600" dirty="0" err="1" smtClean="0"/>
              <a:t>using</a:t>
            </a:r>
            <a:r>
              <a:rPr lang="it-IT" sz="3600" dirty="0" smtClean="0"/>
              <a:t>  a </a:t>
            </a:r>
            <a:r>
              <a:rPr lang="it-IT" sz="3600" dirty="0" err="1" smtClean="0"/>
              <a:t>different</a:t>
            </a:r>
            <a:r>
              <a:rPr lang="it-IT" sz="3600" dirty="0" smtClean="0"/>
              <a:t>  </a:t>
            </a:r>
            <a:r>
              <a:rPr lang="it-IT" sz="3600" dirty="0" err="1" smtClean="0"/>
              <a:t>technological</a:t>
            </a:r>
            <a:r>
              <a:rPr lang="it-IT" sz="3600" dirty="0" smtClean="0"/>
              <a:t> </a:t>
            </a:r>
            <a:r>
              <a:rPr lang="it-IT" sz="3600" dirty="0" err="1" smtClean="0"/>
              <a:t>stack</a:t>
            </a:r>
            <a:r>
              <a:rPr lang="it-IT" sz="3600" dirty="0" smtClean="0"/>
              <a:t> </a:t>
            </a:r>
            <a:r>
              <a:rPr lang="it-IT" sz="3600" dirty="0" err="1" smtClean="0"/>
              <a:t>without</a:t>
            </a:r>
            <a:r>
              <a:rPr lang="it-IT" sz="3600" dirty="0" smtClean="0"/>
              <a:t> </a:t>
            </a:r>
            <a:r>
              <a:rPr lang="it-IT" sz="3600" dirty="0" err="1" smtClean="0"/>
              <a:t>any</a:t>
            </a:r>
            <a:r>
              <a:rPr lang="it-IT" sz="3600" dirty="0" smtClean="0"/>
              <a:t> impact on the </a:t>
            </a:r>
            <a:r>
              <a:rPr lang="it-IT" sz="3600" dirty="0" err="1" smtClean="0"/>
              <a:t>rest</a:t>
            </a:r>
            <a:r>
              <a:rPr lang="it-IT" sz="3600" dirty="0" smtClean="0"/>
              <a:t> of the  </a:t>
            </a:r>
            <a:r>
              <a:rPr lang="it-IT" sz="3600" dirty="0" err="1" smtClean="0"/>
              <a:t>system</a:t>
            </a:r>
            <a:endParaRPr lang="it-IT" sz="3600" dirty="0" smtClean="0"/>
          </a:p>
          <a:p>
            <a:pPr lvl="2" eaLnBrk="1" hangingPunct="1">
              <a:buFont typeface="Wingdings" pitchFamily="2" charset="2"/>
              <a:buChar char="§"/>
            </a:pPr>
            <a:r>
              <a:rPr lang="it-IT" sz="3600" dirty="0" smtClean="0"/>
              <a:t>The </a:t>
            </a:r>
            <a:r>
              <a:rPr lang="it-IT" sz="3600" dirty="0"/>
              <a:t>design of </a:t>
            </a:r>
            <a:r>
              <a:rPr lang="it-IT" sz="3600" dirty="0" err="1"/>
              <a:t>each</a:t>
            </a:r>
            <a:r>
              <a:rPr lang="it-IT" sz="3600" dirty="0"/>
              <a:t> service </a:t>
            </a:r>
            <a:r>
              <a:rPr lang="it-IT" sz="3600" dirty="0" err="1"/>
              <a:t>could</a:t>
            </a:r>
            <a:r>
              <a:rPr lang="it-IT" sz="3600" dirty="0"/>
              <a:t> be </a:t>
            </a:r>
            <a:r>
              <a:rPr lang="it-IT" sz="3600" dirty="0" err="1" smtClean="0"/>
              <a:t>carried</a:t>
            </a:r>
            <a:r>
              <a:rPr lang="it-IT" sz="3600" dirty="0" smtClean="0"/>
              <a:t> out </a:t>
            </a:r>
            <a:r>
              <a:rPr lang="it-IT" sz="3600" dirty="0" err="1" smtClean="0"/>
              <a:t>using</a:t>
            </a:r>
            <a:r>
              <a:rPr lang="it-IT" sz="3600" dirty="0" smtClean="0"/>
              <a:t> </a:t>
            </a:r>
            <a:r>
              <a:rPr lang="it-IT" sz="3600" dirty="0"/>
              <a:t>the </a:t>
            </a:r>
            <a:r>
              <a:rPr lang="it-IT" sz="3600" dirty="0" err="1"/>
              <a:t>type</a:t>
            </a:r>
            <a:r>
              <a:rPr lang="it-IT" sz="3600" dirty="0"/>
              <a:t> of database </a:t>
            </a:r>
            <a:r>
              <a:rPr lang="it-IT" sz="3600" dirty="0" err="1"/>
              <a:t>that</a:t>
            </a:r>
            <a:r>
              <a:rPr lang="it-IT" sz="3600" dirty="0"/>
              <a:t> </a:t>
            </a:r>
            <a:r>
              <a:rPr lang="it-IT" sz="3600" dirty="0" err="1"/>
              <a:t>is</a:t>
            </a:r>
            <a:r>
              <a:rPr lang="it-IT" sz="3600" dirty="0"/>
              <a:t> best </a:t>
            </a:r>
            <a:r>
              <a:rPr lang="it-IT" sz="3600" dirty="0" err="1"/>
              <a:t>suited</a:t>
            </a:r>
            <a:r>
              <a:rPr lang="it-IT" sz="3600" dirty="0"/>
              <a:t> to </a:t>
            </a:r>
            <a:r>
              <a:rPr lang="it-IT" sz="3600" dirty="0" err="1"/>
              <a:t>its</a:t>
            </a:r>
            <a:r>
              <a:rPr lang="it-IT" sz="3600" dirty="0"/>
              <a:t> </a:t>
            </a:r>
            <a:r>
              <a:rPr lang="it-IT" sz="3600" dirty="0" err="1" smtClean="0"/>
              <a:t>need</a:t>
            </a:r>
            <a:r>
              <a:rPr lang="it-IT" sz="3600" dirty="0" smtClean="0"/>
              <a:t>. For </a:t>
            </a:r>
            <a:r>
              <a:rPr lang="it-IT" sz="3600" dirty="0" err="1" smtClean="0"/>
              <a:t>example</a:t>
            </a:r>
            <a:r>
              <a:rPr lang="it-IT" sz="3600" dirty="0" smtClean="0"/>
              <a:t> </a:t>
            </a:r>
            <a:r>
              <a:rPr lang="it-IT" sz="3600" b="1" dirty="0" smtClean="0"/>
              <a:t>neo4j</a:t>
            </a:r>
            <a:r>
              <a:rPr lang="it-IT" sz="3600" dirty="0" smtClean="0"/>
              <a:t> </a:t>
            </a:r>
            <a:r>
              <a:rPr lang="it-IT" sz="3600" dirty="0"/>
              <a:t>for social </a:t>
            </a:r>
            <a:r>
              <a:rPr lang="it-IT" sz="3600" dirty="0" err="1"/>
              <a:t>graph</a:t>
            </a:r>
            <a:r>
              <a:rPr lang="it-IT" sz="3600" dirty="0"/>
              <a:t>, </a:t>
            </a:r>
            <a:r>
              <a:rPr lang="it-IT" sz="3600" b="1" dirty="0" err="1"/>
              <a:t>elasticsearch</a:t>
            </a:r>
            <a:r>
              <a:rPr lang="it-IT" sz="3600" dirty="0"/>
              <a:t> for text </a:t>
            </a:r>
            <a:r>
              <a:rPr lang="it-IT" sz="3600" dirty="0" err="1" smtClean="0"/>
              <a:t>searches</a:t>
            </a:r>
            <a:endParaRPr lang="it-IT" sz="3600" dirty="0" smtClean="0"/>
          </a:p>
          <a:p>
            <a:pPr lvl="2" eaLnBrk="1" hangingPunct="1">
              <a:buFont typeface="Wingdings" pitchFamily="2" charset="2"/>
              <a:buChar char="§"/>
            </a:pPr>
            <a:r>
              <a:rPr lang="it-IT" sz="3600" dirty="0" err="1"/>
              <a:t>I</a:t>
            </a:r>
            <a:r>
              <a:rPr lang="it-IT" sz="3600" dirty="0" err="1" smtClean="0"/>
              <a:t>t</a:t>
            </a:r>
            <a:r>
              <a:rPr lang="it-IT" sz="3600" dirty="0" smtClean="0"/>
              <a:t> </a:t>
            </a:r>
            <a:r>
              <a:rPr lang="it-IT" sz="3600" dirty="0" err="1" smtClean="0"/>
              <a:t>will</a:t>
            </a:r>
            <a:r>
              <a:rPr lang="it-IT" sz="3600" dirty="0" smtClean="0"/>
              <a:t> be </a:t>
            </a:r>
            <a:r>
              <a:rPr lang="it-IT" sz="3600" dirty="0" err="1" smtClean="0"/>
              <a:t>possible</a:t>
            </a:r>
            <a:r>
              <a:rPr lang="it-IT" sz="3600" dirty="0" smtClean="0"/>
              <a:t> to </a:t>
            </a:r>
            <a:r>
              <a:rPr lang="it-IT" sz="3600" dirty="0" err="1" smtClean="0"/>
              <a:t>apply</a:t>
            </a:r>
            <a:r>
              <a:rPr lang="it-IT" sz="3600" dirty="0" smtClean="0"/>
              <a:t> </a:t>
            </a:r>
            <a:r>
              <a:rPr lang="it-IT" sz="3600" dirty="0" err="1" smtClean="0"/>
              <a:t>scaling</a:t>
            </a:r>
            <a:r>
              <a:rPr lang="it-IT" sz="3600" dirty="0" smtClean="0"/>
              <a:t> </a:t>
            </a:r>
            <a:r>
              <a:rPr lang="it-IT" sz="3600" dirty="0" err="1" smtClean="0"/>
              <a:t>only</a:t>
            </a:r>
            <a:r>
              <a:rPr lang="it-IT" sz="3600" dirty="0" smtClean="0"/>
              <a:t> for </a:t>
            </a:r>
            <a:r>
              <a:rPr lang="it-IT" sz="3600" dirty="0" err="1" smtClean="0"/>
              <a:t>those</a:t>
            </a:r>
            <a:r>
              <a:rPr lang="it-IT" sz="3600" dirty="0" smtClean="0"/>
              <a:t> </a:t>
            </a:r>
            <a:r>
              <a:rPr lang="it-IT" sz="3600" dirty="0" err="1" smtClean="0"/>
              <a:t>services</a:t>
            </a:r>
            <a:r>
              <a:rPr lang="it-IT" sz="3600" dirty="0" smtClean="0"/>
              <a:t> </a:t>
            </a:r>
            <a:r>
              <a:rPr lang="it-IT" sz="3600" dirty="0" err="1" smtClean="0"/>
              <a:t>that</a:t>
            </a:r>
            <a:r>
              <a:rPr lang="it-IT" sz="3600" dirty="0" smtClean="0"/>
              <a:t> </a:t>
            </a:r>
            <a:r>
              <a:rPr lang="it-IT" sz="3600" dirty="0" err="1" smtClean="0"/>
              <a:t>need</a:t>
            </a:r>
            <a:r>
              <a:rPr lang="it-IT" sz="3600" dirty="0" smtClean="0"/>
              <a:t> </a:t>
            </a:r>
            <a:r>
              <a:rPr lang="it-IT" sz="3600" dirty="0" err="1" smtClean="0"/>
              <a:t>it</a:t>
            </a:r>
            <a:r>
              <a:rPr lang="it-IT" sz="3600" dirty="0" smtClean="0"/>
              <a:t>, </a:t>
            </a:r>
            <a:r>
              <a:rPr lang="it-IT" sz="3600" dirty="0" err="1" smtClean="0"/>
              <a:t>resulting</a:t>
            </a:r>
            <a:r>
              <a:rPr lang="it-IT" sz="3600" dirty="0" smtClean="0"/>
              <a:t> in </a:t>
            </a:r>
            <a:r>
              <a:rPr lang="it-IT" sz="3600" dirty="0" err="1" smtClean="0"/>
              <a:t>greater</a:t>
            </a:r>
            <a:r>
              <a:rPr lang="it-IT" sz="3600" dirty="0" smtClean="0"/>
              <a:t> </a:t>
            </a:r>
            <a:r>
              <a:rPr lang="it-IT" sz="3600" dirty="0" err="1" smtClean="0"/>
              <a:t>cost</a:t>
            </a:r>
            <a:r>
              <a:rPr lang="it-IT" sz="3600" dirty="0" smtClean="0"/>
              <a:t> </a:t>
            </a:r>
            <a:r>
              <a:rPr lang="it-IT" sz="3600" dirty="0" err="1" smtClean="0"/>
              <a:t>efficiency</a:t>
            </a:r>
            <a:r>
              <a:rPr lang="it-IT" sz="3600" dirty="0" smtClean="0"/>
              <a:t> </a:t>
            </a:r>
          </a:p>
          <a:p>
            <a:pPr lvl="2" eaLnBrk="1" hangingPunct="1">
              <a:buFont typeface="Wingdings" pitchFamily="2" charset="2"/>
              <a:buChar char="§"/>
            </a:pPr>
            <a:r>
              <a:rPr lang="it-IT" sz="3600" dirty="0" smtClean="0"/>
              <a:t>deployment </a:t>
            </a:r>
            <a:r>
              <a:rPr lang="it-IT" sz="3600" dirty="0" err="1" smtClean="0"/>
              <a:t>could</a:t>
            </a:r>
            <a:r>
              <a:rPr lang="it-IT" sz="3600" dirty="0" smtClean="0"/>
              <a:t> be more </a:t>
            </a:r>
            <a:r>
              <a:rPr lang="it-IT" sz="3600" dirty="0" err="1" smtClean="0"/>
              <a:t>efficient</a:t>
            </a:r>
            <a:r>
              <a:rPr lang="it-IT" sz="3600" dirty="0" smtClean="0"/>
              <a:t> </a:t>
            </a:r>
            <a:r>
              <a:rPr lang="it-IT" sz="3600" dirty="0" err="1" smtClean="0"/>
              <a:t>against</a:t>
            </a:r>
            <a:r>
              <a:rPr lang="it-IT" sz="3600" dirty="0" smtClean="0"/>
              <a:t> </a:t>
            </a:r>
            <a:r>
              <a:rPr lang="it-IT" sz="3600" dirty="0" err="1" smtClean="0"/>
              <a:t>against</a:t>
            </a:r>
            <a:r>
              <a:rPr lang="it-IT" sz="3600" dirty="0" smtClean="0"/>
              <a:t> a </a:t>
            </a:r>
            <a:r>
              <a:rPr lang="it-IT" sz="3600" dirty="0" err="1" smtClean="0"/>
              <a:t>monolitic</a:t>
            </a:r>
            <a:r>
              <a:rPr lang="it-IT" sz="3600" dirty="0" smtClean="0"/>
              <a:t> </a:t>
            </a:r>
            <a:r>
              <a:rPr lang="it-IT" sz="3600" dirty="0" err="1" smtClean="0"/>
              <a:t>architecture</a:t>
            </a:r>
            <a:r>
              <a:rPr lang="it-IT" sz="3600" dirty="0" smtClean="0"/>
              <a:t>: the </a:t>
            </a:r>
            <a:r>
              <a:rPr lang="it-IT" sz="3600" dirty="0" err="1" smtClean="0"/>
              <a:t>change</a:t>
            </a:r>
            <a:r>
              <a:rPr lang="it-IT" sz="3600" dirty="0"/>
              <a:t> to a single service </a:t>
            </a:r>
            <a:r>
              <a:rPr lang="it-IT" sz="3600" dirty="0" err="1"/>
              <a:t>could</a:t>
            </a:r>
            <a:r>
              <a:rPr lang="it-IT" sz="3600" dirty="0"/>
              <a:t> be </a:t>
            </a:r>
            <a:r>
              <a:rPr lang="it-IT" sz="3600" dirty="0" err="1" smtClean="0"/>
              <a:t>immediately</a:t>
            </a:r>
            <a:r>
              <a:rPr lang="it-IT" sz="3600" dirty="0" smtClean="0"/>
              <a:t> </a:t>
            </a:r>
            <a:r>
              <a:rPr lang="it-IT" sz="3600" dirty="0" err="1" smtClean="0"/>
              <a:t>deployed</a:t>
            </a:r>
            <a:r>
              <a:rPr lang="it-IT" sz="3600" dirty="0" smtClean="0"/>
              <a:t>, </a:t>
            </a:r>
            <a:r>
              <a:rPr lang="it-IT" sz="3600" dirty="0" err="1" smtClean="0"/>
              <a:t>isolated</a:t>
            </a:r>
            <a:r>
              <a:rPr lang="it-IT" sz="3600" dirty="0" smtClean="0"/>
              <a:t>, and </a:t>
            </a:r>
            <a:r>
              <a:rPr lang="it-IT" sz="3600" dirty="0" err="1" smtClean="0"/>
              <a:t>quickly</a:t>
            </a:r>
            <a:r>
              <a:rPr lang="it-IT" sz="3600" dirty="0" smtClean="0"/>
              <a:t> </a:t>
            </a:r>
            <a:r>
              <a:rPr lang="it-IT" sz="3600" dirty="0" err="1" smtClean="0"/>
              <a:t>rolled</a:t>
            </a:r>
            <a:r>
              <a:rPr lang="it-IT" sz="3600" dirty="0" smtClean="0"/>
              <a:t> back</a:t>
            </a:r>
          </a:p>
          <a:p>
            <a:pPr lvl="2">
              <a:buFont typeface="Wingdings" pitchFamily="2" charset="2"/>
              <a:buChar char="§"/>
            </a:pPr>
            <a:r>
              <a:rPr lang="it-IT" sz="3600" dirty="0" smtClean="0"/>
              <a:t>The </a:t>
            </a:r>
            <a:r>
              <a:rPr lang="it-IT" sz="3600" dirty="0" err="1" smtClean="0"/>
              <a:t>persistence</a:t>
            </a:r>
            <a:r>
              <a:rPr lang="it-IT" sz="3600" dirty="0" smtClean="0"/>
              <a:t> data of </a:t>
            </a:r>
            <a:r>
              <a:rPr lang="it-IT" sz="3600" dirty="0" err="1" smtClean="0"/>
              <a:t>each</a:t>
            </a:r>
            <a:r>
              <a:rPr lang="it-IT" sz="3600" dirty="0" smtClean="0"/>
              <a:t> </a:t>
            </a:r>
            <a:r>
              <a:rPr lang="it-IT" sz="3600" dirty="0" err="1" smtClean="0"/>
              <a:t>microservice</a:t>
            </a:r>
            <a:r>
              <a:rPr lang="it-IT" sz="3600" dirty="0" smtClean="0"/>
              <a:t> </a:t>
            </a:r>
            <a:r>
              <a:rPr lang="it-IT" sz="3600" dirty="0" err="1" smtClean="0"/>
              <a:t>is</a:t>
            </a:r>
            <a:r>
              <a:rPr lang="it-IT" sz="3600" dirty="0" smtClean="0"/>
              <a:t> </a:t>
            </a:r>
            <a:r>
              <a:rPr lang="it-IT" sz="3600" dirty="0" err="1" smtClean="0"/>
              <a:t>kept</a:t>
            </a:r>
            <a:r>
              <a:rPr lang="it-IT" sz="3600" dirty="0" smtClean="0"/>
              <a:t> private and </a:t>
            </a:r>
            <a:r>
              <a:rPr lang="it-IT" sz="3600" dirty="0" err="1" smtClean="0"/>
              <a:t>exclusive</a:t>
            </a:r>
            <a:r>
              <a:rPr lang="it-IT" sz="3600" dirty="0" smtClean="0"/>
              <a:t> to </a:t>
            </a:r>
            <a:r>
              <a:rPr lang="it-IT" sz="3600" dirty="0" err="1"/>
              <a:t>that</a:t>
            </a:r>
            <a:r>
              <a:rPr lang="it-IT" sz="3600" dirty="0"/>
              <a:t> service and must be </a:t>
            </a:r>
            <a:r>
              <a:rPr lang="it-IT" sz="3600" dirty="0" err="1"/>
              <a:t>accessible</a:t>
            </a:r>
            <a:r>
              <a:rPr lang="it-IT" sz="3600" dirty="0"/>
              <a:t> </a:t>
            </a:r>
            <a:r>
              <a:rPr lang="it-IT" sz="3600" dirty="0" err="1"/>
              <a:t>only</a:t>
            </a:r>
            <a:r>
              <a:rPr lang="it-IT" sz="3600" dirty="0"/>
              <a:t> via </a:t>
            </a:r>
            <a:r>
              <a:rPr lang="it-IT" sz="3600" dirty="0" err="1"/>
              <a:t>its</a:t>
            </a:r>
            <a:r>
              <a:rPr lang="it-IT" sz="3600" dirty="0"/>
              <a:t> API, </a:t>
            </a:r>
            <a:r>
              <a:rPr lang="it-IT" sz="3600" dirty="0" smtClean="0"/>
              <a:t>so </a:t>
            </a:r>
            <a:r>
              <a:rPr lang="it-IT" sz="3600" dirty="0" err="1" smtClean="0"/>
              <a:t>that</a:t>
            </a:r>
            <a:r>
              <a:rPr lang="it-IT" sz="3600" dirty="0" smtClean="0"/>
              <a:t> </a:t>
            </a:r>
            <a:r>
              <a:rPr lang="it-IT" sz="3600" dirty="0" err="1" smtClean="0"/>
              <a:t>changes</a:t>
            </a:r>
            <a:r>
              <a:rPr lang="it-IT" sz="3600" dirty="0" smtClean="0"/>
              <a:t> </a:t>
            </a:r>
            <a:r>
              <a:rPr lang="it-IT" sz="3600" dirty="0"/>
              <a:t>to </a:t>
            </a:r>
            <a:r>
              <a:rPr lang="it-IT" sz="3600" dirty="0" err="1"/>
              <a:t>one</a:t>
            </a:r>
            <a:r>
              <a:rPr lang="it-IT" sz="3600" dirty="0"/>
              <a:t> </a:t>
            </a:r>
            <a:r>
              <a:rPr lang="it-IT" sz="3600" dirty="0" err="1"/>
              <a:t>service’s</a:t>
            </a:r>
            <a:r>
              <a:rPr lang="it-IT" sz="3600" dirty="0"/>
              <a:t> database </a:t>
            </a:r>
            <a:r>
              <a:rPr lang="it-IT" sz="3600" dirty="0" smtClean="0"/>
              <a:t>do </a:t>
            </a:r>
            <a:r>
              <a:rPr lang="it-IT" sz="3600" dirty="0" err="1" smtClean="0"/>
              <a:t>not</a:t>
            </a:r>
            <a:r>
              <a:rPr lang="it-IT" sz="3600" dirty="0" smtClean="0"/>
              <a:t> impact </a:t>
            </a:r>
            <a:r>
              <a:rPr lang="it-IT" sz="3600" dirty="0" err="1"/>
              <a:t>any</a:t>
            </a:r>
            <a:r>
              <a:rPr lang="it-IT" sz="3600" dirty="0"/>
              <a:t> </a:t>
            </a:r>
            <a:r>
              <a:rPr lang="it-IT" sz="3600" dirty="0" err="1"/>
              <a:t>other</a:t>
            </a:r>
            <a:r>
              <a:rPr lang="it-IT" sz="3600" dirty="0"/>
              <a:t> </a:t>
            </a:r>
            <a:r>
              <a:rPr lang="it-IT" sz="3600" dirty="0" err="1"/>
              <a:t>services</a:t>
            </a:r>
            <a:r>
              <a:rPr lang="it-IT" sz="3600" dirty="0"/>
              <a:t>. </a:t>
            </a:r>
            <a:endParaRPr lang="it-IT" sz="3600" dirty="0" smtClean="0"/>
          </a:p>
          <a:p>
            <a:pPr lvl="2">
              <a:buFont typeface="Wingdings" pitchFamily="2" charset="2"/>
              <a:buChar char="§"/>
            </a:pPr>
            <a:r>
              <a:rPr lang="it-IT" sz="3600" dirty="0" err="1" smtClean="0"/>
              <a:t>This</a:t>
            </a:r>
            <a:r>
              <a:rPr lang="it-IT" sz="3600" dirty="0" smtClean="0"/>
              <a:t> </a:t>
            </a:r>
            <a:r>
              <a:rPr lang="it-IT" sz="3600" dirty="0" err="1"/>
              <a:t>behaviour</a:t>
            </a:r>
            <a:r>
              <a:rPr lang="it-IT" sz="3600" dirty="0"/>
              <a:t> </a:t>
            </a:r>
            <a:r>
              <a:rPr lang="it-IT" sz="3600" dirty="0" err="1"/>
              <a:t>could</a:t>
            </a:r>
            <a:r>
              <a:rPr lang="it-IT" sz="3600" dirty="0"/>
              <a:t> be </a:t>
            </a:r>
            <a:r>
              <a:rPr lang="it-IT" sz="3600" dirty="0" err="1" smtClean="0"/>
              <a:t>enforced</a:t>
            </a:r>
            <a:r>
              <a:rPr lang="it-IT" sz="3600" dirty="0" smtClean="0"/>
              <a:t> </a:t>
            </a:r>
            <a:r>
              <a:rPr lang="it-IT" sz="3600" dirty="0" err="1" smtClean="0"/>
              <a:t>through</a:t>
            </a:r>
            <a:r>
              <a:rPr lang="it-IT" sz="3600" dirty="0" smtClean="0"/>
              <a:t> the </a:t>
            </a:r>
            <a:r>
              <a:rPr lang="it-IT" sz="3600" dirty="0" err="1"/>
              <a:t>following</a:t>
            </a:r>
            <a:r>
              <a:rPr lang="it-IT" sz="3600" dirty="0"/>
              <a:t> </a:t>
            </a:r>
            <a:r>
              <a:rPr lang="it-IT" sz="3600" dirty="0" err="1" smtClean="0"/>
              <a:t>approaches</a:t>
            </a:r>
            <a:r>
              <a:rPr lang="it-IT" sz="3600" dirty="0"/>
              <a:t>:</a:t>
            </a:r>
          </a:p>
          <a:p>
            <a:pPr lvl="3"/>
            <a:r>
              <a:rPr lang="it-IT" sz="3600" b="1" dirty="0"/>
              <a:t>Private </a:t>
            </a:r>
            <a:r>
              <a:rPr lang="it-IT" sz="3600" b="1" dirty="0" err="1"/>
              <a:t>table</a:t>
            </a:r>
            <a:r>
              <a:rPr lang="it-IT" sz="3600" b="1" dirty="0"/>
              <a:t> per service </a:t>
            </a:r>
            <a:r>
              <a:rPr lang="it-IT" sz="3600" dirty="0"/>
              <a:t>(the </a:t>
            </a:r>
            <a:r>
              <a:rPr lang="it-IT" sz="3600" dirty="0" err="1"/>
              <a:t>weakest</a:t>
            </a:r>
            <a:r>
              <a:rPr lang="it-IT" sz="3600" dirty="0"/>
              <a:t> </a:t>
            </a:r>
            <a:r>
              <a:rPr lang="it-IT" sz="3600" dirty="0" err="1"/>
              <a:t>approach</a:t>
            </a:r>
            <a:r>
              <a:rPr lang="it-IT" sz="3600" dirty="0"/>
              <a:t> </a:t>
            </a:r>
            <a:r>
              <a:rPr lang="it-IT" sz="3600" b="1" dirty="0" err="1"/>
              <a:t>but</a:t>
            </a:r>
            <a:r>
              <a:rPr lang="it-IT" sz="3600" dirty="0"/>
              <a:t> with the </a:t>
            </a:r>
            <a:r>
              <a:rPr lang="it-IT" sz="3600" dirty="0" err="1"/>
              <a:t>lowest</a:t>
            </a:r>
            <a:r>
              <a:rPr lang="it-IT" sz="3600" dirty="0"/>
              <a:t> overhead)</a:t>
            </a:r>
          </a:p>
          <a:p>
            <a:pPr lvl="3"/>
            <a:r>
              <a:rPr lang="it-IT" sz="3600" b="1" dirty="0"/>
              <a:t>Schema </a:t>
            </a:r>
            <a:r>
              <a:rPr lang="it-IT" sz="3600" b="1" dirty="0" smtClean="0"/>
              <a:t>per service </a:t>
            </a:r>
            <a:r>
              <a:rPr lang="it-IT" sz="3600" dirty="0"/>
              <a:t>(</a:t>
            </a:r>
            <a:r>
              <a:rPr lang="it-IT" sz="3600" dirty="0" err="1"/>
              <a:t>making</a:t>
            </a:r>
            <a:r>
              <a:rPr lang="it-IT" sz="3600" dirty="0"/>
              <a:t> </a:t>
            </a:r>
            <a:r>
              <a:rPr lang="it-IT" sz="3600" dirty="0" err="1"/>
              <a:t>clear</a:t>
            </a:r>
            <a:r>
              <a:rPr lang="it-IT" sz="3600" dirty="0"/>
              <a:t> the </a:t>
            </a:r>
            <a:r>
              <a:rPr lang="it-IT" sz="3600" dirty="0" err="1"/>
              <a:t>ownership</a:t>
            </a:r>
            <a:r>
              <a:rPr lang="it-IT" sz="3600" dirty="0"/>
              <a:t> </a:t>
            </a:r>
            <a:r>
              <a:rPr lang="it-IT" sz="3600" dirty="0" err="1" smtClean="0"/>
              <a:t>structure</a:t>
            </a:r>
            <a:r>
              <a:rPr lang="it-IT" sz="3600" dirty="0"/>
              <a:t> </a:t>
            </a:r>
            <a:r>
              <a:rPr lang="it-IT" sz="3600" dirty="0" smtClean="0"/>
              <a:t>of database </a:t>
            </a:r>
            <a:r>
              <a:rPr lang="it-IT" sz="3600" dirty="0" err="1" smtClean="0"/>
              <a:t>tables</a:t>
            </a:r>
            <a:r>
              <a:rPr lang="it-IT" sz="3600" dirty="0" smtClean="0"/>
              <a:t>)</a:t>
            </a:r>
            <a:endParaRPr lang="it-IT" sz="3600" dirty="0"/>
          </a:p>
          <a:p>
            <a:pPr lvl="3"/>
            <a:r>
              <a:rPr lang="it-IT" sz="3600" b="1" dirty="0"/>
              <a:t>Database server per service </a:t>
            </a:r>
            <a:r>
              <a:rPr lang="it-IT" sz="3600" dirty="0"/>
              <a:t>(the </a:t>
            </a:r>
            <a:r>
              <a:rPr lang="it-IT" sz="3600" dirty="0" err="1"/>
              <a:t>strongest</a:t>
            </a:r>
            <a:r>
              <a:rPr lang="it-IT" sz="3600" dirty="0"/>
              <a:t> </a:t>
            </a:r>
            <a:r>
              <a:rPr lang="it-IT" sz="3600" dirty="0" err="1"/>
              <a:t>approach</a:t>
            </a:r>
            <a:r>
              <a:rPr lang="it-IT" sz="3600" dirty="0"/>
              <a:t>, to </a:t>
            </a:r>
            <a:r>
              <a:rPr lang="it-IT" sz="3600" dirty="0" smtClean="0"/>
              <a:t>be </a:t>
            </a:r>
            <a:r>
              <a:rPr lang="it-IT" sz="3600" dirty="0" err="1" smtClean="0"/>
              <a:t>applied</a:t>
            </a:r>
            <a:r>
              <a:rPr lang="it-IT" sz="3600" dirty="0" smtClean="0"/>
              <a:t> </a:t>
            </a:r>
            <a:r>
              <a:rPr lang="it-IT" sz="3600" dirty="0" err="1"/>
              <a:t>only</a:t>
            </a:r>
            <a:r>
              <a:rPr lang="it-IT" sz="3600" dirty="0"/>
              <a:t> for </a:t>
            </a:r>
            <a:r>
              <a:rPr lang="it-IT" sz="3600" dirty="0" smtClean="0"/>
              <a:t>high </a:t>
            </a:r>
            <a:r>
              <a:rPr lang="it-IT" sz="3600" dirty="0" err="1" smtClean="0"/>
              <a:t>throughput</a:t>
            </a:r>
            <a:r>
              <a:rPr lang="it-IT" sz="3600" dirty="0"/>
              <a:t> </a:t>
            </a:r>
            <a:r>
              <a:rPr lang="it-IT" sz="3600" dirty="0" err="1" smtClean="0"/>
              <a:t>services</a:t>
            </a:r>
            <a:r>
              <a:rPr lang="it-IT" sz="3600" dirty="0" smtClean="0"/>
              <a:t>) </a:t>
            </a:r>
            <a:endParaRPr lang="it-IT" sz="3600" dirty="0"/>
          </a:p>
          <a:p>
            <a:pPr marL="419100" lvl="1" indent="0">
              <a:buNone/>
            </a:pPr>
            <a:endParaRPr lang="it-IT" sz="3600" dirty="0"/>
          </a:p>
          <a:p>
            <a:pPr lvl="2" eaLnBrk="1" hangingPunct="1"/>
            <a:endParaRPr lang="it-IT" sz="3600" dirty="0" smtClean="0"/>
          </a:p>
        </p:txBody>
      </p:sp>
    </p:spTree>
    <p:extLst>
      <p:ext uri="{BB962C8B-B14F-4D97-AF65-F5344CB8AC3E}">
        <p14:creationId xmlns:p14="http://schemas.microsoft.com/office/powerpoint/2010/main" val="45199835"/>
      </p:ext>
    </p:extLst>
  </p:cSld>
  <p:clrMapOvr>
    <a:masterClrMapping/>
  </p:clrMapOv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299"/>
            <a:ext cx="23134637" cy="1720579"/>
          </a:xfrm>
        </p:spPr>
        <p:txBody>
          <a:bodyPr/>
          <a:lstStyle/>
          <a:p>
            <a:r>
              <a:rPr lang="it-IT" dirty="0" err="1" smtClean="0"/>
              <a:t>Conclusions</a:t>
            </a:r>
            <a:endParaRPr lang="it-IT" dirty="0"/>
          </a:p>
        </p:txBody>
      </p:sp>
      <p:sp>
        <p:nvSpPr>
          <p:cNvPr id="13" name="Segnaposto contenuto 2"/>
          <p:cNvSpPr>
            <a:spLocks noGrp="1"/>
          </p:cNvSpPr>
          <p:nvPr>
            <p:ph idx="1"/>
          </p:nvPr>
        </p:nvSpPr>
        <p:spPr>
          <a:xfrm>
            <a:off x="617538" y="1905000"/>
            <a:ext cx="23134637" cy="9934128"/>
          </a:xfrm>
        </p:spPr>
        <p:txBody>
          <a:bodyPr/>
          <a:lstStyle/>
          <a:p>
            <a:r>
              <a:rPr lang="it-IT" sz="3200" dirty="0" err="1" smtClean="0"/>
              <a:t>We</a:t>
            </a:r>
            <a:r>
              <a:rPr lang="it-IT" sz="3200" dirty="0" smtClean="0"/>
              <a:t> </a:t>
            </a:r>
            <a:r>
              <a:rPr lang="it-IT" sz="3200" dirty="0" err="1" smtClean="0"/>
              <a:t>have</a:t>
            </a:r>
            <a:r>
              <a:rPr lang="it-IT" sz="3200" dirty="0" smtClean="0"/>
              <a:t> </a:t>
            </a:r>
            <a:r>
              <a:rPr lang="it-IT" sz="3200" dirty="0" err="1" smtClean="0"/>
              <a:t>seen</a:t>
            </a:r>
            <a:r>
              <a:rPr lang="it-IT" sz="3200" dirty="0"/>
              <a:t> </a:t>
            </a:r>
            <a:r>
              <a:rPr lang="it-IT" sz="3200" dirty="0" smtClean="0"/>
              <a:t>a microservices </a:t>
            </a:r>
            <a:r>
              <a:rPr lang="it-IT" sz="3200" dirty="0"/>
              <a:t>Spring </a:t>
            </a:r>
            <a:r>
              <a:rPr lang="it-IT" sz="3200" dirty="0" err="1"/>
              <a:t>Boot</a:t>
            </a:r>
            <a:r>
              <a:rPr lang="it-IT" sz="3200" dirty="0"/>
              <a:t> </a:t>
            </a:r>
            <a:r>
              <a:rPr lang="it-IT" sz="3200" dirty="0" err="1"/>
              <a:t>based</a:t>
            </a:r>
            <a:r>
              <a:rPr lang="it-IT" sz="3200" dirty="0"/>
              <a:t> </a:t>
            </a:r>
            <a:r>
              <a:rPr lang="it-IT" sz="3200" dirty="0" err="1"/>
              <a:t>simple</a:t>
            </a:r>
            <a:r>
              <a:rPr lang="it-IT" sz="3200" dirty="0"/>
              <a:t> </a:t>
            </a:r>
            <a:r>
              <a:rPr lang="it-IT" sz="3200" dirty="0" smtClean="0"/>
              <a:t> </a:t>
            </a:r>
            <a:r>
              <a:rPr lang="it-IT" sz="3200" dirty="0" err="1" smtClean="0"/>
              <a:t>architecture</a:t>
            </a:r>
            <a:r>
              <a:rPr lang="it-IT" sz="3200" dirty="0" smtClean="0"/>
              <a:t> and </a:t>
            </a:r>
            <a:r>
              <a:rPr lang="it-IT" sz="3200" dirty="0" err="1" smtClean="0"/>
              <a:t>its</a:t>
            </a:r>
            <a:r>
              <a:rPr lang="it-IT" sz="3200" dirty="0" smtClean="0"/>
              <a:t>  </a:t>
            </a:r>
            <a:r>
              <a:rPr lang="it-IT" sz="3200" dirty="0" err="1" smtClean="0"/>
              <a:t>lifecycle</a:t>
            </a:r>
            <a:r>
              <a:rPr lang="it-IT" sz="3200" dirty="0" smtClean="0"/>
              <a:t> </a:t>
            </a:r>
            <a:r>
              <a:rPr lang="it-IT" sz="3200" dirty="0" err="1" smtClean="0"/>
              <a:t>development</a:t>
            </a:r>
            <a:r>
              <a:rPr lang="it-IT" sz="3200" dirty="0" smtClean="0"/>
              <a:t> </a:t>
            </a:r>
          </a:p>
          <a:p>
            <a:r>
              <a:rPr lang="en-US" sz="3200" strike="sngStrike" dirty="0" smtClean="0"/>
              <a:t>Create, </a:t>
            </a:r>
            <a:r>
              <a:rPr lang="en-US" sz="3200" strike="sngStrike" dirty="0"/>
              <a:t>unit-test, and manage data microservices in isolation</a:t>
            </a:r>
          </a:p>
          <a:p>
            <a:r>
              <a:rPr lang="it-IT" sz="3200" dirty="0" smtClean="0"/>
              <a:t>A Database per service </a:t>
            </a:r>
            <a:r>
              <a:rPr lang="it-IT" sz="3200" dirty="0" err="1" smtClean="0"/>
              <a:t>poliglot</a:t>
            </a:r>
            <a:r>
              <a:rPr lang="it-IT" sz="3200" dirty="0" smtClean="0"/>
              <a:t>  </a:t>
            </a:r>
            <a:r>
              <a:rPr lang="it-IT" sz="3200" dirty="0" err="1" smtClean="0"/>
              <a:t>persistance</a:t>
            </a:r>
            <a:r>
              <a:rPr lang="it-IT" sz="3200" dirty="0" smtClean="0"/>
              <a:t> pattern </a:t>
            </a:r>
            <a:r>
              <a:rPr lang="it-IT" sz="3200" dirty="0" err="1" smtClean="0"/>
              <a:t>implementing</a:t>
            </a:r>
            <a:r>
              <a:rPr lang="it-IT" sz="3200" dirty="0" smtClean="0"/>
              <a:t> </a:t>
            </a:r>
            <a:r>
              <a:rPr lang="it-IT" sz="3200" dirty="0" err="1" smtClean="0"/>
              <a:t>Event</a:t>
            </a:r>
            <a:r>
              <a:rPr lang="it-IT" sz="3200" dirty="0" smtClean="0"/>
              <a:t> </a:t>
            </a:r>
            <a:r>
              <a:rPr lang="it-IT" sz="3200" dirty="0" err="1" smtClean="0"/>
              <a:t>Dirven</a:t>
            </a:r>
            <a:r>
              <a:rPr lang="it-IT" sz="3200" dirty="0" smtClean="0"/>
              <a:t> Architecture </a:t>
            </a:r>
          </a:p>
          <a:p>
            <a:r>
              <a:rPr lang="it-IT" sz="3200" dirty="0" err="1" smtClean="0"/>
              <a:t>Implementing</a:t>
            </a:r>
            <a:r>
              <a:rPr lang="it-IT" sz="3200" dirty="0" smtClean="0"/>
              <a:t> </a:t>
            </a:r>
            <a:r>
              <a:rPr lang="it-IT" sz="3200" dirty="0" err="1" smtClean="0"/>
              <a:t>two</a:t>
            </a:r>
            <a:r>
              <a:rPr lang="it-IT" sz="3200" dirty="0" smtClean="0"/>
              <a:t> </a:t>
            </a:r>
            <a:r>
              <a:rPr lang="it-IT" sz="3200" dirty="0" err="1" smtClean="0"/>
              <a:t>important</a:t>
            </a:r>
            <a:r>
              <a:rPr lang="it-IT" sz="3200" dirty="0" smtClean="0"/>
              <a:t> pattern of the </a:t>
            </a:r>
            <a:r>
              <a:rPr lang="it-IT" sz="3200" dirty="0" err="1" smtClean="0"/>
              <a:t>microservice’s</a:t>
            </a:r>
            <a:r>
              <a:rPr lang="it-IT" sz="3200" dirty="0" smtClean="0"/>
              <a:t> design: service </a:t>
            </a:r>
            <a:r>
              <a:rPr lang="it-IT" sz="3200" dirty="0" err="1" smtClean="0"/>
              <a:t>discovery</a:t>
            </a:r>
            <a:r>
              <a:rPr lang="it-IT" sz="3200" dirty="0" smtClean="0"/>
              <a:t> and client side </a:t>
            </a:r>
            <a:r>
              <a:rPr lang="it-IT" sz="3200" dirty="0" err="1" smtClean="0"/>
              <a:t>load</a:t>
            </a:r>
            <a:r>
              <a:rPr lang="it-IT" sz="3200" dirty="0" smtClean="0"/>
              <a:t> </a:t>
            </a:r>
            <a:r>
              <a:rPr lang="it-IT" sz="3200" dirty="0" err="1" smtClean="0"/>
              <a:t>balancing</a:t>
            </a:r>
            <a:endParaRPr lang="it-IT" sz="3200" dirty="0" smtClean="0"/>
          </a:p>
          <a:p>
            <a:r>
              <a:rPr lang="it-IT" sz="3200" dirty="0" smtClean="0"/>
              <a:t>A </a:t>
            </a:r>
            <a:r>
              <a:rPr lang="it-IT" sz="3200" dirty="0" err="1" smtClean="0"/>
              <a:t>smooth</a:t>
            </a:r>
            <a:r>
              <a:rPr lang="it-IT" sz="3200" dirty="0" smtClean="0"/>
              <a:t> deployment scenario </a:t>
            </a:r>
            <a:r>
              <a:rPr lang="it-IT" sz="3200" dirty="0" err="1" smtClean="0"/>
              <a:t>spreading</a:t>
            </a:r>
            <a:r>
              <a:rPr lang="it-IT" sz="3200" dirty="0" smtClean="0"/>
              <a:t> from </a:t>
            </a:r>
            <a:r>
              <a:rPr lang="it-IT" sz="3200" dirty="0" err="1" smtClean="0"/>
              <a:t>local</a:t>
            </a:r>
            <a:r>
              <a:rPr lang="it-IT" sz="3200" dirty="0" smtClean="0"/>
              <a:t>, </a:t>
            </a:r>
            <a:r>
              <a:rPr lang="it-IT" sz="3200" dirty="0" err="1" smtClean="0"/>
              <a:t>then</a:t>
            </a:r>
            <a:r>
              <a:rPr lang="it-IT" sz="3200" dirty="0" smtClean="0"/>
              <a:t> in a </a:t>
            </a:r>
            <a:r>
              <a:rPr lang="it-IT" sz="3200" dirty="0" err="1" smtClean="0"/>
              <a:t>docker</a:t>
            </a:r>
            <a:r>
              <a:rPr lang="it-IT" sz="3200" dirty="0" smtClean="0"/>
              <a:t> container,  to a </a:t>
            </a:r>
            <a:r>
              <a:rPr lang="it-IT" sz="3200" dirty="0" err="1" smtClean="0"/>
              <a:t>cloud</a:t>
            </a:r>
            <a:r>
              <a:rPr lang="it-IT" sz="3200" dirty="0" smtClean="0"/>
              <a:t> </a:t>
            </a:r>
            <a:r>
              <a:rPr lang="it-IT" sz="3200" dirty="0" err="1" smtClean="0"/>
              <a:t>environment</a:t>
            </a:r>
            <a:r>
              <a:rPr lang="it-IT" sz="3200" dirty="0" smtClean="0"/>
              <a:t>.</a:t>
            </a:r>
          </a:p>
          <a:p>
            <a:r>
              <a:rPr lang="it-IT" sz="3200" dirty="0" err="1" smtClean="0"/>
              <a:t>It</a:t>
            </a:r>
            <a:r>
              <a:rPr lang="it-IT" sz="3200" dirty="0" smtClean="0"/>
              <a:t> </a:t>
            </a:r>
            <a:r>
              <a:rPr lang="it-IT" sz="3200" dirty="0" err="1" smtClean="0"/>
              <a:t>has</a:t>
            </a:r>
            <a:r>
              <a:rPr lang="it-IT" sz="3200" dirty="0" smtClean="0"/>
              <a:t> </a:t>
            </a:r>
            <a:r>
              <a:rPr lang="it-IT" sz="3200" dirty="0" err="1" smtClean="0"/>
              <a:t>been</a:t>
            </a:r>
            <a:r>
              <a:rPr lang="it-IT" sz="3200" dirty="0" smtClean="0"/>
              <a:t> </a:t>
            </a:r>
            <a:r>
              <a:rPr lang="it-IT" sz="3200" dirty="0" err="1" smtClean="0"/>
              <a:t>demonstrated</a:t>
            </a:r>
            <a:r>
              <a:rPr lang="it-IT" sz="3200" dirty="0" smtClean="0"/>
              <a:t> </a:t>
            </a:r>
            <a:r>
              <a:rPr lang="it-IT" sz="3200" dirty="0" err="1" smtClean="0"/>
              <a:t>tha</a:t>
            </a:r>
            <a:r>
              <a:rPr lang="it-IT" sz="3200" dirty="0" smtClean="0"/>
              <a:t> the benefits of </a:t>
            </a:r>
            <a:r>
              <a:rPr lang="it-IT" sz="3200" dirty="0" err="1" smtClean="0"/>
              <a:t>this</a:t>
            </a:r>
            <a:r>
              <a:rPr lang="it-IT" sz="3200" dirty="0" smtClean="0"/>
              <a:t> </a:t>
            </a:r>
            <a:r>
              <a:rPr lang="it-IT" sz="3200" dirty="0" err="1" smtClean="0"/>
              <a:t>approach</a:t>
            </a:r>
            <a:r>
              <a:rPr lang="it-IT" sz="3200" dirty="0" smtClean="0"/>
              <a:t> </a:t>
            </a:r>
            <a:r>
              <a:rPr lang="it-IT" sz="3200" dirty="0" err="1" smtClean="0"/>
              <a:t>should</a:t>
            </a:r>
            <a:r>
              <a:rPr lang="it-IT" sz="3200" dirty="0" smtClean="0"/>
              <a:t> be </a:t>
            </a:r>
            <a:r>
              <a:rPr lang="it-IT" sz="3200" dirty="0" err="1" smtClean="0"/>
              <a:t>considered</a:t>
            </a:r>
            <a:r>
              <a:rPr lang="it-IT" sz="3200" dirty="0" smtClean="0"/>
              <a:t> </a:t>
            </a:r>
            <a:r>
              <a:rPr lang="it-IT" sz="3200" dirty="0" err="1" smtClean="0"/>
              <a:t>not</a:t>
            </a:r>
            <a:r>
              <a:rPr lang="it-IT" sz="3200" dirty="0" smtClean="0"/>
              <a:t>  a free lunch. </a:t>
            </a:r>
          </a:p>
          <a:p>
            <a:r>
              <a:rPr lang="it-IT" sz="3200" dirty="0" err="1" smtClean="0"/>
              <a:t>We</a:t>
            </a:r>
            <a:r>
              <a:rPr lang="it-IT" sz="3200" dirty="0" smtClean="0"/>
              <a:t> </a:t>
            </a:r>
            <a:r>
              <a:rPr lang="it-IT" sz="3200" dirty="0" err="1" smtClean="0"/>
              <a:t>have</a:t>
            </a:r>
            <a:r>
              <a:rPr lang="it-IT" sz="3200" dirty="0" smtClean="0"/>
              <a:t> </a:t>
            </a:r>
            <a:r>
              <a:rPr lang="it-IT" sz="3200" dirty="0" err="1" smtClean="0"/>
              <a:t>infact</a:t>
            </a:r>
            <a:r>
              <a:rPr lang="it-IT" sz="3200" dirty="0" smtClean="0"/>
              <a:t> </a:t>
            </a:r>
            <a:r>
              <a:rPr lang="it-IT" sz="3200" dirty="0" err="1" smtClean="0"/>
              <a:t>seen</a:t>
            </a:r>
            <a:r>
              <a:rPr lang="it-IT" sz="3200" dirty="0" smtClean="0"/>
              <a:t> the </a:t>
            </a:r>
            <a:r>
              <a:rPr lang="it-IT" sz="3200" dirty="0" err="1" smtClean="0"/>
              <a:t>overhead</a:t>
            </a:r>
            <a:r>
              <a:rPr lang="it-IT" sz="3200" dirty="0" smtClean="0"/>
              <a:t> in </a:t>
            </a:r>
            <a:r>
              <a:rPr lang="it-IT" sz="3200" dirty="0" err="1" smtClean="0"/>
              <a:t>systems</a:t>
            </a:r>
            <a:r>
              <a:rPr lang="it-IT" sz="3200" dirty="0" smtClean="0"/>
              <a:t> management  </a:t>
            </a:r>
            <a:r>
              <a:rPr lang="it-IT" sz="3200" dirty="0"/>
              <a:t>and a more </a:t>
            </a:r>
            <a:r>
              <a:rPr lang="it-IT" sz="3200" dirty="0" err="1" smtClean="0"/>
              <a:t>complicated</a:t>
            </a:r>
            <a:r>
              <a:rPr lang="it-IT" sz="3200" dirty="0" smtClean="0"/>
              <a:t> </a:t>
            </a:r>
            <a:r>
              <a:rPr lang="it-IT" sz="3200" dirty="0" err="1" smtClean="0"/>
              <a:t>coding</a:t>
            </a:r>
            <a:r>
              <a:rPr lang="it-IT" sz="3200" dirty="0"/>
              <a:t> style (</a:t>
            </a:r>
            <a:r>
              <a:rPr lang="it-IT" sz="3200" dirty="0" err="1"/>
              <a:t>load</a:t>
            </a:r>
            <a:r>
              <a:rPr lang="it-IT" sz="3200" dirty="0"/>
              <a:t> </a:t>
            </a:r>
            <a:r>
              <a:rPr lang="it-IT" sz="3200" dirty="0" err="1"/>
              <a:t>balancing</a:t>
            </a:r>
            <a:r>
              <a:rPr lang="it-IT" sz="3200" dirty="0"/>
              <a:t> and </a:t>
            </a:r>
            <a:r>
              <a:rPr lang="it-IT" sz="3200" dirty="0" err="1" smtClean="0"/>
              <a:t>transactional</a:t>
            </a:r>
            <a:r>
              <a:rPr lang="it-IT" sz="3200" dirty="0" smtClean="0"/>
              <a:t> </a:t>
            </a:r>
            <a:r>
              <a:rPr lang="it-IT" sz="3200" dirty="0" err="1"/>
              <a:t>behaviour</a:t>
            </a:r>
            <a:r>
              <a:rPr lang="it-IT" sz="3200" dirty="0"/>
              <a:t> </a:t>
            </a:r>
            <a:r>
              <a:rPr lang="it-IT" sz="3200" dirty="0" err="1" smtClean="0"/>
              <a:t>coded</a:t>
            </a:r>
            <a:r>
              <a:rPr lang="it-IT" sz="3200" dirty="0" smtClean="0"/>
              <a:t>)</a:t>
            </a:r>
          </a:p>
          <a:p>
            <a:r>
              <a:rPr lang="it-IT" sz="3200" dirty="0"/>
              <a:t>(</a:t>
            </a:r>
            <a:r>
              <a:rPr lang="it-IT" sz="3200" strike="sngStrike" dirty="0" err="1"/>
              <a:t>it’s</a:t>
            </a:r>
            <a:r>
              <a:rPr lang="it-IT" sz="3200" strike="sngStrike" dirty="0"/>
              <a:t> </a:t>
            </a:r>
            <a:r>
              <a:rPr lang="it-IT" sz="3200" strike="sngStrike" dirty="0" err="1"/>
              <a:t>not</a:t>
            </a:r>
            <a:r>
              <a:rPr lang="it-IT" sz="3200" strike="sngStrike" dirty="0"/>
              <a:t> </a:t>
            </a:r>
            <a:r>
              <a:rPr lang="it-IT" sz="3200" strike="sngStrike" dirty="0" err="1"/>
              <a:t>often</a:t>
            </a:r>
            <a:r>
              <a:rPr lang="it-IT" sz="3200" strike="sngStrike" dirty="0"/>
              <a:t> </a:t>
            </a:r>
            <a:r>
              <a:rPr lang="it-IT" sz="3200" strike="sngStrike" dirty="0" err="1"/>
              <a:t>thata</a:t>
            </a:r>
            <a:r>
              <a:rPr lang="it-IT" sz="3200" strike="sngStrike" dirty="0"/>
              <a:t> an </a:t>
            </a:r>
            <a:r>
              <a:rPr lang="it-IT" sz="3200" strike="sngStrike" dirty="0" err="1"/>
              <a:t>architectural</a:t>
            </a:r>
            <a:r>
              <a:rPr lang="it-IT" sz="3200" strike="sngStrike" dirty="0"/>
              <a:t> </a:t>
            </a:r>
            <a:r>
              <a:rPr lang="it-IT" sz="3200" strike="sngStrike" dirty="0" err="1"/>
              <a:t>approach</a:t>
            </a:r>
            <a:r>
              <a:rPr lang="it-IT" sz="3200" strike="sngStrike" dirty="0"/>
              <a:t> can be </a:t>
            </a:r>
            <a:r>
              <a:rPr lang="it-IT" sz="3200" strike="sngStrike" dirty="0" err="1"/>
              <a:t>closely</a:t>
            </a:r>
            <a:r>
              <a:rPr lang="it-IT" sz="3200" strike="sngStrike" dirty="0"/>
              <a:t> </a:t>
            </a:r>
            <a:r>
              <a:rPr lang="it-IT" sz="3200" strike="sngStrike" dirty="0" err="1"/>
              <a:t>correlated</a:t>
            </a:r>
            <a:r>
              <a:rPr lang="it-IT" sz="3200" strike="sngStrike" dirty="0"/>
              <a:t> to an </a:t>
            </a:r>
            <a:r>
              <a:rPr lang="it-IT" sz="3200" strike="sngStrike" dirty="0" err="1"/>
              <a:t>almost</a:t>
            </a:r>
            <a:r>
              <a:rPr lang="it-IT" sz="3200" strike="sngStrike" dirty="0"/>
              <a:t> immediate </a:t>
            </a:r>
            <a:r>
              <a:rPr lang="it-IT" sz="3200" strike="sngStrike" dirty="0" err="1"/>
              <a:t>cost</a:t>
            </a:r>
            <a:r>
              <a:rPr lang="it-IT" sz="3200" strike="sngStrike" dirty="0"/>
              <a:t> </a:t>
            </a:r>
            <a:r>
              <a:rPr lang="it-IT" sz="3200" strike="sngStrike" dirty="0" err="1" smtClean="0"/>
              <a:t>saving</a:t>
            </a:r>
            <a:r>
              <a:rPr lang="it-IT" sz="3200" strike="sngStrike" dirty="0"/>
              <a:t> In a </a:t>
            </a:r>
            <a:r>
              <a:rPr lang="it-IT" sz="3200" strike="sngStrike" dirty="0" err="1"/>
              <a:t>context</a:t>
            </a:r>
            <a:r>
              <a:rPr lang="it-IT" sz="3200" strike="sngStrike" dirty="0"/>
              <a:t> of on-demand provisioning </a:t>
            </a:r>
            <a:r>
              <a:rPr lang="it-IT" sz="3200" strike="sngStrike" dirty="0" err="1"/>
              <a:t>system</a:t>
            </a:r>
            <a:r>
              <a:rPr lang="it-IT" sz="3200" strike="sngStrike" dirty="0"/>
              <a:t>, </a:t>
            </a:r>
            <a:endParaRPr lang="it-IT" sz="3200" strike="sngStrike" dirty="0" smtClean="0"/>
          </a:p>
          <a:p>
            <a:r>
              <a:rPr lang="en-US" sz="3200" dirty="0" smtClean="0"/>
              <a:t>The </a:t>
            </a:r>
            <a:r>
              <a:rPr lang="en-US" sz="3200" dirty="0"/>
              <a:t>more coding complexity </a:t>
            </a:r>
            <a:r>
              <a:rPr lang="en-US" sz="3200" dirty="0" smtClean="0"/>
              <a:t>in the </a:t>
            </a:r>
            <a:r>
              <a:rPr lang="en-US" sz="3200" dirty="0"/>
              <a:t>Event driven architecture </a:t>
            </a:r>
            <a:r>
              <a:rPr lang="en-US" sz="3200" dirty="0" smtClean="0"/>
              <a:t>has been </a:t>
            </a:r>
            <a:r>
              <a:rPr lang="en-US" sz="3200" dirty="0"/>
              <a:t>mitigated by the adoption of </a:t>
            </a:r>
            <a:r>
              <a:rPr lang="en-US" sz="3200" dirty="0" smtClean="0"/>
              <a:t>Spring Stream</a:t>
            </a:r>
          </a:p>
          <a:p>
            <a:r>
              <a:rPr lang="en-US" sz="3200" dirty="0" smtClean="0"/>
              <a:t>The extra effort in infrastructure  management is compensating by a central data store in high availability isolated from services and business function. </a:t>
            </a:r>
          </a:p>
          <a:p>
            <a:r>
              <a:rPr lang="it-IT" sz="3200" dirty="0"/>
              <a:t>With a message broker </a:t>
            </a:r>
            <a:r>
              <a:rPr lang="it-IT" sz="3200" dirty="0" err="1"/>
              <a:t>there</a:t>
            </a:r>
            <a:r>
              <a:rPr lang="it-IT" sz="3200" dirty="0"/>
              <a:t> </a:t>
            </a:r>
            <a:r>
              <a:rPr lang="it-IT" sz="3200" dirty="0" err="1"/>
              <a:t>is</a:t>
            </a:r>
            <a:r>
              <a:rPr lang="it-IT" sz="3200" dirty="0"/>
              <a:t> more </a:t>
            </a:r>
            <a:r>
              <a:rPr lang="it-IT" sz="3200" dirty="0" err="1"/>
              <a:t>infrastructure</a:t>
            </a:r>
            <a:r>
              <a:rPr lang="it-IT" sz="3200" dirty="0"/>
              <a:t> to </a:t>
            </a:r>
            <a:r>
              <a:rPr lang="it-IT" sz="3200" dirty="0" err="1"/>
              <a:t>handle</a:t>
            </a:r>
            <a:r>
              <a:rPr lang="it-IT" sz="3200" dirty="0"/>
              <a:t> </a:t>
            </a:r>
            <a:r>
              <a:rPr lang="it-IT" sz="3200" dirty="0" err="1"/>
              <a:t>but</a:t>
            </a:r>
            <a:r>
              <a:rPr lang="it-IT" sz="3200" dirty="0"/>
              <a:t> </a:t>
            </a:r>
            <a:r>
              <a:rPr lang="it-IT" sz="3200" dirty="0" err="1"/>
              <a:t>there</a:t>
            </a:r>
            <a:r>
              <a:rPr lang="it-IT" sz="3200" dirty="0"/>
              <a:t> are </a:t>
            </a:r>
            <a:r>
              <a:rPr lang="it-IT" sz="3200" dirty="0" err="1"/>
              <a:t>also</a:t>
            </a:r>
            <a:r>
              <a:rPr lang="it-IT" sz="3200" dirty="0"/>
              <a:t>  a </a:t>
            </a:r>
            <a:r>
              <a:rPr lang="it-IT" sz="3200" dirty="0" err="1"/>
              <a:t>central</a:t>
            </a:r>
            <a:r>
              <a:rPr lang="it-IT" sz="3200" dirty="0"/>
              <a:t> </a:t>
            </a:r>
            <a:r>
              <a:rPr lang="it-IT" sz="3200" dirty="0" err="1"/>
              <a:t>place</a:t>
            </a:r>
            <a:r>
              <a:rPr lang="it-IT" sz="3200" dirty="0"/>
              <a:t> </a:t>
            </a:r>
            <a:r>
              <a:rPr lang="it-IT" sz="3200" dirty="0" err="1"/>
              <a:t>where</a:t>
            </a:r>
            <a:r>
              <a:rPr lang="it-IT" sz="3200" dirty="0"/>
              <a:t> the </a:t>
            </a:r>
            <a:r>
              <a:rPr lang="it-IT" sz="3200" dirty="0" err="1"/>
              <a:t>events</a:t>
            </a:r>
            <a:r>
              <a:rPr lang="it-IT" sz="3200" dirty="0"/>
              <a:t> are </a:t>
            </a:r>
            <a:r>
              <a:rPr lang="it-IT" sz="3200" dirty="0" err="1"/>
              <a:t>stored</a:t>
            </a:r>
            <a:r>
              <a:rPr lang="it-IT" sz="3200" dirty="0"/>
              <a:t>.</a:t>
            </a:r>
          </a:p>
          <a:p>
            <a:endParaRPr lang="it-IT" sz="3200" dirty="0" smtClean="0"/>
          </a:p>
          <a:p>
            <a:pPr lvl="1"/>
            <a:endParaRPr lang="it-IT" sz="3200" dirty="0"/>
          </a:p>
          <a:p>
            <a:endParaRPr lang="it-IT" sz="3200" dirty="0"/>
          </a:p>
        </p:txBody>
      </p:sp>
    </p:spTree>
    <p:extLst>
      <p:ext uri="{BB962C8B-B14F-4D97-AF65-F5344CB8AC3E}">
        <p14:creationId xmlns:p14="http://schemas.microsoft.com/office/powerpoint/2010/main" val="777018236"/>
      </p:ext>
    </p:extLst>
  </p:cSld>
  <p:clrMapOvr>
    <a:masterClrMapping/>
  </p:clrMapOv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What’s</a:t>
            </a:r>
            <a:r>
              <a:rPr lang="it-IT" dirty="0" smtClean="0"/>
              <a:t> </a:t>
            </a:r>
            <a:r>
              <a:rPr lang="it-IT" dirty="0" err="1" smtClean="0"/>
              <a:t>next</a:t>
            </a:r>
            <a:r>
              <a:rPr lang="it-IT" dirty="0" smtClean="0"/>
              <a:t>?</a:t>
            </a:r>
            <a:endParaRPr lang="it-IT" dirty="0"/>
          </a:p>
        </p:txBody>
      </p:sp>
      <p:sp>
        <p:nvSpPr>
          <p:cNvPr id="13" name="Segnaposto contenuto 2"/>
          <p:cNvSpPr>
            <a:spLocks noGrp="1"/>
          </p:cNvSpPr>
          <p:nvPr>
            <p:ph idx="1"/>
          </p:nvPr>
        </p:nvSpPr>
        <p:spPr>
          <a:xfrm>
            <a:off x="617538" y="1676400"/>
            <a:ext cx="23134637" cy="10438184"/>
          </a:xfrm>
        </p:spPr>
        <p:txBody>
          <a:bodyPr/>
          <a:lstStyle/>
          <a:p>
            <a:r>
              <a:rPr lang="it-IT" sz="4400" dirty="0" smtClean="0"/>
              <a:t>I </a:t>
            </a:r>
            <a:r>
              <a:rPr lang="it-IT" sz="4400" dirty="0" err="1" smtClean="0"/>
              <a:t>have</a:t>
            </a:r>
            <a:r>
              <a:rPr lang="it-IT" sz="4400" dirty="0" smtClean="0"/>
              <a:t> just </a:t>
            </a:r>
            <a:r>
              <a:rPr lang="it-IT" sz="4400" dirty="0" err="1" smtClean="0"/>
              <a:t>scratched</a:t>
            </a:r>
            <a:r>
              <a:rPr lang="it-IT" sz="4400" dirty="0" smtClean="0"/>
              <a:t> </a:t>
            </a:r>
            <a:r>
              <a:rPr lang="it-IT" sz="4400" dirty="0" err="1" smtClean="0"/>
              <a:t>only</a:t>
            </a:r>
            <a:r>
              <a:rPr lang="it-IT" sz="4400" dirty="0" smtClean="0"/>
              <a:t> the </a:t>
            </a:r>
            <a:r>
              <a:rPr lang="it-IT" sz="4400" dirty="0" err="1" smtClean="0"/>
              <a:t>surface</a:t>
            </a:r>
            <a:r>
              <a:rPr lang="it-IT" sz="4400" dirty="0" smtClean="0"/>
              <a:t> of a </a:t>
            </a:r>
            <a:r>
              <a:rPr lang="it-IT" sz="4400" dirty="0" err="1" smtClean="0"/>
              <a:t>lot</a:t>
            </a:r>
            <a:r>
              <a:rPr lang="it-IT" sz="4400" dirty="0" smtClean="0"/>
              <a:t> of </a:t>
            </a:r>
            <a:r>
              <a:rPr lang="it-IT" sz="4400" dirty="0" err="1" smtClean="0"/>
              <a:t>patterns</a:t>
            </a:r>
            <a:r>
              <a:rPr lang="it-IT" sz="4400" dirty="0" smtClean="0"/>
              <a:t> and </a:t>
            </a:r>
            <a:r>
              <a:rPr lang="it-IT" sz="4400" dirty="0" err="1" smtClean="0"/>
              <a:t>technologies</a:t>
            </a:r>
            <a:r>
              <a:rPr lang="it-IT" sz="4400" dirty="0" smtClean="0"/>
              <a:t>, </a:t>
            </a:r>
            <a:r>
              <a:rPr lang="it-IT" sz="4400" dirty="0" err="1" smtClean="0"/>
              <a:t>each</a:t>
            </a:r>
            <a:r>
              <a:rPr lang="it-IT" sz="4400" dirty="0" smtClean="0"/>
              <a:t> of </a:t>
            </a:r>
            <a:r>
              <a:rPr lang="it-IT" sz="4400" dirty="0" err="1" smtClean="0"/>
              <a:t>them</a:t>
            </a:r>
            <a:r>
              <a:rPr lang="it-IT" sz="4400" dirty="0" smtClean="0"/>
              <a:t> </a:t>
            </a:r>
            <a:r>
              <a:rPr lang="it-IT" sz="4400" dirty="0" err="1" smtClean="0"/>
              <a:t>need</a:t>
            </a:r>
            <a:r>
              <a:rPr lang="it-IT" sz="4400" dirty="0" smtClean="0"/>
              <a:t> </a:t>
            </a:r>
            <a:r>
              <a:rPr lang="it-IT" sz="4400" dirty="0" err="1" smtClean="0"/>
              <a:t>much</a:t>
            </a:r>
            <a:r>
              <a:rPr lang="it-IT" sz="4400" dirty="0" smtClean="0"/>
              <a:t> more time and </a:t>
            </a:r>
            <a:r>
              <a:rPr lang="it-IT" sz="4400" dirty="0" err="1" smtClean="0"/>
              <a:t>space</a:t>
            </a:r>
            <a:r>
              <a:rPr lang="it-IT" sz="4400" dirty="0" smtClean="0"/>
              <a:t> for a complete </a:t>
            </a:r>
            <a:r>
              <a:rPr lang="it-IT" sz="4400" dirty="0" err="1" smtClean="0"/>
              <a:t>dealing</a:t>
            </a:r>
            <a:r>
              <a:rPr lang="it-IT" sz="4400" dirty="0" smtClean="0"/>
              <a:t> with.</a:t>
            </a:r>
          </a:p>
          <a:p>
            <a:r>
              <a:rPr lang="it-IT" sz="4400" dirty="0" smtClean="0"/>
              <a:t>To complete the </a:t>
            </a:r>
            <a:r>
              <a:rPr lang="it-IT" sz="4400" dirty="0" err="1" smtClean="0"/>
              <a:t>arguments</a:t>
            </a:r>
            <a:r>
              <a:rPr lang="it-IT" sz="4400" dirty="0" smtClean="0"/>
              <a:t> </a:t>
            </a:r>
            <a:r>
              <a:rPr lang="it-IT" sz="4400" dirty="0" err="1" smtClean="0"/>
              <a:t>it</a:t>
            </a:r>
            <a:r>
              <a:rPr lang="it-IT" sz="4400" dirty="0" smtClean="0"/>
              <a:t> </a:t>
            </a:r>
            <a:r>
              <a:rPr lang="it-IT" sz="4400" dirty="0" err="1" smtClean="0"/>
              <a:t>should</a:t>
            </a:r>
            <a:r>
              <a:rPr lang="it-IT" sz="4400" dirty="0" smtClean="0"/>
              <a:t> be to </a:t>
            </a:r>
            <a:r>
              <a:rPr lang="it-IT" sz="4400" dirty="0" err="1" smtClean="0"/>
              <a:t>consider</a:t>
            </a:r>
            <a:r>
              <a:rPr lang="it-IT" sz="4400" dirty="0" smtClean="0"/>
              <a:t> </a:t>
            </a:r>
            <a:r>
              <a:rPr lang="it-IT" sz="4400" dirty="0" err="1" smtClean="0"/>
              <a:t>at</a:t>
            </a:r>
            <a:r>
              <a:rPr lang="it-IT" sz="4400" dirty="0" smtClean="0"/>
              <a:t> </a:t>
            </a:r>
            <a:r>
              <a:rPr lang="it-IT" sz="4400" dirty="0" err="1" smtClean="0"/>
              <a:t>least</a:t>
            </a:r>
            <a:r>
              <a:rPr lang="it-IT" sz="4400" dirty="0" smtClean="0"/>
              <a:t> the </a:t>
            </a:r>
            <a:r>
              <a:rPr lang="it-IT" sz="4400" dirty="0" err="1" smtClean="0"/>
              <a:t>following</a:t>
            </a:r>
            <a:r>
              <a:rPr lang="it-IT" sz="4400" dirty="0" smtClean="0"/>
              <a:t> </a:t>
            </a:r>
            <a:r>
              <a:rPr lang="it-IT" sz="4400" dirty="0" smtClean="0"/>
              <a:t>framework or </a:t>
            </a:r>
            <a:r>
              <a:rPr lang="it-IT" sz="4400" dirty="0" err="1" smtClean="0"/>
              <a:t>patterns</a:t>
            </a:r>
            <a:r>
              <a:rPr lang="it-IT" sz="4400" dirty="0" smtClean="0"/>
              <a:t>:</a:t>
            </a:r>
            <a:endParaRPr lang="it-IT" sz="4400" dirty="0" smtClean="0"/>
          </a:p>
          <a:p>
            <a:pPr lvl="1"/>
            <a:r>
              <a:rPr lang="it-IT" sz="4400" b="1" dirty="0" smtClean="0"/>
              <a:t>Spring </a:t>
            </a:r>
            <a:r>
              <a:rPr lang="it-IT" sz="4400" b="1" dirty="0" err="1" smtClean="0"/>
              <a:t>Cloud</a:t>
            </a:r>
            <a:r>
              <a:rPr lang="it-IT" sz="4400" b="1" dirty="0" smtClean="0"/>
              <a:t> </a:t>
            </a:r>
            <a:r>
              <a:rPr lang="it-IT" sz="4400" b="1" dirty="0" err="1" smtClean="0"/>
              <a:t>Config</a:t>
            </a:r>
            <a:r>
              <a:rPr lang="it-IT" sz="4400" b="1" dirty="0" smtClean="0"/>
              <a:t>: </a:t>
            </a:r>
            <a:r>
              <a:rPr lang="it-IT" sz="4400" dirty="0" smtClean="0"/>
              <a:t>the Spring </a:t>
            </a:r>
            <a:r>
              <a:rPr lang="it-IT" sz="4400" dirty="0" err="1" smtClean="0"/>
              <a:t>framevork</a:t>
            </a:r>
            <a:r>
              <a:rPr lang="it-IT" sz="4400" dirty="0" smtClean="0"/>
              <a:t> </a:t>
            </a:r>
            <a:r>
              <a:rPr lang="it-IT" sz="4400" dirty="0" err="1" smtClean="0"/>
              <a:t>providing</a:t>
            </a:r>
            <a:r>
              <a:rPr lang="it-IT" sz="4400" dirty="0" smtClean="0"/>
              <a:t> </a:t>
            </a:r>
            <a:r>
              <a:rPr lang="it-IT" sz="4400" dirty="0" err="1" smtClean="0"/>
              <a:t>Git-managed</a:t>
            </a:r>
            <a:r>
              <a:rPr lang="it-IT" sz="4400" dirty="0" smtClean="0"/>
              <a:t> </a:t>
            </a:r>
            <a:r>
              <a:rPr lang="it-IT" sz="4400" dirty="0" err="1" smtClean="0"/>
              <a:t>versioning</a:t>
            </a:r>
            <a:r>
              <a:rPr lang="it-IT" sz="4400" dirty="0" smtClean="0"/>
              <a:t> for configuration data </a:t>
            </a:r>
            <a:r>
              <a:rPr lang="it-IT" sz="4400" dirty="0" err="1" smtClean="0"/>
              <a:t>it</a:t>
            </a:r>
            <a:r>
              <a:rPr lang="it-IT" sz="4400" dirty="0" smtClean="0"/>
              <a:t> </a:t>
            </a:r>
            <a:r>
              <a:rPr lang="it-IT" sz="4400" dirty="0" err="1" smtClean="0"/>
              <a:t>enables</a:t>
            </a:r>
            <a:r>
              <a:rPr lang="it-IT" sz="4400" dirty="0" smtClean="0"/>
              <a:t> the </a:t>
            </a:r>
            <a:r>
              <a:rPr lang="it-IT" sz="4400" dirty="0" err="1" smtClean="0"/>
              <a:t>dynamic</a:t>
            </a:r>
            <a:r>
              <a:rPr lang="it-IT" sz="4400" dirty="0" smtClean="0"/>
              <a:t> </a:t>
            </a:r>
            <a:r>
              <a:rPr lang="it-IT" sz="4400" dirty="0" err="1" smtClean="0"/>
              <a:t>refresh</a:t>
            </a:r>
            <a:r>
              <a:rPr lang="it-IT" sz="4400" dirty="0" smtClean="0"/>
              <a:t> </a:t>
            </a:r>
            <a:r>
              <a:rPr lang="it-IT" sz="4400" smtClean="0"/>
              <a:t>of </a:t>
            </a:r>
            <a:r>
              <a:rPr lang="it-IT" sz="4400" smtClean="0"/>
              <a:t>configuration data </a:t>
            </a:r>
            <a:r>
              <a:rPr lang="it-IT" sz="4400" dirty="0" err="1" smtClean="0"/>
              <a:t>without</a:t>
            </a:r>
            <a:r>
              <a:rPr lang="it-IT" sz="4400" dirty="0" smtClean="0"/>
              <a:t> the </a:t>
            </a:r>
            <a:r>
              <a:rPr lang="it-IT" sz="4400" dirty="0" err="1" smtClean="0"/>
              <a:t>need</a:t>
            </a:r>
            <a:r>
              <a:rPr lang="it-IT" sz="4400" dirty="0" smtClean="0"/>
              <a:t> of </a:t>
            </a:r>
            <a:r>
              <a:rPr lang="it-IT" sz="4400" dirty="0" err="1" smtClean="0"/>
              <a:t>services</a:t>
            </a:r>
            <a:r>
              <a:rPr lang="it-IT" sz="4400" dirty="0" smtClean="0"/>
              <a:t>’ </a:t>
            </a:r>
            <a:r>
              <a:rPr lang="it-IT" sz="4400" dirty="0" err="1" smtClean="0"/>
              <a:t>restart</a:t>
            </a:r>
            <a:r>
              <a:rPr lang="it-IT" sz="4400" dirty="0" smtClean="0"/>
              <a:t> (zero </a:t>
            </a:r>
            <a:r>
              <a:rPr lang="it-IT" sz="4400" dirty="0" err="1" smtClean="0"/>
              <a:t>downtime</a:t>
            </a:r>
            <a:r>
              <a:rPr lang="it-IT" sz="4400" dirty="0" smtClean="0"/>
              <a:t> service)</a:t>
            </a:r>
          </a:p>
          <a:p>
            <a:pPr lvl="1"/>
            <a:r>
              <a:rPr lang="it-IT" sz="4400" b="1" dirty="0" smtClean="0"/>
              <a:t>Circuit </a:t>
            </a:r>
            <a:r>
              <a:rPr lang="it-IT" sz="4400" b="1" dirty="0" err="1" smtClean="0"/>
              <a:t>breaker</a:t>
            </a:r>
            <a:r>
              <a:rPr lang="it-IT" sz="4400" b="1" dirty="0" smtClean="0"/>
              <a:t> with </a:t>
            </a:r>
            <a:r>
              <a:rPr lang="it-IT" sz="4400" b="1" dirty="0" err="1"/>
              <a:t>H</a:t>
            </a:r>
            <a:r>
              <a:rPr lang="it-IT" sz="4400" b="1" dirty="0" err="1" smtClean="0"/>
              <a:t>istrix</a:t>
            </a:r>
            <a:r>
              <a:rPr lang="it-IT" sz="4400" b="1" dirty="0" smtClean="0"/>
              <a:t> Clients</a:t>
            </a:r>
          </a:p>
          <a:p>
            <a:pPr lvl="1"/>
            <a:r>
              <a:rPr lang="it-IT" sz="4400" b="1" dirty="0" smtClean="0"/>
              <a:t>Routing and </a:t>
            </a:r>
            <a:r>
              <a:rPr lang="it-IT" sz="4400" b="1" dirty="0" err="1" smtClean="0"/>
              <a:t>filtering</a:t>
            </a:r>
            <a:r>
              <a:rPr lang="it-IT" sz="4400" b="1" dirty="0" smtClean="0"/>
              <a:t> with </a:t>
            </a:r>
            <a:r>
              <a:rPr lang="it-IT" sz="4400" b="1" dirty="0" err="1" smtClean="0"/>
              <a:t>Zuul</a:t>
            </a:r>
            <a:endParaRPr lang="it-IT" sz="4400" b="1" dirty="0" smtClean="0"/>
          </a:p>
          <a:p>
            <a:pPr lvl="1"/>
            <a:r>
              <a:rPr lang="it-IT" sz="4400" b="1" dirty="0"/>
              <a:t>EVENT DRIVEN ARCHITECTURE </a:t>
            </a:r>
            <a:r>
              <a:rPr lang="it-IT" sz="4400" b="1" dirty="0" smtClean="0"/>
              <a:t> with the </a:t>
            </a:r>
            <a:r>
              <a:rPr lang="it-IT" sz="4400" b="1" dirty="0" err="1" smtClean="0"/>
              <a:t>related</a:t>
            </a:r>
            <a:r>
              <a:rPr lang="it-IT" sz="4400" b="1" dirty="0" smtClean="0"/>
              <a:t> </a:t>
            </a:r>
            <a:r>
              <a:rPr lang="it-IT" sz="4400" b="1" dirty="0" err="1"/>
              <a:t>patterns</a:t>
            </a:r>
            <a:r>
              <a:rPr lang="it-IT" sz="4400" b="1" dirty="0"/>
              <a:t> </a:t>
            </a:r>
            <a:r>
              <a:rPr lang="it-IT" sz="4400" b="1" dirty="0" err="1" smtClean="0"/>
              <a:t>as</a:t>
            </a:r>
            <a:r>
              <a:rPr lang="it-IT" sz="4400" b="1" dirty="0" smtClean="0"/>
              <a:t> </a:t>
            </a:r>
            <a:r>
              <a:rPr lang="it-IT" sz="4400" b="1" dirty="0"/>
              <a:t>way to </a:t>
            </a:r>
            <a:r>
              <a:rPr lang="it-IT" sz="4400" b="1" dirty="0" err="1"/>
              <a:t>atomically</a:t>
            </a:r>
            <a:r>
              <a:rPr lang="it-IT" sz="4400" b="1" dirty="0"/>
              <a:t> update state and </a:t>
            </a:r>
            <a:r>
              <a:rPr lang="it-IT" sz="4400" b="1" dirty="0" err="1"/>
              <a:t>publish</a:t>
            </a:r>
            <a:r>
              <a:rPr lang="it-IT" sz="4400" b="1" dirty="0"/>
              <a:t> </a:t>
            </a:r>
            <a:r>
              <a:rPr lang="it-IT" sz="4400" b="1" dirty="0" err="1"/>
              <a:t>event</a:t>
            </a:r>
            <a:r>
              <a:rPr lang="it-IT" sz="4400" b="1" dirty="0"/>
              <a:t>.</a:t>
            </a:r>
          </a:p>
          <a:p>
            <a:pPr lvl="2"/>
            <a:r>
              <a:rPr lang="it-IT" sz="4400" b="1" dirty="0" err="1"/>
              <a:t>Event</a:t>
            </a:r>
            <a:r>
              <a:rPr lang="it-IT" sz="4400" b="1" dirty="0"/>
              <a:t> </a:t>
            </a:r>
            <a:r>
              <a:rPr lang="it-IT" sz="4400" b="1" dirty="0" err="1" smtClean="0"/>
              <a:t>sourcing</a:t>
            </a:r>
            <a:r>
              <a:rPr lang="it-IT" sz="4400" b="1" dirty="0" smtClean="0"/>
              <a:t>, Database </a:t>
            </a:r>
            <a:r>
              <a:rPr lang="it-IT" sz="4400" b="1" dirty="0" err="1"/>
              <a:t>triggers</a:t>
            </a:r>
            <a:r>
              <a:rPr lang="it-IT" sz="4400" b="1" dirty="0"/>
              <a:t> </a:t>
            </a:r>
            <a:r>
              <a:rPr lang="it-IT" sz="4400" b="1" dirty="0" smtClean="0"/>
              <a:t>and </a:t>
            </a:r>
            <a:r>
              <a:rPr lang="it-IT" sz="4400" b="1" dirty="0" err="1"/>
              <a:t>Transaction</a:t>
            </a:r>
            <a:r>
              <a:rPr lang="it-IT" sz="4400" b="1" dirty="0"/>
              <a:t> log </a:t>
            </a:r>
            <a:r>
              <a:rPr lang="it-IT" sz="4400" b="1" dirty="0" err="1" smtClean="0"/>
              <a:t>tailing</a:t>
            </a:r>
            <a:r>
              <a:rPr lang="it-IT" sz="4400" b="1" dirty="0" smtClean="0"/>
              <a:t> </a:t>
            </a:r>
            <a:r>
              <a:rPr lang="it-IT" sz="4400" b="1" dirty="0" err="1" smtClean="0"/>
              <a:t>based</a:t>
            </a:r>
            <a:endParaRPr lang="it-IT" sz="4400" b="1" dirty="0"/>
          </a:p>
          <a:p>
            <a:pPr lvl="1"/>
            <a:endParaRPr lang="it-IT" sz="4400" b="1" dirty="0"/>
          </a:p>
          <a:p>
            <a:pPr marL="0" indent="0">
              <a:buNone/>
            </a:pPr>
            <a:endParaRPr lang="it-IT" sz="4400" dirty="0"/>
          </a:p>
          <a:p>
            <a:pPr lvl="1"/>
            <a:endParaRPr lang="it-IT" sz="4400" dirty="0"/>
          </a:p>
          <a:p>
            <a:endParaRPr lang="it-IT" sz="4400" dirty="0"/>
          </a:p>
        </p:txBody>
      </p:sp>
    </p:spTree>
    <p:extLst>
      <p:ext uri="{BB962C8B-B14F-4D97-AF65-F5344CB8AC3E}">
        <p14:creationId xmlns:p14="http://schemas.microsoft.com/office/powerpoint/2010/main" val="4269211431"/>
      </p:ext>
    </p:extLst>
  </p:cSld>
  <p:clrMapOvr>
    <a:masterClrMapping/>
  </p:clrMapOv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References</a:t>
            </a:r>
            <a:endParaRPr lang="it-IT" dirty="0"/>
          </a:p>
        </p:txBody>
      </p:sp>
      <p:sp>
        <p:nvSpPr>
          <p:cNvPr id="13" name="Segnaposto contenuto 2"/>
          <p:cNvSpPr>
            <a:spLocks noGrp="1"/>
          </p:cNvSpPr>
          <p:nvPr>
            <p:ph idx="1"/>
          </p:nvPr>
        </p:nvSpPr>
        <p:spPr>
          <a:xfrm>
            <a:off x="617538" y="1676400"/>
            <a:ext cx="23134637" cy="4322564"/>
          </a:xfrm>
        </p:spPr>
        <p:txBody>
          <a:bodyPr/>
          <a:lstStyle/>
          <a:p>
            <a:r>
              <a:rPr lang="it-IT" dirty="0">
                <a:hlinkClick r:id="rId3"/>
              </a:rPr>
              <a:t>https://12factor.net</a:t>
            </a:r>
            <a:r>
              <a:rPr lang="it-IT" dirty="0" smtClean="0">
                <a:hlinkClick r:id="rId3"/>
              </a:rPr>
              <a:t>/</a:t>
            </a:r>
            <a:endParaRPr lang="it-IT" dirty="0" smtClean="0"/>
          </a:p>
          <a:p>
            <a:r>
              <a:rPr lang="it-IT" dirty="0" smtClean="0">
                <a:hlinkClick r:id="rId4"/>
              </a:rPr>
              <a:t>https</a:t>
            </a:r>
            <a:r>
              <a:rPr lang="it-IT" dirty="0">
                <a:hlinkClick r:id="rId4"/>
              </a:rPr>
              <a:t>://12factor.net/backing-services</a:t>
            </a:r>
            <a:endParaRPr lang="it-IT" dirty="0"/>
          </a:p>
          <a:p>
            <a:r>
              <a:rPr lang="it-IT" dirty="0">
                <a:hlinkClick r:id="rId5"/>
              </a:rPr>
              <a:t>https://</a:t>
            </a:r>
            <a:r>
              <a:rPr lang="it-IT" dirty="0" smtClean="0">
                <a:hlinkClick r:id="rId5"/>
              </a:rPr>
              <a:t>docs.run.pivotal.io/buildpacks/java/build-tool-int.html</a:t>
            </a:r>
            <a:r>
              <a:rPr lang="it-IT" dirty="0" smtClean="0"/>
              <a:t>  </a:t>
            </a:r>
          </a:p>
          <a:p>
            <a:r>
              <a:rPr lang="it-IT" dirty="0">
                <a:hlinkClick r:id="rId6"/>
              </a:rPr>
              <a:t>https://</a:t>
            </a:r>
            <a:r>
              <a:rPr lang="it-IT" dirty="0" smtClean="0">
                <a:hlinkClick r:id="rId6"/>
              </a:rPr>
              <a:t>github.com/Netflix/eureka</a:t>
            </a:r>
            <a:endParaRPr lang="it-IT" dirty="0" smtClean="0"/>
          </a:p>
          <a:p>
            <a:r>
              <a:rPr lang="it-IT" dirty="0">
                <a:hlinkClick r:id="rId7"/>
              </a:rPr>
              <a:t>https://spring.io/guides/gs/spring-boot-docker</a:t>
            </a:r>
            <a:r>
              <a:rPr lang="it-IT" dirty="0" smtClean="0">
                <a:hlinkClick r:id="rId7"/>
              </a:rPr>
              <a:t>/</a:t>
            </a:r>
            <a:endParaRPr lang="it-IT" dirty="0" smtClean="0"/>
          </a:p>
          <a:p>
            <a:endParaRPr lang="it-IT" dirty="0" smtClean="0"/>
          </a:p>
          <a:p>
            <a:pPr marL="0" indent="0">
              <a:buNone/>
            </a:pPr>
            <a:endParaRPr lang="it-IT" dirty="0" smtClean="0"/>
          </a:p>
          <a:p>
            <a:endParaRPr lang="it-IT" dirty="0"/>
          </a:p>
          <a:p>
            <a:endParaRPr lang="it-IT" dirty="0"/>
          </a:p>
          <a:p>
            <a:pPr marL="0" indent="0">
              <a:buNone/>
            </a:pPr>
            <a:endParaRPr lang="it-IT" dirty="0"/>
          </a:p>
          <a:p>
            <a:pPr lvl="1"/>
            <a:endParaRPr lang="it-IT" dirty="0"/>
          </a:p>
          <a:p>
            <a:endParaRPr lang="it-IT" dirty="0"/>
          </a:p>
        </p:txBody>
      </p:sp>
      <p:sp>
        <p:nvSpPr>
          <p:cNvPr id="4" name="Titolo 1"/>
          <p:cNvSpPr txBox="1">
            <a:spLocks/>
          </p:cNvSpPr>
          <p:nvPr/>
        </p:nvSpPr>
        <p:spPr bwMode="auto">
          <a:xfrm>
            <a:off x="762770" y="6875264"/>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Source Code</a:t>
            </a:r>
            <a:endParaRPr lang="it-IT" dirty="0"/>
          </a:p>
        </p:txBody>
      </p:sp>
      <p:sp>
        <p:nvSpPr>
          <p:cNvPr id="5" name="Segnaposto contenuto 2"/>
          <p:cNvSpPr txBox="1">
            <a:spLocks/>
          </p:cNvSpPr>
          <p:nvPr/>
        </p:nvSpPr>
        <p:spPr bwMode="auto">
          <a:xfrm>
            <a:off x="648470" y="8310364"/>
            <a:ext cx="23134637" cy="1139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dirty="0">
                <a:hlinkClick r:id="rId8"/>
              </a:rPr>
              <a:t>https://</a:t>
            </a:r>
            <a:r>
              <a:rPr lang="it-IT" dirty="0" smtClean="0">
                <a:hlinkClick r:id="rId8"/>
              </a:rPr>
              <a:t>github.com/lbennardis/microS_code2016_serviceRegistryDiscovery</a:t>
            </a:r>
            <a:endParaRPr lang="it-IT" dirty="0" smtClean="0"/>
          </a:p>
          <a:p>
            <a:pPr marL="0" indent="0">
              <a:buFont typeface="Wingdings" pitchFamily="2" charset="2"/>
              <a:buNone/>
            </a:pPr>
            <a:endParaRPr lang="it-IT" dirty="0" smtClean="0"/>
          </a:p>
          <a:p>
            <a:endParaRPr lang="it-IT" dirty="0" smtClean="0"/>
          </a:p>
          <a:p>
            <a:endParaRPr lang="it-IT" dirty="0" smtClean="0"/>
          </a:p>
          <a:p>
            <a:pPr marL="0" indent="0">
              <a:buFont typeface="Wingdings" pitchFamily="2" charset="2"/>
              <a:buNone/>
            </a:pPr>
            <a:endParaRPr lang="it-IT" dirty="0" smtClean="0"/>
          </a:p>
          <a:p>
            <a:pPr lvl="1"/>
            <a:endParaRPr lang="it-IT" dirty="0" smtClean="0"/>
          </a:p>
          <a:p>
            <a:endParaRPr lang="it-IT" dirty="0"/>
          </a:p>
        </p:txBody>
      </p:sp>
    </p:spTree>
    <p:extLst>
      <p:ext uri="{BB962C8B-B14F-4D97-AF65-F5344CB8AC3E}">
        <p14:creationId xmlns:p14="http://schemas.microsoft.com/office/powerpoint/2010/main" val="4043341981"/>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2917949830"/>
              </p:ext>
            </p:extLst>
          </p:nvPr>
        </p:nvGraphicFramePr>
        <p:xfrm>
          <a:off x="814736" y="2105472"/>
          <a:ext cx="18434048" cy="9337261"/>
        </p:xfrm>
        <a:graphic>
          <a:graphicData uri="http://schemas.openxmlformats.org/drawingml/2006/table">
            <a:tbl>
              <a:tblPr firstRow="1" bandRow="1">
                <a:tableStyleId>{5C22544A-7EE6-4342-B048-85BDC9FD1C3A}</a:tableStyleId>
              </a:tblPr>
              <a:tblGrid>
                <a:gridCol w="3467791"/>
                <a:gridCol w="7961318"/>
                <a:gridCol w="7004939"/>
              </a:tblGrid>
              <a:tr h="1102665">
                <a:tc gridSpan="2">
                  <a:txBody>
                    <a:bodyPr/>
                    <a:lstStyle/>
                    <a:p>
                      <a:r>
                        <a:rPr lang="it-IT" sz="4400" dirty="0" smtClean="0"/>
                        <a:t>DESIGN PATTERN</a:t>
                      </a:r>
                      <a:endParaRPr lang="it-IT" sz="4400" dirty="0"/>
                    </a:p>
                  </a:txBody>
                  <a:tcPr marT="45717" marB="45717">
                    <a:solidFill>
                      <a:srgbClr val="7030A0"/>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solidFill>
                      <a:srgbClr val="7030A0"/>
                    </a:solidFill>
                  </a:tcPr>
                </a:tc>
              </a:tr>
              <a:tr h="681058">
                <a:tc gridSpan="2">
                  <a:txBody>
                    <a:bodyPr/>
                    <a:lstStyle/>
                    <a:p>
                      <a:r>
                        <a:rPr lang="it-IT" sz="3200" dirty="0" smtClean="0"/>
                        <a:t>CORE MICROSERVICE</a:t>
                      </a:r>
                      <a:endParaRPr lang="it-IT" sz="3200" dirty="0"/>
                    </a:p>
                  </a:txBody>
                  <a:tcPr marT="45717" marB="45717">
                    <a:solidFill>
                      <a:srgbClr val="FF99FF"/>
                    </a:solidFill>
                  </a:tcPr>
                </a:tc>
                <a:tc hMerge="1">
                  <a:txBody>
                    <a:bodyPr/>
                    <a:lstStyle/>
                    <a:p>
                      <a:endParaRPr lang="it-IT" dirty="0"/>
                    </a:p>
                  </a:txBody>
                  <a:tcPr/>
                </a:tc>
                <a:tc>
                  <a:txBody>
                    <a:bodyPr/>
                    <a:lstStyle/>
                    <a:p>
                      <a:r>
                        <a:rPr lang="it-IT" sz="3200" dirty="0" smtClean="0"/>
                        <a:t>SPRING BOOT</a:t>
                      </a:r>
                      <a:endParaRPr lang="it-IT" sz="3200" dirty="0"/>
                    </a:p>
                  </a:txBody>
                  <a:tcPr marT="45717" marB="45717">
                    <a:solidFill>
                      <a:srgbClr val="FF99FF"/>
                    </a:solidFill>
                  </a:tcPr>
                </a:tc>
              </a:tr>
              <a:tr h="810782">
                <a:tc rowSpan="3">
                  <a:txBody>
                    <a:bodyPr/>
                    <a:lstStyle/>
                    <a:p>
                      <a:r>
                        <a:rPr lang="it-IT" sz="3200" dirty="0" smtClean="0"/>
                        <a:t>DATABASE</a:t>
                      </a:r>
                    </a:p>
                    <a:p>
                      <a:r>
                        <a:rPr lang="it-IT" sz="3200" dirty="0" smtClean="0"/>
                        <a:t>PER </a:t>
                      </a:r>
                    </a:p>
                    <a:p>
                      <a:r>
                        <a:rPr lang="it-IT" sz="3200" dirty="0" smtClean="0"/>
                        <a:t>SERVICE</a:t>
                      </a:r>
                      <a:endParaRPr lang="it-IT" sz="3200" dirty="0"/>
                    </a:p>
                  </a:txBody>
                  <a:tcPr marT="45717" marB="45717" anchor="ctr">
                    <a:solidFill>
                      <a:srgbClr val="DDDDDD"/>
                    </a:solidFill>
                  </a:tcPr>
                </a:tc>
                <a:tc>
                  <a:txBody>
                    <a:bodyPr/>
                    <a:lstStyle/>
                    <a:p>
                      <a:r>
                        <a:rPr lang="it-IT" sz="3200" dirty="0" smtClean="0"/>
                        <a:t>EVENT DRIVEN</a:t>
                      </a:r>
                      <a:r>
                        <a:rPr lang="it-IT" sz="3200" baseline="0" dirty="0" smtClean="0"/>
                        <a:t> ARCHITECTURE</a:t>
                      </a:r>
                      <a:endParaRPr lang="it-IT" sz="3200" dirty="0"/>
                    </a:p>
                  </a:txBody>
                  <a:tcPr marT="45717" marB="45717">
                    <a:solidFill>
                      <a:srgbClr val="DDDDDD"/>
                    </a:solidFill>
                  </a:tcPr>
                </a:tc>
                <a:tc rowSpan="2">
                  <a:txBody>
                    <a:bodyPr/>
                    <a:lstStyle/>
                    <a:p>
                      <a:r>
                        <a:rPr lang="it-IT" sz="3200" dirty="0" smtClean="0"/>
                        <a:t>SPRING CLOUD STREAM</a:t>
                      </a:r>
                      <a:endParaRPr lang="it-IT" sz="3200" dirty="0"/>
                    </a:p>
                  </a:txBody>
                  <a:tcPr marT="45717" marB="45717" anchor="ctr">
                    <a:solidFill>
                      <a:srgbClr val="DDDDDD"/>
                    </a:solidFill>
                  </a:tcPr>
                </a:tc>
              </a:tr>
              <a:tr h="810782">
                <a:tc vMerge="1">
                  <a:txBody>
                    <a:bodyPr/>
                    <a:lstStyle/>
                    <a:p>
                      <a:endParaRPr lang="it-IT" dirty="0"/>
                    </a:p>
                  </a:txBody>
                  <a:tcPr/>
                </a:tc>
                <a:tc>
                  <a:txBody>
                    <a:bodyPr/>
                    <a:lstStyle/>
                    <a:p>
                      <a:r>
                        <a:rPr lang="it-IT" sz="3200" dirty="0" smtClean="0"/>
                        <a:t>MATERIALIZED VIEW</a:t>
                      </a:r>
                      <a:endParaRPr lang="it-IT" sz="3200" dirty="0"/>
                    </a:p>
                  </a:txBody>
                  <a:tcPr marT="45717" marB="45717">
                    <a:solidFill>
                      <a:srgbClr val="DDDDDD"/>
                    </a:solidFill>
                  </a:tcPr>
                </a:tc>
                <a:tc vMerge="1">
                  <a:txBody>
                    <a:bodyPr/>
                    <a:lstStyle/>
                    <a:p>
                      <a:endParaRPr lang="it-IT" dirty="0"/>
                    </a:p>
                  </a:txBody>
                  <a:tcPr/>
                </a:tc>
              </a:tr>
              <a:tr h="700385">
                <a:tc vMerge="1">
                  <a:txBody>
                    <a:bodyPr/>
                    <a:lstStyle/>
                    <a:p>
                      <a:endParaRPr lang="it-IT" dirty="0"/>
                    </a:p>
                  </a:txBody>
                  <a:tcPr/>
                </a:tc>
                <a:tc>
                  <a:txBody>
                    <a:bodyPr/>
                    <a:lstStyle/>
                    <a:p>
                      <a:r>
                        <a:rPr lang="it-IT" sz="3200" strike="noStrike" dirty="0" smtClean="0"/>
                        <a:t>REST API</a:t>
                      </a:r>
                      <a:endParaRPr lang="it-IT" sz="3200" strike="noStrike" dirty="0"/>
                    </a:p>
                  </a:txBody>
                  <a:tcPr marT="45717" marB="45717">
                    <a:solidFill>
                      <a:srgbClr val="DDDDDD"/>
                    </a:solidFill>
                  </a:tcPr>
                </a:tc>
                <a:tc>
                  <a:txBody>
                    <a:bodyPr/>
                    <a:lstStyle/>
                    <a:p>
                      <a:r>
                        <a:rPr lang="it-IT" sz="3200" strike="noStrike" baseline="0" dirty="0" smtClean="0"/>
                        <a:t>SPRING DATA REST</a:t>
                      </a:r>
                      <a:endParaRPr lang="it-IT" sz="3200" strike="noStrike" baseline="0" dirty="0"/>
                    </a:p>
                  </a:txBody>
                  <a:tcPr marT="45717" marB="45717">
                    <a:solidFill>
                      <a:srgbClr val="DDDDDD"/>
                    </a:solidFill>
                  </a:tcPr>
                </a:tc>
              </a:tr>
              <a:tr h="648627">
                <a:tc rowSpan="2">
                  <a:txBody>
                    <a:bodyPr/>
                    <a:lstStyle/>
                    <a:p>
                      <a:pPr marL="0" algn="l" defTabSz="457200" rtl="0" eaLnBrk="1" latinLnBrk="0" hangingPunct="1"/>
                      <a:r>
                        <a:rPr lang="it-IT" sz="3200" kern="1200" dirty="0" smtClean="0">
                          <a:solidFill>
                            <a:schemeClr val="dk1"/>
                          </a:solidFill>
                          <a:latin typeface="+mn-lt"/>
                          <a:ea typeface="+mn-ea"/>
                          <a:cs typeface="+mn-cs"/>
                        </a:rPr>
                        <a:t>DATA  ACCESS</a:t>
                      </a:r>
                    </a:p>
                  </a:txBody>
                  <a:tcPr marT="45717" marB="45717" anchor="ctr">
                    <a:solidFill>
                      <a:srgbClr val="FF99FF"/>
                    </a:solidFill>
                  </a:tcPr>
                </a:tc>
                <a:tc>
                  <a:txBody>
                    <a:bodyPr/>
                    <a:lstStyle/>
                    <a:p>
                      <a:pPr marL="0" algn="l" defTabSz="457200" rtl="0" eaLnBrk="1" latinLnBrk="0" hangingPunct="1"/>
                      <a:r>
                        <a:rPr lang="it-IT" sz="3200" kern="1200" dirty="0" smtClean="0">
                          <a:solidFill>
                            <a:schemeClr val="dk1"/>
                          </a:solidFill>
                          <a:latin typeface="+mn-lt"/>
                          <a:ea typeface="+mn-ea"/>
                          <a:cs typeface="+mn-cs"/>
                        </a:rPr>
                        <a:t>RELATIONAL DATABASE</a:t>
                      </a:r>
                    </a:p>
                    <a:p>
                      <a:pPr marL="0" algn="l" defTabSz="457200" rtl="0" eaLnBrk="1" latinLnBrk="0" hangingPunct="1"/>
                      <a:r>
                        <a:rPr lang="it-IT" sz="3200" kern="1200" dirty="0" smtClean="0">
                          <a:solidFill>
                            <a:schemeClr val="dk1"/>
                          </a:solidFill>
                          <a:latin typeface="+mn-lt"/>
                          <a:ea typeface="+mn-ea"/>
                          <a:cs typeface="+mn-cs"/>
                        </a:rPr>
                        <a:t>(MYSQL-H2)</a:t>
                      </a:r>
                    </a:p>
                  </a:txBody>
                  <a:tcPr marT="45717" marB="45717">
                    <a:solidFill>
                      <a:srgbClr val="FF99FF"/>
                    </a:solidFill>
                  </a:tcPr>
                </a:tc>
                <a:tc>
                  <a:txBody>
                    <a:bodyPr/>
                    <a:lstStyle/>
                    <a:p>
                      <a:r>
                        <a:rPr lang="it-IT" sz="3200" dirty="0" smtClean="0"/>
                        <a:t>SPRING DATA JPA</a:t>
                      </a:r>
                      <a:endParaRPr lang="it-IT" sz="3200" dirty="0"/>
                    </a:p>
                  </a:txBody>
                  <a:tcPr marT="45717" marB="45717" anchor="ctr">
                    <a:solidFill>
                      <a:srgbClr val="FF99FF"/>
                    </a:solidFill>
                  </a:tcPr>
                </a:tc>
              </a:tr>
              <a:tr h="810782">
                <a:tc vMerge="1">
                  <a:txBody>
                    <a:bodyPr/>
                    <a:lstStyle/>
                    <a:p>
                      <a:endParaRPr lang="it-IT" dirty="0"/>
                    </a:p>
                  </a:txBody>
                  <a:tcPr/>
                </a:tc>
                <a:tc>
                  <a:txBody>
                    <a:bodyPr/>
                    <a:lstStyle/>
                    <a:p>
                      <a:r>
                        <a:rPr lang="it-IT" sz="3200" dirty="0" smtClean="0"/>
                        <a:t>NO SQL DATABASE </a:t>
                      </a:r>
                    </a:p>
                    <a:p>
                      <a:r>
                        <a:rPr lang="it-IT" sz="3200" dirty="0" smtClean="0"/>
                        <a:t>(MONGO</a:t>
                      </a:r>
                      <a:r>
                        <a:rPr lang="it-IT" sz="3200" baseline="0" dirty="0" smtClean="0"/>
                        <a:t> DB)</a:t>
                      </a:r>
                      <a:endParaRPr lang="it-IT" sz="3200" dirty="0"/>
                    </a:p>
                  </a:txBody>
                  <a:tcPr marT="45717" marB="45717">
                    <a:solidFill>
                      <a:srgbClr val="FF99FF"/>
                    </a:solidFill>
                  </a:tcPr>
                </a:tc>
                <a:tc>
                  <a:txBody>
                    <a:bodyPr/>
                    <a:lstStyle/>
                    <a:p>
                      <a:r>
                        <a:rPr lang="it-IT" sz="3200" dirty="0" smtClean="0"/>
                        <a:t>SPRING MONGO DB</a:t>
                      </a:r>
                      <a:endParaRPr lang="it-IT" sz="3200" dirty="0"/>
                    </a:p>
                  </a:txBody>
                  <a:tcPr marT="45717" marB="45717" anchor="ctr">
                    <a:solidFill>
                      <a:srgbClr val="FF99FF"/>
                    </a:solidFill>
                  </a:tcPr>
                </a:tc>
              </a:tr>
              <a:tr h="746732">
                <a:tc gridSpan="2">
                  <a:txBody>
                    <a:bodyPr/>
                    <a:lstStyle/>
                    <a:p>
                      <a:r>
                        <a:rPr lang="it-IT" sz="3200" dirty="0" smtClean="0"/>
                        <a:t>CLOUD BASED ARCHITECTURE</a:t>
                      </a:r>
                      <a:endParaRPr lang="it-IT" sz="3200" dirty="0"/>
                    </a:p>
                  </a:txBody>
                  <a:tcPr marT="45717" marB="45717">
                    <a:solidFill>
                      <a:srgbClr val="DDDDDD"/>
                    </a:solidFill>
                  </a:tcPr>
                </a:tc>
                <a:tc hMerge="1">
                  <a:txBody>
                    <a:bodyPr/>
                    <a:lstStyle/>
                    <a:p>
                      <a:endParaRPr lang="it-IT" dirty="0"/>
                    </a:p>
                  </a:txBody>
                  <a:tcPr/>
                </a:tc>
                <a:tc>
                  <a:txBody>
                    <a:bodyPr/>
                    <a:lstStyle/>
                    <a:p>
                      <a:r>
                        <a:rPr lang="it-IT" sz="3200" dirty="0" smtClean="0"/>
                        <a:t>SPRING CLOUD </a:t>
                      </a:r>
                      <a:endParaRPr lang="it-IT" sz="3200" dirty="0"/>
                    </a:p>
                  </a:txBody>
                  <a:tcPr marT="45717" marB="45717">
                    <a:solidFill>
                      <a:srgbClr val="DDDDDD"/>
                    </a:solidFill>
                  </a:tcPr>
                </a:tc>
              </a:tr>
              <a:tr h="810782">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SERVICE DISCOVERY</a:t>
                      </a:r>
                    </a:p>
                  </a:txBody>
                  <a:tcPr marT="45717" marB="45717">
                    <a:solidFill>
                      <a:srgbClr val="FF99FF"/>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EUREKA</a:t>
                      </a:r>
                    </a:p>
                  </a:txBody>
                  <a:tcPr marT="45717" marB="45717">
                    <a:solidFill>
                      <a:srgbClr val="FF99FF"/>
                    </a:solidFill>
                  </a:tcPr>
                </a:tc>
              </a:tr>
              <a:tr h="790513">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LOAD</a:t>
                      </a:r>
                      <a:r>
                        <a:rPr lang="it-IT" sz="3200" baseline="0" dirty="0" smtClean="0"/>
                        <a:t> BALANCING</a:t>
                      </a:r>
                      <a:endParaRPr lang="it-IT" sz="3200" dirty="0" smtClean="0"/>
                    </a:p>
                  </a:txBody>
                  <a:tcPr marT="45717" marB="45717">
                    <a:solidFill>
                      <a:srgbClr val="DDDDDD"/>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RIBBON</a:t>
                      </a:r>
                    </a:p>
                  </a:txBody>
                  <a:tcPr marT="45717" marB="45717">
                    <a:solidFill>
                      <a:srgbClr val="DDDDDD"/>
                    </a:solidFill>
                  </a:tcPr>
                </a:tc>
              </a:tr>
              <a:tr h="74997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MESSAGE BROKER </a:t>
                      </a:r>
                    </a:p>
                  </a:txBody>
                  <a:tcPr marT="45717" marB="45717">
                    <a:solidFill>
                      <a:srgbClr val="FF99FF"/>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APACHE KAFKA</a:t>
                      </a:r>
                    </a:p>
                  </a:txBody>
                  <a:tcPr marT="45717" marB="45717">
                    <a:solidFill>
                      <a:srgbClr val="FF99FF"/>
                    </a:solidFill>
                  </a:tcPr>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smtClean="0"/>
              <a:t>technology</a:t>
            </a:r>
            <a:r>
              <a:rPr lang="it-IT" dirty="0" smtClean="0"/>
              <a:t> </a:t>
            </a:r>
            <a:r>
              <a:rPr lang="it-IT" dirty="0" err="1" smtClean="0"/>
              <a:t>stack</a:t>
            </a:r>
            <a:endParaRPr lang="it-IT" dirty="0" smtClean="0"/>
          </a:p>
        </p:txBody>
      </p:sp>
      <p:sp>
        <p:nvSpPr>
          <p:cNvPr id="6" name="Freccia a destra con strisce 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7187027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726590" cy="1358900"/>
          </a:xfrm>
        </p:spPr>
        <p:txBody>
          <a:bodyPr/>
          <a:lstStyle/>
          <a:p>
            <a:r>
              <a:rPr lang="it-IT" dirty="0" smtClean="0"/>
              <a:t>Spring </a:t>
            </a:r>
            <a:r>
              <a:rPr lang="it-IT" dirty="0" err="1" smtClean="0"/>
              <a:t>Boot</a:t>
            </a:r>
            <a:r>
              <a:rPr lang="it-IT" dirty="0" smtClean="0"/>
              <a:t> </a:t>
            </a:r>
            <a:endParaRPr lang="it-IT" dirty="0"/>
          </a:p>
        </p:txBody>
      </p:sp>
      <p:sp>
        <p:nvSpPr>
          <p:cNvPr id="3" name="Segnaposto contenuto 2"/>
          <p:cNvSpPr>
            <a:spLocks noGrp="1"/>
          </p:cNvSpPr>
          <p:nvPr>
            <p:ph idx="1"/>
          </p:nvPr>
        </p:nvSpPr>
        <p:spPr>
          <a:xfrm>
            <a:off x="617539" y="1676400"/>
            <a:ext cx="12582573" cy="7845896"/>
          </a:xfrm>
        </p:spPr>
        <p:txBody>
          <a:bodyPr/>
          <a:lstStyle/>
          <a:p>
            <a:r>
              <a:rPr lang="en-US" sz="3600" dirty="0" smtClean="0"/>
              <a:t>Spring Boot  simplifies Spring application </a:t>
            </a:r>
            <a:r>
              <a:rPr lang="en-US" sz="3600" dirty="0"/>
              <a:t>configuration by </a:t>
            </a:r>
            <a:r>
              <a:rPr lang="en-US" sz="3600" dirty="0" smtClean="0"/>
              <a:t>applying Convention </a:t>
            </a:r>
            <a:r>
              <a:rPr lang="en-US" sz="3600" dirty="0"/>
              <a:t>over Configuration (</a:t>
            </a:r>
            <a:r>
              <a:rPr lang="en-US" sz="3600" dirty="0" err="1"/>
              <a:t>CoC</a:t>
            </a:r>
            <a:r>
              <a:rPr lang="en-US" sz="3600" dirty="0"/>
              <a:t>) </a:t>
            </a:r>
            <a:endParaRPr lang="en-US" sz="3600" dirty="0" smtClean="0"/>
          </a:p>
          <a:p>
            <a:r>
              <a:rPr lang="en-US" sz="3600" dirty="0" smtClean="0"/>
              <a:t>Spring Boot auto-configuration feature  provides </a:t>
            </a:r>
            <a:r>
              <a:rPr lang="en-US" sz="3600" dirty="0"/>
              <a:t>a set of default behaviors that are driven by what </a:t>
            </a:r>
            <a:r>
              <a:rPr lang="en-US" sz="3600" dirty="0" smtClean="0"/>
              <a:t>libraries are </a:t>
            </a:r>
            <a:r>
              <a:rPr lang="en-US" sz="3600" dirty="0"/>
              <a:t>on the </a:t>
            </a:r>
            <a:r>
              <a:rPr lang="en-US" sz="3600" dirty="0" err="1"/>
              <a:t>classpath</a:t>
            </a:r>
            <a:r>
              <a:rPr lang="en-US" sz="3600" dirty="0"/>
              <a:t>. </a:t>
            </a:r>
            <a:endParaRPr lang="en-US" sz="3600" dirty="0" smtClean="0"/>
          </a:p>
          <a:p>
            <a:r>
              <a:rPr lang="en-US" sz="3600" dirty="0" smtClean="0"/>
              <a:t>Spring </a:t>
            </a:r>
            <a:r>
              <a:rPr lang="en-US" sz="3600" dirty="0"/>
              <a:t>Boot </a:t>
            </a:r>
            <a:r>
              <a:rPr lang="en-US" sz="3600" dirty="0" smtClean="0"/>
              <a:t>simplifies deployment ,packaging application as an </a:t>
            </a:r>
            <a:r>
              <a:rPr lang="en-US" sz="3600" dirty="0"/>
              <a:t>executable jar containing </a:t>
            </a:r>
            <a:r>
              <a:rPr lang="en-US" sz="3600" dirty="0" smtClean="0"/>
              <a:t>all the dependency libraries and an embedded </a:t>
            </a:r>
            <a:r>
              <a:rPr lang="en-US" sz="3600" dirty="0"/>
              <a:t>web container </a:t>
            </a:r>
            <a:r>
              <a:rPr lang="en-US" sz="3600" dirty="0" smtClean="0"/>
              <a:t>.</a:t>
            </a:r>
          </a:p>
          <a:p>
            <a:r>
              <a:rPr lang="en-US" sz="3600" dirty="0" smtClean="0"/>
              <a:t>To run a Spring Boot microservice need only to have Java installed.</a:t>
            </a:r>
          </a:p>
          <a:p>
            <a:r>
              <a:rPr lang="en-US" sz="3600" dirty="0" smtClean="0"/>
              <a:t>Makes </a:t>
            </a:r>
            <a:r>
              <a:rPr lang="en-US" sz="3600" dirty="0"/>
              <a:t>easy to get a new micro-service up and running </a:t>
            </a:r>
            <a:r>
              <a:rPr lang="en-US" sz="3600" dirty="0" smtClean="0"/>
              <a:t>only having java installed with </a:t>
            </a:r>
            <a:r>
              <a:rPr lang="en-US" sz="3600" dirty="0"/>
              <a:t>little or no configuration while preserving the ability to customize your application.</a:t>
            </a:r>
          </a:p>
          <a:p>
            <a:pPr marL="0" indent="0">
              <a:buNone/>
            </a:pPr>
            <a:endParaRPr lang="it-IT" sz="3600" dirty="0"/>
          </a:p>
        </p:txBody>
      </p:sp>
      <p:grpSp>
        <p:nvGrpSpPr>
          <p:cNvPr id="4" name="Gruppo 3"/>
          <p:cNvGrpSpPr/>
          <p:nvPr/>
        </p:nvGrpSpPr>
        <p:grpSpPr>
          <a:xfrm>
            <a:off x="13632160" y="305272"/>
            <a:ext cx="10389268" cy="4943111"/>
            <a:chOff x="13632160" y="305272"/>
            <a:chExt cx="10389268" cy="4943111"/>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Freccia a destra con strisce 5"/>
            <p:cNvSpPr/>
            <p:nvPr/>
          </p:nvSpPr>
          <p:spPr bwMode="auto">
            <a:xfrm flipH="1">
              <a:off x="23193336" y="6963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9653</TotalTime>
  <Pages>0</Pages>
  <Words>8409</Words>
  <Characters>0</Characters>
  <Application>Microsoft Office PowerPoint</Application>
  <PresentationFormat>Personalizzato</PresentationFormat>
  <Lines>0</Lines>
  <Paragraphs>1460</Paragraphs>
  <Slides>72</Slides>
  <Notes>72</Notes>
  <HiddenSlides>0</HiddenSlides>
  <MMClips>0</MMClips>
  <ScaleCrop>false</ScaleCrop>
  <HeadingPairs>
    <vt:vector size="4" baseType="variant">
      <vt:variant>
        <vt:lpstr>Tema</vt:lpstr>
      </vt:variant>
      <vt:variant>
        <vt:i4>2</vt:i4>
      </vt:variant>
      <vt:variant>
        <vt:lpstr>Titoli diapositive</vt:lpstr>
      </vt:variant>
      <vt:variant>
        <vt:i4>72</vt:i4>
      </vt:variant>
    </vt:vector>
  </HeadingPairs>
  <TitlesOfParts>
    <vt:vector size="74" baseType="lpstr">
      <vt:lpstr>Default - 1_Title Slide</vt:lpstr>
      <vt:lpstr>Default - 1_Title and Content</vt:lpstr>
      <vt:lpstr>Full lifecycle of a microservice: how to realize a fault-tolerant and reliable architecture and deliver it as a Docker container or in a Cloud environment</vt:lpstr>
      <vt:lpstr>A digital platform for a sustainable mobility</vt:lpstr>
      <vt:lpstr>Functional requirements </vt:lpstr>
      <vt:lpstr>Technical requirements</vt:lpstr>
      <vt:lpstr>Project management requirements</vt:lpstr>
      <vt:lpstr>[Microservices based architecture – «database per service» pattern]</vt:lpstr>
      <vt:lpstr>Microservices-based architecture – «database per service» pattern</vt:lpstr>
      <vt:lpstr>Requirements fullfilment: technology stack</vt:lpstr>
      <vt:lpstr>Spring Boot </vt:lpstr>
      <vt:lpstr>Spring Cloud Stream</vt:lpstr>
      <vt:lpstr>Spring Data JPA</vt:lpstr>
      <vt:lpstr>Spring Cloud</vt:lpstr>
      <vt:lpstr>Netflix Ribbon</vt:lpstr>
      <vt:lpstr>Tools of lifecycle process</vt:lpstr>
      <vt:lpstr>Tools of 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INTEGRATION TEST - Docker</vt:lpstr>
      <vt:lpstr>Docker image</vt:lpstr>
      <vt:lpstr>Docker container  </vt:lpstr>
      <vt:lpstr>INTEGRATION TEST</vt:lpstr>
      <vt:lpstr>INTEGRATION TEST </vt:lpstr>
      <vt:lpstr>INTEGRATION TEST</vt:lpstr>
      <vt:lpstr>INTEGRATION TEST</vt:lpstr>
      <vt:lpstr>INTEGRATION TEST</vt:lpstr>
      <vt:lpstr>QUALITY ASSURANCE</vt:lpstr>
      <vt:lpstr>QUALITY ASSURANCE</vt:lpstr>
      <vt:lpstr>QUALITY ASSURANCE</vt:lpstr>
      <vt:lpstr>QUALITY ASSURANCE</vt:lpstr>
      <vt:lpstr>QUALITY ASSURANCE</vt:lpstr>
      <vt:lpstr>QUALITY ASSURANCE</vt:lpstr>
      <vt:lpstr>QUALITY ASSURANCE</vt:lpstr>
      <vt:lpstr>QUALITY ASSURANCE</vt:lpstr>
      <vt:lpstr>QUALITY ASSURANCE</vt:lpstr>
      <vt:lpstr>QUALITY ASSURANCE</vt:lpstr>
      <vt:lpstr>PRODUCTION</vt:lpstr>
      <vt:lpstr>PRODUCTION</vt:lpstr>
      <vt:lpstr>PRODUCTION</vt:lpstr>
      <vt:lpstr>PRODUCTION</vt:lpstr>
      <vt:lpstr>PRODUCTION</vt:lpstr>
      <vt:lpstr>PRODUCTION deploy pws </vt:lpstr>
      <vt:lpstr>Microservices: data consistency across services </vt:lpstr>
      <vt:lpstr>Microservices: event driven architecture </vt:lpstr>
      <vt:lpstr>Event driven architecture: «base model» </vt:lpstr>
      <vt:lpstr>Base model: topics’ subscription and publishing </vt:lpstr>
      <vt:lpstr>Base model: sequence diagram </vt:lpstr>
      <vt:lpstr>Topics subscribing: declaration and interface</vt:lpstr>
      <vt:lpstr>Topics subscribing: implementation of the interface</vt:lpstr>
      <vt:lpstr>Topics publishing: interface declaration and  implementation</vt:lpstr>
      <vt:lpstr>Base model: record workflow</vt:lpstr>
      <vt:lpstr>Base model: scheduler implentation</vt:lpstr>
      <vt:lpstr>Wiring Microservice: Service Discovery </vt:lpstr>
      <vt:lpstr>Netflix Eureka: specifications</vt:lpstr>
      <vt:lpstr>Discovery Service: Eureka server </vt:lpstr>
      <vt:lpstr>Discovery Service: service provider </vt:lpstr>
      <vt:lpstr>Discovery Service: service consumer</vt:lpstr>
      <vt:lpstr>Discovery Service: Feign client </vt:lpstr>
      <vt:lpstr>Dynamic routing and load balancing </vt:lpstr>
      <vt:lpstr>Dynamic routing and load balancing: Ribbon </vt:lpstr>
      <vt:lpstr>Eureka and PWS: service instance scale up and load balancing </vt:lpstr>
      <vt:lpstr>PWS: service instance scale up and load balancing </vt:lpstr>
      <vt:lpstr>PWS: service instance scale up and load balancing </vt:lpstr>
      <vt:lpstr>PWS: service instance scale up and load balancing </vt:lpstr>
      <vt:lpstr>Conclusions</vt:lpstr>
      <vt:lpstr>What’s next?</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Poste Italiane S.P.A.</cp:lastModifiedBy>
  <cp:revision>2059</cp:revision>
  <cp:lastPrinted>2016-10-12T15:17:38Z</cp:lastPrinted>
  <dcterms:modified xsi:type="dcterms:W3CDTF">2016-10-14T11:01:53Z</dcterms:modified>
</cp:coreProperties>
</file>